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29"/>
  </p:notesMasterIdLst>
  <p:handoutMasterIdLst>
    <p:handoutMasterId r:id="rId30"/>
  </p:handoutMasterIdLst>
  <p:sldIdLst>
    <p:sldId id="3450" r:id="rId2"/>
    <p:sldId id="3451" r:id="rId3"/>
    <p:sldId id="3371" r:id="rId4"/>
    <p:sldId id="3455" r:id="rId5"/>
    <p:sldId id="3379" r:id="rId6"/>
    <p:sldId id="3325" r:id="rId7"/>
    <p:sldId id="3385" r:id="rId8"/>
    <p:sldId id="3386" r:id="rId9"/>
    <p:sldId id="3464" r:id="rId10"/>
    <p:sldId id="3456" r:id="rId11"/>
    <p:sldId id="3457" r:id="rId12"/>
    <p:sldId id="3463" r:id="rId13"/>
    <p:sldId id="3466" r:id="rId14"/>
    <p:sldId id="3467" r:id="rId15"/>
    <p:sldId id="3459" r:id="rId16"/>
    <p:sldId id="3468" r:id="rId17"/>
    <p:sldId id="3458" r:id="rId18"/>
    <p:sldId id="3470" r:id="rId19"/>
    <p:sldId id="3471" r:id="rId20"/>
    <p:sldId id="3475" r:id="rId21"/>
    <p:sldId id="3460" r:id="rId22"/>
    <p:sldId id="3473" r:id="rId23"/>
    <p:sldId id="3461" r:id="rId24"/>
    <p:sldId id="3462" r:id="rId25"/>
    <p:sldId id="3472" r:id="rId26"/>
    <p:sldId id="3474" r:id="rId27"/>
    <p:sldId id="26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9E1"/>
    <a:srgbClr val="E38E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17"/>
    <p:restoredTop sz="94626"/>
  </p:normalViewPr>
  <p:slideViewPr>
    <p:cSldViewPr snapToGrid="0" snapToObjects="1">
      <p:cViewPr varScale="1">
        <p:scale>
          <a:sx n="84" d="100"/>
          <a:sy n="84" d="100"/>
        </p:scale>
        <p:origin x="192" y="9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1" d="100"/>
          <a:sy n="111" d="100"/>
        </p:scale>
        <p:origin x="409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0D2807-E506-AA4E-B2AD-26E18D42C1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50C49E-056B-CF4D-BD8C-B3E6A94ACE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E45612-16CB-3C47-9518-AA948F25E1B9}" type="datetimeFigureOut">
              <a:rPr lang="en-US" smtClean="0"/>
              <a:t>7/27/21</a:t>
            </a:fld>
            <a:endParaRPr lang="en-US"/>
          </a:p>
        </p:txBody>
      </p:sp>
      <p:sp>
        <p:nvSpPr>
          <p:cNvPr id="4" name="Footer Placeholder 3">
            <a:extLst>
              <a:ext uri="{FF2B5EF4-FFF2-40B4-BE49-F238E27FC236}">
                <a16:creationId xmlns:a16="http://schemas.microsoft.com/office/drawing/2014/main" id="{6D60E74D-BAE8-F341-86C7-3C048B0E6E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76FABCA-3D8F-8A42-9220-D947F4B9A1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F044B-F5AF-2442-8C00-A68F2270D8B7}" type="slidenum">
              <a:rPr lang="en-US" smtClean="0"/>
              <a:t>‹#›</a:t>
            </a:fld>
            <a:endParaRPr lang="en-US"/>
          </a:p>
        </p:txBody>
      </p:sp>
    </p:spTree>
    <p:extLst>
      <p:ext uri="{BB962C8B-B14F-4D97-AF65-F5344CB8AC3E}">
        <p14:creationId xmlns:p14="http://schemas.microsoft.com/office/powerpoint/2010/main" val="3408853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12558-6C3F-F849-8632-4E7800B67148}" type="datetimeFigureOut">
              <a:rPr lang="en-US" smtClean="0"/>
              <a:t>7/27/21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0354C-8CF9-D44E-937E-5423AE5FD5D5}" type="slidenum">
              <a:rPr lang="en-US" smtClean="0"/>
              <a:t>‹#›</a:t>
            </a:fld>
            <a:endParaRPr lang="en-US"/>
          </a:p>
        </p:txBody>
      </p:sp>
    </p:spTree>
    <p:extLst>
      <p:ext uri="{BB962C8B-B14F-4D97-AF65-F5344CB8AC3E}">
        <p14:creationId xmlns:p14="http://schemas.microsoft.com/office/powerpoint/2010/main" val="596795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787F8-9CB1-A847-92BF-71D79AC22E8C}" type="slidenum">
              <a:rPr lang="en-US" smtClean="0"/>
              <a:t>1</a:t>
            </a:fld>
            <a:endParaRPr lang="en-US" dirty="0"/>
          </a:p>
        </p:txBody>
      </p:sp>
    </p:spTree>
    <p:extLst>
      <p:ext uri="{BB962C8B-B14F-4D97-AF65-F5344CB8AC3E}">
        <p14:creationId xmlns:p14="http://schemas.microsoft.com/office/powerpoint/2010/main" val="1021163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577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582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842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597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659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9354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696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1034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1176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3787F8-9CB1-A847-92BF-71D79AC22E8C}" type="slidenum">
              <a:rPr lang="en-US" smtClean="0"/>
              <a:pPr/>
              <a:t>27</a:t>
            </a:fld>
            <a:endParaRPr lang="en-US" dirty="0"/>
          </a:p>
        </p:txBody>
      </p:sp>
    </p:spTree>
    <p:extLst>
      <p:ext uri="{BB962C8B-B14F-4D97-AF65-F5344CB8AC3E}">
        <p14:creationId xmlns:p14="http://schemas.microsoft.com/office/powerpoint/2010/main" val="320602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0354C-8CF9-D44E-937E-5423AE5FD5D5}" type="slidenum">
              <a:rPr lang="en-US" smtClean="0"/>
              <a:t>2</a:t>
            </a:fld>
            <a:endParaRPr lang="en-US"/>
          </a:p>
        </p:txBody>
      </p:sp>
    </p:spTree>
    <p:extLst>
      <p:ext uri="{BB962C8B-B14F-4D97-AF65-F5344CB8AC3E}">
        <p14:creationId xmlns:p14="http://schemas.microsoft.com/office/powerpoint/2010/main" val="6837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113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246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447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973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07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competing priorities in Congress, virtually any of which can blow up into a major storm and put passage of other lower profile legislation in doubt. </a:t>
            </a:r>
          </a:p>
        </p:txBody>
      </p:sp>
    </p:spTree>
    <p:extLst>
      <p:ext uri="{BB962C8B-B14F-4D97-AF65-F5344CB8AC3E}">
        <p14:creationId xmlns:p14="http://schemas.microsoft.com/office/powerpoint/2010/main" val="3525105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698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412361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1307535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A7BC0-CA72-AB42-9EE5-12C701C5DD27}" type="slidenum">
              <a:rPr lang="en-US" smtClean="0"/>
              <a:t>‹#›</a:t>
            </a:fld>
            <a:endParaRPr lang="en-US"/>
          </a:p>
        </p:txBody>
      </p:sp>
      <p:sp>
        <p:nvSpPr>
          <p:cNvPr id="7" name="Footer Placeholder 4">
            <a:extLst>
              <a:ext uri="{FF2B5EF4-FFF2-40B4-BE49-F238E27FC236}">
                <a16:creationId xmlns:a16="http://schemas.microsoft.com/office/drawing/2014/main" id="{0BAEA778-7215-AF4D-BAC2-414C7A3FDBFF}"/>
              </a:ext>
            </a:extLst>
          </p:cNvPr>
          <p:cNvSpPr txBox="1">
            <a:spLocks/>
          </p:cNvSpPr>
          <p:nvPr userDrawn="1"/>
        </p:nvSpPr>
        <p:spPr>
          <a:xfrm>
            <a:off x="0" y="6356350"/>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200 N Street NW Suite #643 | Washington, D.C. 20037 | Visit us at  </a:t>
            </a:r>
            <a:r>
              <a:rPr lang="en-US" dirty="0" err="1"/>
              <a:t>www.vogelgroupdc.com</a:t>
            </a:r>
            <a:r>
              <a:rPr lang="en-US" dirty="0"/>
              <a:t> </a:t>
            </a:r>
          </a:p>
        </p:txBody>
      </p:sp>
    </p:spTree>
    <p:extLst>
      <p:ext uri="{BB962C8B-B14F-4D97-AF65-F5344CB8AC3E}">
        <p14:creationId xmlns:p14="http://schemas.microsoft.com/office/powerpoint/2010/main" val="140296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6A735D1-69C9-C64B-A947-0E609E462428}"/>
              </a:ext>
            </a:extLst>
          </p:cNvPr>
          <p:cNvSpPr>
            <a:spLocks noGrp="1"/>
          </p:cNvSpPr>
          <p:nvPr>
            <p:ph type="pic" sz="quarter" idx="10" hasCustomPrompt="1"/>
          </p:nvPr>
        </p:nvSpPr>
        <p:spPr>
          <a:xfrm>
            <a:off x="1" y="1"/>
            <a:ext cx="4294822" cy="4831675"/>
          </a:xfrm>
          <a:prstGeom prst="rect">
            <a:avLst/>
          </a:prstGeom>
          <a:solidFill>
            <a:schemeClr val="bg1">
              <a:lumMod val="95000"/>
            </a:schemeClr>
          </a:solidFill>
          <a:ln>
            <a:noFill/>
          </a:ln>
        </p:spPr>
        <p:txBody>
          <a:bodyPr wrap="square" anchor="ctr">
            <a:noAutofit/>
          </a:bodyPr>
          <a:lstStyle>
            <a:lvl1pPr marL="0" indent="0" algn="ctr">
              <a:buNone/>
              <a:defRPr sz="1000"/>
            </a:lvl1pPr>
          </a:lstStyle>
          <a:p>
            <a:r>
              <a:rPr lang="en-US" dirty="0"/>
              <a:t>REPLACE IMAGE HERE</a:t>
            </a:r>
          </a:p>
        </p:txBody>
      </p:sp>
      <p:sp>
        <p:nvSpPr>
          <p:cNvPr id="4" name="Picture Placeholder 3">
            <a:extLst>
              <a:ext uri="{FF2B5EF4-FFF2-40B4-BE49-F238E27FC236}">
                <a16:creationId xmlns:a16="http://schemas.microsoft.com/office/drawing/2014/main" id="{81833330-16C4-AC4D-BBF6-C0BB4FB8E2E2}"/>
              </a:ext>
            </a:extLst>
          </p:cNvPr>
          <p:cNvSpPr>
            <a:spLocks noGrp="1"/>
          </p:cNvSpPr>
          <p:nvPr>
            <p:ph type="pic" sz="quarter" idx="11" hasCustomPrompt="1"/>
          </p:nvPr>
        </p:nvSpPr>
        <p:spPr>
          <a:xfrm>
            <a:off x="2644498" y="2026325"/>
            <a:ext cx="4294822" cy="4831675"/>
          </a:xfrm>
          <a:prstGeom prst="rect">
            <a:avLst/>
          </a:prstGeom>
          <a:solidFill>
            <a:schemeClr val="bg1">
              <a:lumMod val="95000"/>
            </a:schemeClr>
          </a:solidFill>
          <a:ln>
            <a:noFill/>
          </a:ln>
        </p:spPr>
        <p:txBody>
          <a:bodyPr wrap="square" anchor="ctr">
            <a:noAutofit/>
          </a:bodyPr>
          <a:lstStyle>
            <a:lvl1pPr marL="0" indent="0" algn="ctr">
              <a:buNone/>
              <a:defRPr sz="1000"/>
            </a:lvl1pPr>
          </a:lstStyle>
          <a:p>
            <a:r>
              <a:rPr lang="en-US" dirty="0"/>
              <a:t>REPLACE IMAGE HERE</a:t>
            </a:r>
          </a:p>
        </p:txBody>
      </p:sp>
    </p:spTree>
    <p:extLst>
      <p:ext uri="{BB962C8B-B14F-4D97-AF65-F5344CB8AC3E}">
        <p14:creationId xmlns:p14="http://schemas.microsoft.com/office/powerpoint/2010/main" val="3761611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body" idx="1"/>
          </p:nvPr>
        </p:nvSpPr>
        <p:spPr>
          <a:xfrm>
            <a:off x="761726" y="1600200"/>
            <a:ext cx="9741174" cy="4344785"/>
          </a:xfrm>
          <a:prstGeom prst="rect">
            <a:avLst/>
          </a:prstGeom>
        </p:spPr>
        <p:txBody>
          <a:bodyPr lIns="0" tIns="0" rIns="0" bIns="0" anchor="t">
            <a:noAutofit/>
          </a:bodyPr>
          <a:lstStyle>
            <a:lvl1pPr marL="0" indent="0">
              <a:spcBef>
                <a:spcPts val="2950"/>
              </a:spcBef>
              <a:buSzTx/>
              <a:buNone/>
              <a:defRPr sz="1600"/>
            </a:lvl1pPr>
            <a:lvl2pPr marL="0" indent="0">
              <a:spcBef>
                <a:spcPts val="2950"/>
              </a:spcBef>
              <a:buSzTx/>
              <a:buNone/>
              <a:defRPr sz="1600"/>
            </a:lvl2pPr>
            <a:lvl3pPr marL="0" indent="0">
              <a:spcBef>
                <a:spcPts val="2950"/>
              </a:spcBef>
              <a:buSzTx/>
              <a:buNone/>
              <a:defRPr sz="1600"/>
            </a:lvl3pPr>
            <a:lvl4pPr marL="0" indent="0">
              <a:spcBef>
                <a:spcPts val="2950"/>
              </a:spcBef>
              <a:buSzTx/>
              <a:buNone/>
              <a:defRPr sz="1600"/>
            </a:lvl4pPr>
            <a:lvl5pPr marL="0" indent="0">
              <a:spcBef>
                <a:spcPts val="295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761726" y="981963"/>
            <a:ext cx="9741174" cy="394872"/>
          </a:xfrm>
          <a:prstGeom prst="rect">
            <a:avLst/>
          </a:prstGeom>
        </p:spPr>
        <p:txBody>
          <a:bodyPr lIns="0" tIns="0" rIns="0" bIns="0" anchor="t">
            <a:noAutofit/>
          </a:bodyPr>
          <a:lstStyle>
            <a:lvl1pPr algn="l">
              <a:defRPr sz="2500" b="1" spc="-100">
                <a:latin typeface="Helvetica"/>
                <a:ea typeface="Helvetica"/>
                <a:cs typeface="Helvetica"/>
                <a:sym typeface="Helvetica"/>
              </a:defRPr>
            </a:lvl1pPr>
          </a:lstStyle>
          <a:p>
            <a:r>
              <a:t>Title Text</a:t>
            </a:r>
          </a:p>
        </p:txBody>
      </p:sp>
      <p:sp>
        <p:nvSpPr>
          <p:cNvPr id="33" name="Shape 33"/>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7498377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62711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243623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174204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11323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185628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171113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40196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3A7BC0-CA72-AB42-9EE5-12C701C5DD27}" type="slidenum">
              <a:rPr lang="en-US" smtClean="0"/>
              <a:t>‹#›</a:t>
            </a:fld>
            <a:endParaRPr lang="en-US"/>
          </a:p>
        </p:txBody>
      </p:sp>
    </p:spTree>
    <p:extLst>
      <p:ext uri="{BB962C8B-B14F-4D97-AF65-F5344CB8AC3E}">
        <p14:creationId xmlns:p14="http://schemas.microsoft.com/office/powerpoint/2010/main" val="3857158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A7BC0-CA72-AB42-9EE5-12C701C5DD27}" type="slidenum">
              <a:rPr lang="en-US" smtClean="0"/>
              <a:t>‹#›</a:t>
            </a:fld>
            <a:endParaRPr lang="en-US"/>
          </a:p>
        </p:txBody>
      </p:sp>
    </p:spTree>
    <p:extLst>
      <p:ext uri="{BB962C8B-B14F-4D97-AF65-F5344CB8AC3E}">
        <p14:creationId xmlns:p14="http://schemas.microsoft.com/office/powerpoint/2010/main" val="19106992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hyperlink" Target="https://about.usps.com/who/leadership/board-governors/robert-duncan.htm" TargetMode="External"/><Relationship Id="rId18" Type="http://schemas.openxmlformats.org/officeDocument/2006/relationships/image" Target="file:////var/folders/2r/7sjds_cx7y9fhk1r_m6hzcxc0000gn/T/com.microsoft.Word/WebArchiveCopyPasteTempFiles/amber-mcreynolds.png" TargetMode="External"/><Relationship Id="rId26" Type="http://schemas.openxmlformats.org/officeDocument/2006/relationships/hyperlink" Target="https://about.usps.com/who/leadership/board-governors/william-zollars.htm" TargetMode="External"/><Relationship Id="rId3" Type="http://schemas.openxmlformats.org/officeDocument/2006/relationships/image" Target="file:////var/folders/2r/7sjds_cx7y9fhk1r_m6hzcxc0000gn/T/com.microsoft.Word/WebArchiveCopyPasteTempFiles/ron-a-bloom.jpg" TargetMode="External"/><Relationship Id="rId21" Type="http://schemas.openxmlformats.org/officeDocument/2006/relationships/hyperlink" Target="https://about.usps.com/who/leadership/board-governors/donald-moak.htm" TargetMode="External"/><Relationship Id="rId7" Type="http://schemas.openxmlformats.org/officeDocument/2006/relationships/hyperlink" Target="https://about.usps.com/who/leadership/board-governors/roman-martinez-iv.htm" TargetMode="External"/><Relationship Id="rId12" Type="http://schemas.openxmlformats.org/officeDocument/2006/relationships/image" Target="file:////var/folders/2r/7sjds_cx7y9fhk1r_m6hzcxc0000gn/T/com.microsoft.Word/WebArchiveCopyPasteTempFiles/robert-duncan.png" TargetMode="External"/><Relationship Id="rId17" Type="http://schemas.openxmlformats.org/officeDocument/2006/relationships/image" Target="../media/image48.png"/><Relationship Id="rId25" Type="http://schemas.openxmlformats.org/officeDocument/2006/relationships/image" Target="file:////var/folders/2r/7sjds_cx7y9fhk1r_m6hzcxc0000gn/T/com.microsoft.Word/WebArchiveCopyPasteTempFiles/william-zollars.png" TargetMode="External"/><Relationship Id="rId2" Type="http://schemas.openxmlformats.org/officeDocument/2006/relationships/image" Target="../media/image43.jpeg"/><Relationship Id="rId16" Type="http://schemas.openxmlformats.org/officeDocument/2006/relationships/hyperlink" Target="https://about.usps.com/who/leadership/board-governors/anton-hajjar.htm" TargetMode="External"/><Relationship Id="rId20" Type="http://schemas.openxmlformats.org/officeDocument/2006/relationships/image" Target="file:////var/folders/2r/7sjds_cx7y9fhk1r_m6hzcxc0000gn/T/com.microsoft.Word/WebArchiveCopyPasteTempFiles/donald-moak.png" TargetMode="External"/><Relationship Id="rId29" Type="http://schemas.openxmlformats.org/officeDocument/2006/relationships/hyperlink" Target="https://about.usps.com/who/leadership/officers/pmg-ceo.htm" TargetMode="External"/><Relationship Id="rId1" Type="http://schemas.openxmlformats.org/officeDocument/2006/relationships/slideLayout" Target="../slideLayouts/slideLayout13.xml"/><Relationship Id="rId6" Type="http://schemas.openxmlformats.org/officeDocument/2006/relationships/image" Target="file:////var/folders/2r/7sjds_cx7y9fhk1r_m6hzcxc0000gn/T/com.microsoft.Word/WebArchiveCopyPasteTempFiles/roman-martinez-iv.jpg" TargetMode="External"/><Relationship Id="rId11" Type="http://schemas.openxmlformats.org/officeDocument/2006/relationships/image" Target="../media/image46.png"/><Relationship Id="rId24" Type="http://schemas.openxmlformats.org/officeDocument/2006/relationships/image" Target="../media/image51.png"/><Relationship Id="rId32" Type="http://schemas.openxmlformats.org/officeDocument/2006/relationships/hyperlink" Target="https://about.usps.com/who/leadership/officers/dpmg-chro.htm" TargetMode="External"/><Relationship Id="rId5" Type="http://schemas.openxmlformats.org/officeDocument/2006/relationships/image" Target="../media/image44.jpeg"/><Relationship Id="rId15" Type="http://schemas.openxmlformats.org/officeDocument/2006/relationships/image" Target="file:////var/folders/2r/7sjds_cx7y9fhk1r_m6hzcxc0000gn/T/com.microsoft.Word/WebArchiveCopyPasteTempFiles/anton-hajjar.png" TargetMode="External"/><Relationship Id="rId23" Type="http://schemas.openxmlformats.org/officeDocument/2006/relationships/image" Target="file:////var/folders/2r/7sjds_cx7y9fhk1r_m6hzcxc0000gn/T/com.microsoft.Word/WebArchiveCopyPasteTempFiles/ronald-stroman.png" TargetMode="External"/><Relationship Id="rId28" Type="http://schemas.openxmlformats.org/officeDocument/2006/relationships/image" Target="file:////var/folders/2r/7sjds_cx7y9fhk1r_m6hzcxc0000gn/T/com.microsoft.Word/WebArchiveCopyPasteTempFiles/louis-dejoy.png" TargetMode="External"/><Relationship Id="rId10" Type="http://schemas.openxmlformats.org/officeDocument/2006/relationships/hyperlink" Target="https://about.usps.com/who/leadership/board-governors/john-barger.htm" TargetMode="External"/><Relationship Id="rId19" Type="http://schemas.openxmlformats.org/officeDocument/2006/relationships/image" Target="../media/image49.png"/><Relationship Id="rId31" Type="http://schemas.openxmlformats.org/officeDocument/2006/relationships/image" Target="file:////var/folders/2r/7sjds_cx7y9fhk1r_m6hzcxc0000gn/T/com.microsoft.Word/WebArchiveCopyPasteTempFiles/douglas-tulino-small.png" TargetMode="External"/><Relationship Id="rId4" Type="http://schemas.openxmlformats.org/officeDocument/2006/relationships/hyperlink" Target="https://about.usps.com/who/leadership/board-governors/ron-bloom.htm" TargetMode="External"/><Relationship Id="rId9" Type="http://schemas.openxmlformats.org/officeDocument/2006/relationships/image" Target="file:////var/folders/2r/7sjds_cx7y9fhk1r_m6hzcxc0000gn/T/com.microsoft.Word/WebArchiveCopyPasteTempFiles/john-m-barger.jpg" TargetMode="External"/><Relationship Id="rId14" Type="http://schemas.openxmlformats.org/officeDocument/2006/relationships/image" Target="../media/image47.png"/><Relationship Id="rId22" Type="http://schemas.openxmlformats.org/officeDocument/2006/relationships/image" Target="../media/image50.png"/><Relationship Id="rId27" Type="http://schemas.openxmlformats.org/officeDocument/2006/relationships/image" Target="../media/image52.png"/><Relationship Id="rId30"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7.tiff"/><Relationship Id="rId4" Type="http://schemas.openxmlformats.org/officeDocument/2006/relationships/image" Target="../media/image56.tiff"/></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file:////var/folders/2r/7sjds_cx7y9fhk1r_m6hzcxc0000gn/T/com.microsoft.Word/WebArchiveCopyPasteTempFiles/page1image1356053440" TargetMode="External"/><Relationship Id="rId18" Type="http://schemas.openxmlformats.org/officeDocument/2006/relationships/image" Target="../media/image66.png"/><Relationship Id="rId3" Type="http://schemas.openxmlformats.org/officeDocument/2006/relationships/image" Target="file:////var/folders/2r/7sjds_cx7y9fhk1r_m6hzcxc0000gn/T/com.microsoft.Word/WebArchiveCopyPasteTempFiles/page1image1356012752" TargetMode="External"/><Relationship Id="rId7" Type="http://schemas.openxmlformats.org/officeDocument/2006/relationships/image" Target="file:////var/folders/2r/7sjds_cx7y9fhk1r_m6hzcxc0000gn/T/com.microsoft.Word/WebArchiveCopyPasteTempFiles/page1image1356052528" TargetMode="External"/><Relationship Id="rId12" Type="http://schemas.openxmlformats.org/officeDocument/2006/relationships/image" Target="../media/image63.png"/><Relationship Id="rId17" Type="http://schemas.openxmlformats.org/officeDocument/2006/relationships/image" Target="file:////var/folders/2r/7sjds_cx7y9fhk1r_m6hzcxc0000gn/T/com.microsoft.Word/WebArchiveCopyPasteTempFiles/page1image1356054000" TargetMode="External"/><Relationship Id="rId2" Type="http://schemas.openxmlformats.org/officeDocument/2006/relationships/image" Target="../media/image58.png"/><Relationship Id="rId16" Type="http://schemas.openxmlformats.org/officeDocument/2006/relationships/image" Target="../media/image65.png"/><Relationship Id="rId20"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file:////var/folders/2r/7sjds_cx7y9fhk1r_m6hzcxc0000gn/T/com.microsoft.Word/WebArchiveCopyPasteTempFiles/page1image1356053168" TargetMode="External"/><Relationship Id="rId5" Type="http://schemas.openxmlformats.org/officeDocument/2006/relationships/image" Target="file:////var/folders/2r/7sjds_cx7y9fhk1r_m6hzcxc0000gn/T/com.microsoft.Word/WebArchiveCopyPasteTempFiles/page1image1356052320" TargetMode="External"/><Relationship Id="rId15" Type="http://schemas.openxmlformats.org/officeDocument/2006/relationships/image" Target="file:////var/folders/2r/7sjds_cx7y9fhk1r_m6hzcxc0000gn/T/com.microsoft.Word/WebArchiveCopyPasteTempFiles/page1image1356053712" TargetMode="External"/><Relationship Id="rId10" Type="http://schemas.openxmlformats.org/officeDocument/2006/relationships/image" Target="../media/image62.png"/><Relationship Id="rId19" Type="http://schemas.openxmlformats.org/officeDocument/2006/relationships/image" Target="file:////var/folders/2r/7sjds_cx7y9fhk1r_m6hzcxc0000gn/T/com.microsoft.Word/WebArchiveCopyPasteTempFiles/page1image1356054352" TargetMode="External"/><Relationship Id="rId4" Type="http://schemas.openxmlformats.org/officeDocument/2006/relationships/image" Target="../media/image59.png"/><Relationship Id="rId9" Type="http://schemas.openxmlformats.org/officeDocument/2006/relationships/image" Target="file:////var/folders/2r/7sjds_cx7y9fhk1r_m6hzcxc0000gn/T/com.microsoft.Word/WebArchiveCopyPasteTempFiles/page1image1356052816" TargetMode="External"/><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1.tiff"/><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jpe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s://21stcenturypostal.org/" TargetMode="External"/><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4.tiff"/><Relationship Id="rId3" Type="http://schemas.openxmlformats.org/officeDocument/2006/relationships/image" Target="../media/image5.jpe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tiff"/><Relationship Id="rId4" Type="http://schemas.openxmlformats.org/officeDocument/2006/relationships/image" Target="../media/image80.tiff"/><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s://p2a.co/J3eCLxC" TargetMode="External"/><Relationship Id="rId4" Type="http://schemas.openxmlformats.org/officeDocument/2006/relationships/hyperlink" Target="https://p2a.co/bzX4wuZ"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info@catalogmailers.org"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7.jpeg"/><Relationship Id="rId7" Type="http://schemas.openxmlformats.org/officeDocument/2006/relationships/hyperlink" Target="http://brian@vogelgroupdc.com"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mailto:samir@vogelgroupdc.com" TargetMode="External"/><Relationship Id="rId5" Type="http://schemas.openxmlformats.org/officeDocument/2006/relationships/image" Target="../media/image88.png"/><Relationship Id="rId4" Type="http://schemas.openxmlformats.org/officeDocument/2006/relationships/hyperlink" Target="mailto:alex@vogelgroupdc.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5.jpeg"/><Relationship Id="rId10" Type="http://schemas.openxmlformats.org/officeDocument/2006/relationships/image" Target="../media/image13.jpeg"/><Relationship Id="rId4" Type="http://schemas.openxmlformats.org/officeDocument/2006/relationships/image" Target="../media/image7.tiff"/><Relationship Id="rId9" Type="http://schemas.openxmlformats.org/officeDocument/2006/relationships/image" Target="../media/image12.jpe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tiff"/><Relationship Id="rId5" Type="http://schemas.openxmlformats.org/officeDocument/2006/relationships/image" Target="../media/image5.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25.jpeg"/><Relationship Id="rId4" Type="http://schemas.openxmlformats.org/officeDocument/2006/relationships/image" Target="../media/image24.tiff"/></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25.jpeg"/><Relationship Id="rId4" Type="http://schemas.openxmlformats.org/officeDocument/2006/relationships/image" Target="../media/image24.tiff"/></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147F72-954E-D94D-AC7E-6456C3A64D8E}"/>
              </a:ext>
            </a:extLst>
          </p:cNvPr>
          <p:cNvSpPr/>
          <p:nvPr/>
        </p:nvSpPr>
        <p:spPr>
          <a:xfrm>
            <a:off x="0" y="-5261"/>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arge white building&#10;&#10;Description automatically generated">
            <a:extLst>
              <a:ext uri="{FF2B5EF4-FFF2-40B4-BE49-F238E27FC236}">
                <a16:creationId xmlns:a16="http://schemas.microsoft.com/office/drawing/2014/main" id="{672E5E7B-D658-BE4B-81F8-C8D6AAC54038}"/>
              </a:ext>
            </a:extLst>
          </p:cNvPr>
          <p:cNvPicPr>
            <a:picLocks noChangeAspect="1"/>
          </p:cNvPicPr>
          <p:nvPr/>
        </p:nvPicPr>
        <p:blipFill rotWithShape="1">
          <a:blip r:embed="rId3" cstate="email">
            <a:duotone>
              <a:prstClr val="black"/>
              <a:schemeClr val="accent3">
                <a:tint val="45000"/>
                <a:satMod val="400000"/>
              </a:schemeClr>
            </a:duotone>
            <a:alphaModFix amt="54000"/>
            <a:extLst>
              <a:ext uri="{BEBA8EAE-BF5A-486C-A8C5-ECC9F3942E4B}">
                <a14:imgProps xmlns:a14="http://schemas.microsoft.com/office/drawing/2010/main">
                  <a14:imgLayer r:embed="rId4">
                    <a14:imgEffect>
                      <a14:artisticGlowDiffused/>
                    </a14:imgEffect>
                    <a14:imgEffect>
                      <a14:colorTemperature colorTemp="10488"/>
                    </a14:imgEffect>
                    <a14:imgEffect>
                      <a14:saturation sat="372000"/>
                    </a14:imgEffect>
                  </a14:imgLayer>
                </a14:imgProps>
              </a:ext>
              <a:ext uri="{28A0092B-C50C-407E-A947-70E740481C1C}">
                <a14:useLocalDpi xmlns:a14="http://schemas.microsoft.com/office/drawing/2010/main"/>
              </a:ext>
            </a:extLst>
          </a:blip>
          <a:srcRect/>
          <a:stretch/>
        </p:blipFill>
        <p:spPr>
          <a:xfrm>
            <a:off x="-11596" y="0"/>
            <a:ext cx="12203595" cy="6858000"/>
          </a:xfrm>
          <a:prstGeom prst="rect">
            <a:avLst/>
          </a:prstGeom>
          <a:noFill/>
          <a:effectLst>
            <a:outerShdw dist="50800" algn="ctr" rotWithShape="0">
              <a:schemeClr val="bg1"/>
            </a:outerShdw>
            <a:softEdge rad="0"/>
          </a:effectLst>
        </p:spPr>
      </p:pic>
      <p:pic>
        <p:nvPicPr>
          <p:cNvPr id="10" name="Picture 9">
            <a:extLst>
              <a:ext uri="{FF2B5EF4-FFF2-40B4-BE49-F238E27FC236}">
                <a16:creationId xmlns:a16="http://schemas.microsoft.com/office/drawing/2014/main" id="{51C64F05-7097-274F-B92F-7476A35FB5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83557" y="110160"/>
            <a:ext cx="1385523" cy="777245"/>
          </a:xfrm>
          <a:prstGeom prst="rect">
            <a:avLst/>
          </a:prstGeom>
        </p:spPr>
      </p:pic>
      <p:sp>
        <p:nvSpPr>
          <p:cNvPr id="13" name="TextBox 12">
            <a:extLst>
              <a:ext uri="{FF2B5EF4-FFF2-40B4-BE49-F238E27FC236}">
                <a16:creationId xmlns:a16="http://schemas.microsoft.com/office/drawing/2014/main" id="{01817177-CE15-FA45-99FD-4533A165BDE4}"/>
              </a:ext>
            </a:extLst>
          </p:cNvPr>
          <p:cNvSpPr txBox="1"/>
          <p:nvPr/>
        </p:nvSpPr>
        <p:spPr>
          <a:xfrm>
            <a:off x="0" y="6642556"/>
            <a:ext cx="2299021" cy="215444"/>
          </a:xfrm>
          <a:prstGeom prst="rect">
            <a:avLst/>
          </a:prstGeom>
          <a:noFill/>
        </p:spPr>
        <p:txBody>
          <a:bodyPr wrap="square" rtlCol="0">
            <a:spAutoFit/>
          </a:bodyPr>
          <a:lstStyle/>
          <a:p>
            <a:pPr marL="0" indent="0" algn="r">
              <a:spcBef>
                <a:spcPts val="600"/>
              </a:spcBef>
              <a:buFont typeface="Arial" pitchFamily="34" charset="0"/>
              <a:buNone/>
            </a:pPr>
            <a:r>
              <a:rPr lang="en-US" sz="800" dirty="0">
                <a:solidFill>
                  <a:schemeClr val="bg1"/>
                </a:solidFill>
                <a:latin typeface="Avenir Heavy" panose="02000503020000020003" pitchFamily="2" charset="0"/>
                <a:cs typeface="Helvetica Neue Light"/>
              </a:rPr>
              <a:t>STRICTLY PRIVILEGED AND CONFIDENTIAL</a:t>
            </a:r>
          </a:p>
        </p:txBody>
      </p:sp>
      <p:sp>
        <p:nvSpPr>
          <p:cNvPr id="17" name="Rectangle 16">
            <a:extLst>
              <a:ext uri="{FF2B5EF4-FFF2-40B4-BE49-F238E27FC236}">
                <a16:creationId xmlns:a16="http://schemas.microsoft.com/office/drawing/2014/main" id="{B93B993B-27BF-8243-A1B5-3683D3235CE3}"/>
              </a:ext>
            </a:extLst>
          </p:cNvPr>
          <p:cNvSpPr/>
          <p:nvPr/>
        </p:nvSpPr>
        <p:spPr>
          <a:xfrm>
            <a:off x="593123" y="1511300"/>
            <a:ext cx="10740010" cy="2754813"/>
          </a:xfrm>
          <a:prstGeom prst="rect">
            <a:avLst/>
          </a:prstGeom>
          <a:solidFill>
            <a:schemeClr val="bg1">
              <a:alpha val="70000"/>
            </a:schemeClr>
          </a:solidFill>
          <a:ln w="127000" cap="sq" cmpd="thinThick">
            <a:solidFill>
              <a:schemeClr val="bg1">
                <a:alpha val="57000"/>
              </a:schemeClr>
            </a:solidFill>
          </a:ln>
        </p:spPr>
        <p:txBody>
          <a:bodyPr vert="horz" wrap="square" lIns="91440" tIns="45720" rIns="91440" bIns="45720" rtlCol="0" anchor="ctr">
            <a:normAutofit/>
          </a:bodyPr>
          <a:lstStyle/>
          <a:p>
            <a:pPr algn="ctr">
              <a:lnSpc>
                <a:spcPct val="130000"/>
              </a:lnSpc>
              <a:spcBef>
                <a:spcPct val="0"/>
              </a:spcBef>
            </a:pPr>
            <a:r>
              <a:rPr lang="en-US" sz="4900" b="1" spc="3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What's the Future of the Postal Service and Where Do I Fit In?</a:t>
            </a:r>
          </a:p>
          <a:p>
            <a:pPr algn="ctr">
              <a:lnSpc>
                <a:spcPct val="130000"/>
              </a:lnSpc>
              <a:spcBef>
                <a:spcPct val="0"/>
              </a:spcBef>
            </a:pPr>
            <a:endParaRPr lang="en-US" sz="1700" b="1" spc="300" dirty="0">
              <a:solidFill>
                <a:schemeClr val="tx2"/>
              </a:solidFill>
              <a:latin typeface="Avenir Medium" panose="02000503020000020003" pitchFamily="2" charset="0"/>
              <a:ea typeface="+mj-ea"/>
              <a:cs typeface="+mj-cs"/>
            </a:endParaRPr>
          </a:p>
          <a:p>
            <a:pPr algn="ctr">
              <a:spcBef>
                <a:spcPct val="0"/>
              </a:spcBef>
              <a:spcAft>
                <a:spcPts val="600"/>
              </a:spcAft>
            </a:pPr>
            <a:r>
              <a:rPr lang="en-US" sz="1700" b="1" spc="300" dirty="0">
                <a:solidFill>
                  <a:srgbClr val="C00000"/>
                </a:solidFill>
                <a:latin typeface="Helvetica Neue Medium" panose="02000503000000020004" pitchFamily="2" charset="0"/>
                <a:ea typeface="Helvetica Neue Medium" panose="02000503000000020004" pitchFamily="2" charset="0"/>
                <a:cs typeface="Helvetica Neue Medium" panose="02000503000000020004" pitchFamily="2" charset="0"/>
              </a:rPr>
              <a:t>A Pulse On Washington and Assessment of Postal Service Reform Legislation</a:t>
            </a:r>
          </a:p>
        </p:txBody>
      </p:sp>
      <p:pic>
        <p:nvPicPr>
          <p:cNvPr id="16" name="Picture 15" descr="A picture containing clipart&#10;&#10;Description automatically generated">
            <a:extLst>
              <a:ext uri="{FF2B5EF4-FFF2-40B4-BE49-F238E27FC236}">
                <a16:creationId xmlns:a16="http://schemas.microsoft.com/office/drawing/2014/main" id="{6AB7765A-51D0-2E4F-A691-5BEFCAC001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9235" y="4890007"/>
            <a:ext cx="5406755" cy="1377950"/>
          </a:xfrm>
          <a:prstGeom prst="rect">
            <a:avLst/>
          </a:prstGeom>
        </p:spPr>
      </p:pic>
      <p:pic>
        <p:nvPicPr>
          <p:cNvPr id="3" name="Picture 2" descr="A picture containing text, clock, gauge&#10;&#10;Description automatically generated">
            <a:extLst>
              <a:ext uri="{FF2B5EF4-FFF2-40B4-BE49-F238E27FC236}">
                <a16:creationId xmlns:a16="http://schemas.microsoft.com/office/drawing/2014/main" id="{7EFC406B-6D40-754A-875D-46D8A00372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74280" y="4869068"/>
            <a:ext cx="3427941" cy="1463823"/>
          </a:xfrm>
          <a:prstGeom prst="rect">
            <a:avLst/>
          </a:prstGeom>
        </p:spPr>
      </p:pic>
      <p:sp>
        <p:nvSpPr>
          <p:cNvPr id="4" name="Slide Number Placeholder 3">
            <a:extLst>
              <a:ext uri="{FF2B5EF4-FFF2-40B4-BE49-F238E27FC236}">
                <a16:creationId xmlns:a16="http://schemas.microsoft.com/office/drawing/2014/main" id="{ACF43CF8-F61F-6648-BCA5-BAD4B54E4AA7}"/>
              </a:ext>
            </a:extLst>
          </p:cNvPr>
          <p:cNvSpPr>
            <a:spLocks noGrp="1"/>
          </p:cNvSpPr>
          <p:nvPr>
            <p:ph type="sldNum" sz="quarter" idx="12"/>
          </p:nvPr>
        </p:nvSpPr>
        <p:spPr/>
        <p:txBody>
          <a:bodyPr/>
          <a:lstStyle/>
          <a:p>
            <a:fld id="{B83A7BC0-CA72-AB42-9EE5-12C701C5DD27}" type="slidenum">
              <a:rPr lang="en-US" smtClean="0"/>
              <a:t>1</a:t>
            </a:fld>
            <a:endParaRPr lang="en-US"/>
          </a:p>
        </p:txBody>
      </p:sp>
    </p:spTree>
    <p:extLst>
      <p:ext uri="{BB962C8B-B14F-4D97-AF65-F5344CB8AC3E}">
        <p14:creationId xmlns:p14="http://schemas.microsoft.com/office/powerpoint/2010/main" val="10017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1" y="73981"/>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Update on Postal Reform In Congress - </a:t>
            </a:r>
            <a:r>
              <a:rPr lang="en-US" sz="2400" spc="300" dirty="0">
                <a:solidFill>
                  <a:schemeClr val="accent2"/>
                </a:solidFill>
                <a:latin typeface="Arial" panose="020B0604020202020204" pitchFamily="34" charset="0"/>
                <a:ea typeface="Akzidenz-Grotesk BQ Medium" charset="0"/>
                <a:cs typeface="Arial" panose="020B0604020202020204" pitchFamily="34" charset="0"/>
              </a:rPr>
              <a:t>S.1720</a:t>
            </a:r>
            <a:endParaRPr lang="en-US" sz="2400" i="1" spc="300" dirty="0">
              <a:solidFill>
                <a:schemeClr val="accent2"/>
              </a:solidFill>
              <a:latin typeface="Arial" panose="020B0604020202020204" pitchFamily="34" charset="0"/>
              <a:ea typeface="Akzidenz-Grotesk BQ Medium" charset="0"/>
              <a:cs typeface="Arial" panose="020B0604020202020204" pitchFamily="34" charset="0"/>
            </a:endParaRPr>
          </a:p>
        </p:txBody>
      </p:sp>
      <p:sp>
        <p:nvSpPr>
          <p:cNvPr id="11" name="TextBox 10">
            <a:extLst>
              <a:ext uri="{FF2B5EF4-FFF2-40B4-BE49-F238E27FC236}">
                <a16:creationId xmlns:a16="http://schemas.microsoft.com/office/drawing/2014/main" id="{53FF91B1-C24B-2F4B-A6A3-7A4B0AB7BFED}"/>
              </a:ext>
            </a:extLst>
          </p:cNvPr>
          <p:cNvSpPr txBox="1"/>
          <p:nvPr/>
        </p:nvSpPr>
        <p:spPr>
          <a:xfrm>
            <a:off x="155003" y="362786"/>
            <a:ext cx="8167194" cy="5899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b="1" dirty="0">
                <a:latin typeface="Arial" panose="020B0604020202020204" pitchFamily="34" charset="0"/>
                <a:ea typeface="Helvetica Neue" panose="02000503000000020004" pitchFamily="2" charset="0"/>
                <a:cs typeface="Arial" panose="020B0604020202020204" pitchFamily="34" charset="0"/>
              </a:rPr>
              <a:t>In the Senate,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HSGAC Chairman Peters </a:t>
            </a:r>
            <a:r>
              <a:rPr lang="en-US" b="1" dirty="0">
                <a:latin typeface="Arial" panose="020B0604020202020204" pitchFamily="34" charset="0"/>
                <a:ea typeface="Helvetica Neue" panose="02000503000000020004" pitchFamily="2" charset="0"/>
                <a:cs typeface="Arial" panose="020B0604020202020204" pitchFamily="34" charset="0"/>
              </a:rPr>
              <a:t>and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Ranking Member Portman </a:t>
            </a:r>
            <a:r>
              <a:rPr lang="en-US" b="1" dirty="0">
                <a:latin typeface="Arial" panose="020B0604020202020204" pitchFamily="34" charset="0"/>
                <a:ea typeface="Helvetica Neue" panose="02000503000000020004" pitchFamily="2" charset="0"/>
                <a:cs typeface="Arial" panose="020B0604020202020204" pitchFamily="34" charset="0"/>
              </a:rPr>
              <a:t>introduced the companion legislation on May 19. In the Senate, the legislation has 25 cosponsors – </a:t>
            </a:r>
            <a:r>
              <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13 Republicans and 11 Democrats. </a:t>
            </a:r>
          </a:p>
          <a:p>
            <a:pPr marL="171450" indent="-171450">
              <a:buFont typeface="Wingdings" pitchFamily="2" charset="2"/>
              <a:buChar char="§"/>
            </a:pPr>
            <a:endParaRPr lang="en-US"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dirty="0">
                <a:latin typeface="Arial" panose="020B0604020202020204" pitchFamily="34" charset="0"/>
                <a:ea typeface="Helvetica Neue" panose="02000503000000020004" pitchFamily="2" charset="0"/>
                <a:cs typeface="Arial" panose="020B0604020202020204" pitchFamily="34" charset="0"/>
              </a:rPr>
              <a:t>The 50-50 split in the Senate requires any legislation to have 60 votes in order to pass. </a:t>
            </a:r>
            <a:r>
              <a:rPr lang="en-US" b="1" dirty="0">
                <a:latin typeface="Arial" panose="020B0604020202020204" pitchFamily="34" charset="0"/>
                <a:ea typeface="Helvetica Neue" panose="02000503000000020004" pitchFamily="2" charset="0"/>
                <a:cs typeface="Arial" panose="020B0604020202020204" pitchFamily="34" charset="0"/>
              </a:rPr>
              <a:t>Having 10 original Republican cosponsors is a critical and notable accomplishment and raises the likelihood of the legislation being enacted. </a:t>
            </a:r>
          </a:p>
          <a:p>
            <a:pPr marL="171450" indent="-171450">
              <a:buFont typeface="Wingdings" pitchFamily="2" charset="2"/>
              <a:buChar char="§"/>
            </a:pPr>
            <a:endParaRPr lang="en-US" b="1"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b="1" dirty="0">
                <a:latin typeface="Arial" panose="020B0604020202020204" pitchFamily="34" charset="0"/>
                <a:ea typeface="Helvetica Neue" panose="02000503000000020004" pitchFamily="2" charset="0"/>
                <a:cs typeface="Arial" panose="020B0604020202020204" pitchFamily="34" charset="0"/>
              </a:rPr>
              <a:t>It is unclear whether the Senate oversight committee will hold a mark up on the bill or bypass markup and go directly for a full vote in the Senate.</a:t>
            </a:r>
          </a:p>
          <a:p>
            <a:pPr marL="171450" indent="-171450">
              <a:buFont typeface="Wingdings" pitchFamily="2" charset="2"/>
              <a:buChar char="§"/>
            </a:pPr>
            <a:endParaRPr lang="en-US" b="1"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b="1" dirty="0">
                <a:latin typeface="Arial" panose="020B0604020202020204" pitchFamily="34" charset="0"/>
                <a:ea typeface="Helvetica Neue" panose="02000503000000020004" pitchFamily="2" charset="0"/>
                <a:cs typeface="Arial" panose="020B0604020202020204" pitchFamily="34" charset="0"/>
              </a:rPr>
              <a:t>The Senate Appropriations Committee is reviewing the Medicare Integration language and is being urged to add a provision requiring the PRC to re-review the new rate authority granted the USPS.</a:t>
            </a:r>
          </a:p>
          <a:p>
            <a:pPr marL="171450" indent="-171450">
              <a:buFont typeface="Wingdings" pitchFamily="2" charset="2"/>
              <a:buChar char="§"/>
            </a:pPr>
            <a:endParaRPr lang="en-US"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Both Chambers are seeing eye to eye on the legislation. This is critical because previous iterations of postal reform have failed because the House and Senate could not agree on a unified vision.  </a:t>
            </a:r>
            <a:endParaRPr lang="en-US"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endParaRPr lang="en-US" sz="11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pic>
        <p:nvPicPr>
          <p:cNvPr id="3" name="Picture 2">
            <a:extLst>
              <a:ext uri="{FF2B5EF4-FFF2-40B4-BE49-F238E27FC236}">
                <a16:creationId xmlns:a16="http://schemas.microsoft.com/office/drawing/2014/main" id="{56A33B60-A959-A740-885C-D40284C2F4D6}"/>
              </a:ext>
            </a:extLst>
          </p:cNvPr>
          <p:cNvPicPr>
            <a:picLocks noChangeAspect="1"/>
          </p:cNvPicPr>
          <p:nvPr/>
        </p:nvPicPr>
        <p:blipFill>
          <a:blip r:embed="rId4"/>
          <a:stretch>
            <a:fillRect/>
          </a:stretch>
        </p:blipFill>
        <p:spPr>
          <a:xfrm>
            <a:off x="8495818" y="921129"/>
            <a:ext cx="3161881" cy="3812856"/>
          </a:xfrm>
          <a:prstGeom prst="rect">
            <a:avLst/>
          </a:prstGeom>
        </p:spPr>
      </p:pic>
      <p:sp>
        <p:nvSpPr>
          <p:cNvPr id="9" name="Slide Number Placeholder 1">
            <a:extLst>
              <a:ext uri="{FF2B5EF4-FFF2-40B4-BE49-F238E27FC236}">
                <a16:creationId xmlns:a16="http://schemas.microsoft.com/office/drawing/2014/main" id="{58C4E8CB-4039-6E4E-813E-E255A98F01B1}"/>
              </a:ext>
            </a:extLst>
          </p:cNvPr>
          <p:cNvSpPr>
            <a:spLocks noGrp="1"/>
          </p:cNvSpPr>
          <p:nvPr>
            <p:ph type="sldNum" sz="quarter" idx="2"/>
          </p:nvPr>
        </p:nvSpPr>
        <p:spPr>
          <a:xfrm>
            <a:off x="9819144" y="6525256"/>
            <a:ext cx="2743200" cy="365125"/>
          </a:xfrm>
        </p:spPr>
        <p:txBody>
          <a:bodyPr/>
          <a:lstStyle/>
          <a:p>
            <a:pPr algn="ctr"/>
            <a:fld id="{86CB4B4D-7CA3-9044-876B-883B54F8677D}" type="slidenum">
              <a:rPr lang="en-US" b="1" smtClean="0"/>
              <a:pPr algn="ctr"/>
              <a:t>10</a:t>
            </a:fld>
            <a:endParaRPr lang="en-US" b="1" dirty="0"/>
          </a:p>
        </p:txBody>
      </p:sp>
    </p:spTree>
    <p:extLst>
      <p:ext uri="{BB962C8B-B14F-4D97-AF65-F5344CB8AC3E}">
        <p14:creationId xmlns:p14="http://schemas.microsoft.com/office/powerpoint/2010/main" val="15546042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1" y="73981"/>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Rhetoric From Some Democrats Threatens to Derail Postal Service Legislation</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pic>
        <p:nvPicPr>
          <p:cNvPr id="5" name="Picture 4" descr="Text&#10;&#10;Description automatically generated">
            <a:extLst>
              <a:ext uri="{FF2B5EF4-FFF2-40B4-BE49-F238E27FC236}">
                <a16:creationId xmlns:a16="http://schemas.microsoft.com/office/drawing/2014/main" id="{0A3A5B54-FC49-5D43-B54B-29D5421B3161}"/>
              </a:ext>
            </a:extLst>
          </p:cNvPr>
          <p:cNvPicPr>
            <a:picLocks noChangeAspect="1"/>
          </p:cNvPicPr>
          <p:nvPr/>
        </p:nvPicPr>
        <p:blipFill>
          <a:blip r:embed="rId4"/>
          <a:stretch>
            <a:fillRect/>
          </a:stretch>
        </p:blipFill>
        <p:spPr>
          <a:xfrm>
            <a:off x="172831" y="2934214"/>
            <a:ext cx="4924658" cy="1142924"/>
          </a:xfrm>
          <a:prstGeom prst="rect">
            <a:avLst/>
          </a:prstGeom>
        </p:spPr>
      </p:pic>
      <p:pic>
        <p:nvPicPr>
          <p:cNvPr id="9" name="Picture 8">
            <a:extLst>
              <a:ext uri="{FF2B5EF4-FFF2-40B4-BE49-F238E27FC236}">
                <a16:creationId xmlns:a16="http://schemas.microsoft.com/office/drawing/2014/main" id="{5012FEB7-106D-9D47-8552-226184EA3017}"/>
              </a:ext>
            </a:extLst>
          </p:cNvPr>
          <p:cNvPicPr>
            <a:picLocks noChangeAspect="1"/>
          </p:cNvPicPr>
          <p:nvPr/>
        </p:nvPicPr>
        <p:blipFill>
          <a:blip r:embed="rId5"/>
          <a:stretch>
            <a:fillRect/>
          </a:stretch>
        </p:blipFill>
        <p:spPr>
          <a:xfrm>
            <a:off x="5463324" y="3986100"/>
            <a:ext cx="6377969" cy="558593"/>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AB747785-9F39-4F47-BD1B-8A978275206E}"/>
              </a:ext>
            </a:extLst>
          </p:cNvPr>
          <p:cNvPicPr>
            <a:picLocks noChangeAspect="1"/>
          </p:cNvPicPr>
          <p:nvPr/>
        </p:nvPicPr>
        <p:blipFill>
          <a:blip r:embed="rId6"/>
          <a:stretch>
            <a:fillRect/>
          </a:stretch>
        </p:blipFill>
        <p:spPr>
          <a:xfrm>
            <a:off x="57151" y="939800"/>
            <a:ext cx="3282397" cy="1603702"/>
          </a:xfrm>
          <a:prstGeom prst="rect">
            <a:avLst/>
          </a:prstGeom>
        </p:spPr>
      </p:pic>
      <p:pic>
        <p:nvPicPr>
          <p:cNvPr id="14" name="Picture 13" descr="Text&#10;&#10;Description automatically generated">
            <a:extLst>
              <a:ext uri="{FF2B5EF4-FFF2-40B4-BE49-F238E27FC236}">
                <a16:creationId xmlns:a16="http://schemas.microsoft.com/office/drawing/2014/main" id="{0DDC4E93-E2E4-CA4C-9A2D-0961B5DBA951}"/>
              </a:ext>
            </a:extLst>
          </p:cNvPr>
          <p:cNvPicPr>
            <a:picLocks noChangeAspect="1"/>
          </p:cNvPicPr>
          <p:nvPr/>
        </p:nvPicPr>
        <p:blipFill>
          <a:blip r:embed="rId7"/>
          <a:stretch>
            <a:fillRect/>
          </a:stretch>
        </p:blipFill>
        <p:spPr>
          <a:xfrm>
            <a:off x="3542473" y="915919"/>
            <a:ext cx="4028109" cy="1523235"/>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07FF4E55-B2BD-5F4D-9BE1-0B5C39E30DC2}"/>
              </a:ext>
            </a:extLst>
          </p:cNvPr>
          <p:cNvPicPr>
            <a:picLocks noChangeAspect="1"/>
          </p:cNvPicPr>
          <p:nvPr/>
        </p:nvPicPr>
        <p:blipFill>
          <a:blip r:embed="rId8"/>
          <a:stretch>
            <a:fillRect/>
          </a:stretch>
        </p:blipFill>
        <p:spPr>
          <a:xfrm>
            <a:off x="6894445" y="2612520"/>
            <a:ext cx="4028109" cy="1142924"/>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EAADD397-FE75-F843-9471-56FB4F9CD99C}"/>
              </a:ext>
            </a:extLst>
          </p:cNvPr>
          <p:cNvPicPr>
            <a:picLocks noChangeAspect="1"/>
          </p:cNvPicPr>
          <p:nvPr/>
        </p:nvPicPr>
        <p:blipFill>
          <a:blip r:embed="rId9"/>
          <a:stretch>
            <a:fillRect/>
          </a:stretch>
        </p:blipFill>
        <p:spPr>
          <a:xfrm>
            <a:off x="186083" y="4680515"/>
            <a:ext cx="5075365" cy="1199789"/>
          </a:xfrm>
          <a:prstGeom prst="rect">
            <a:avLst/>
          </a:prstGeom>
        </p:spPr>
      </p:pic>
      <p:pic>
        <p:nvPicPr>
          <p:cNvPr id="20" name="Picture 19" descr="Text&#10;&#10;Description automatically generated">
            <a:extLst>
              <a:ext uri="{FF2B5EF4-FFF2-40B4-BE49-F238E27FC236}">
                <a16:creationId xmlns:a16="http://schemas.microsoft.com/office/drawing/2014/main" id="{0320257A-E35C-3A4D-8CEA-E56615429B6A}"/>
              </a:ext>
            </a:extLst>
          </p:cNvPr>
          <p:cNvPicPr>
            <a:picLocks noChangeAspect="1"/>
          </p:cNvPicPr>
          <p:nvPr/>
        </p:nvPicPr>
        <p:blipFill>
          <a:blip r:embed="rId10"/>
          <a:stretch>
            <a:fillRect/>
          </a:stretch>
        </p:blipFill>
        <p:spPr>
          <a:xfrm>
            <a:off x="6930552" y="4786478"/>
            <a:ext cx="5075365" cy="1209154"/>
          </a:xfrm>
          <a:prstGeom prst="rect">
            <a:avLst/>
          </a:prstGeom>
        </p:spPr>
      </p:pic>
      <p:pic>
        <p:nvPicPr>
          <p:cNvPr id="22" name="Picture 21" descr="Text&#10;&#10;Description automatically generated">
            <a:extLst>
              <a:ext uri="{FF2B5EF4-FFF2-40B4-BE49-F238E27FC236}">
                <a16:creationId xmlns:a16="http://schemas.microsoft.com/office/drawing/2014/main" id="{1DDE7786-4232-234D-AB1F-EFBCA50E47B4}"/>
              </a:ext>
            </a:extLst>
          </p:cNvPr>
          <p:cNvPicPr>
            <a:picLocks noChangeAspect="1"/>
          </p:cNvPicPr>
          <p:nvPr/>
        </p:nvPicPr>
        <p:blipFill>
          <a:blip r:embed="rId11"/>
          <a:stretch>
            <a:fillRect/>
          </a:stretch>
        </p:blipFill>
        <p:spPr>
          <a:xfrm>
            <a:off x="7720104" y="1186058"/>
            <a:ext cx="4121189" cy="1047491"/>
          </a:xfrm>
          <a:prstGeom prst="rect">
            <a:avLst/>
          </a:prstGeom>
        </p:spPr>
      </p:pic>
      <p:pic>
        <p:nvPicPr>
          <p:cNvPr id="24" name="Picture 23">
            <a:extLst>
              <a:ext uri="{FF2B5EF4-FFF2-40B4-BE49-F238E27FC236}">
                <a16:creationId xmlns:a16="http://schemas.microsoft.com/office/drawing/2014/main" id="{4A540273-37C3-D241-9908-AFD4A30E3211}"/>
              </a:ext>
            </a:extLst>
          </p:cNvPr>
          <p:cNvPicPr>
            <a:picLocks noChangeAspect="1"/>
          </p:cNvPicPr>
          <p:nvPr/>
        </p:nvPicPr>
        <p:blipFill>
          <a:blip r:embed="rId12"/>
          <a:stretch>
            <a:fillRect/>
          </a:stretch>
        </p:blipFill>
        <p:spPr>
          <a:xfrm>
            <a:off x="186083" y="6110960"/>
            <a:ext cx="6983896" cy="673059"/>
          </a:xfrm>
          <a:prstGeom prst="rect">
            <a:avLst/>
          </a:prstGeom>
        </p:spPr>
      </p:pic>
      <p:sp>
        <p:nvSpPr>
          <p:cNvPr id="15" name="Slide Number Placeholder 1">
            <a:extLst>
              <a:ext uri="{FF2B5EF4-FFF2-40B4-BE49-F238E27FC236}">
                <a16:creationId xmlns:a16="http://schemas.microsoft.com/office/drawing/2014/main" id="{722CC556-7759-CA40-BBAD-64A5C0D8EBD8}"/>
              </a:ext>
            </a:extLst>
          </p:cNvPr>
          <p:cNvSpPr>
            <a:spLocks noGrp="1"/>
          </p:cNvSpPr>
          <p:nvPr>
            <p:ph type="sldNum" sz="quarter" idx="2"/>
          </p:nvPr>
        </p:nvSpPr>
        <p:spPr>
          <a:xfrm>
            <a:off x="10223778" y="6496807"/>
            <a:ext cx="2743200" cy="365125"/>
          </a:xfrm>
        </p:spPr>
        <p:txBody>
          <a:bodyPr/>
          <a:lstStyle/>
          <a:p>
            <a:pPr algn="ctr"/>
            <a:fld id="{86CB4B4D-7CA3-9044-876B-883B54F8677D}" type="slidenum">
              <a:rPr lang="en-US" b="1" smtClean="0"/>
              <a:pPr algn="ctr"/>
              <a:t>11</a:t>
            </a:fld>
            <a:endParaRPr lang="en-US" b="1" dirty="0"/>
          </a:p>
        </p:txBody>
      </p:sp>
    </p:spTree>
    <p:extLst>
      <p:ext uri="{BB962C8B-B14F-4D97-AF65-F5344CB8AC3E}">
        <p14:creationId xmlns:p14="http://schemas.microsoft.com/office/powerpoint/2010/main" val="18487197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1" y="73981"/>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The Politics of The USPS &amp; The PMG</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430072F3-F1F8-D146-BD8C-29101540F2B6}"/>
              </a:ext>
            </a:extLst>
          </p:cNvPr>
          <p:cNvPicPr>
            <a:picLocks noChangeAspect="1"/>
          </p:cNvPicPr>
          <p:nvPr/>
        </p:nvPicPr>
        <p:blipFill>
          <a:blip r:embed="rId4"/>
          <a:stretch>
            <a:fillRect/>
          </a:stretch>
        </p:blipFill>
        <p:spPr>
          <a:xfrm>
            <a:off x="85864" y="825390"/>
            <a:ext cx="5054600" cy="1486009"/>
          </a:xfrm>
          <a:prstGeom prst="rect">
            <a:avLst/>
          </a:prstGeom>
        </p:spPr>
      </p:pic>
      <p:pic>
        <p:nvPicPr>
          <p:cNvPr id="6" name="Picture 5" descr="A picture containing text, indoor&#10;&#10;Description automatically generated">
            <a:extLst>
              <a:ext uri="{FF2B5EF4-FFF2-40B4-BE49-F238E27FC236}">
                <a16:creationId xmlns:a16="http://schemas.microsoft.com/office/drawing/2014/main" id="{F8E9D731-0353-4547-BF06-80BADE2EA9F3}"/>
              </a:ext>
            </a:extLst>
          </p:cNvPr>
          <p:cNvPicPr>
            <a:picLocks noChangeAspect="1"/>
          </p:cNvPicPr>
          <p:nvPr/>
        </p:nvPicPr>
        <p:blipFill>
          <a:blip r:embed="rId5"/>
          <a:stretch>
            <a:fillRect/>
          </a:stretch>
        </p:blipFill>
        <p:spPr>
          <a:xfrm>
            <a:off x="5461000" y="825390"/>
            <a:ext cx="6375400" cy="1601740"/>
          </a:xfrm>
          <a:prstGeom prst="rect">
            <a:avLst/>
          </a:prstGeom>
        </p:spPr>
      </p:pic>
      <p:pic>
        <p:nvPicPr>
          <p:cNvPr id="11" name="Picture 10" descr="Text&#10;&#10;Description automatically generated">
            <a:extLst>
              <a:ext uri="{FF2B5EF4-FFF2-40B4-BE49-F238E27FC236}">
                <a16:creationId xmlns:a16="http://schemas.microsoft.com/office/drawing/2014/main" id="{C380DC7F-0E02-6E4C-93AB-AA33D6FA5FD5}"/>
              </a:ext>
            </a:extLst>
          </p:cNvPr>
          <p:cNvPicPr>
            <a:picLocks noChangeAspect="1"/>
          </p:cNvPicPr>
          <p:nvPr/>
        </p:nvPicPr>
        <p:blipFill>
          <a:blip r:embed="rId6"/>
          <a:stretch>
            <a:fillRect/>
          </a:stretch>
        </p:blipFill>
        <p:spPr>
          <a:xfrm>
            <a:off x="126145" y="2702019"/>
            <a:ext cx="5969855" cy="1093214"/>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31496ABE-5841-974F-9FEF-1E03B92E1A5A}"/>
              </a:ext>
            </a:extLst>
          </p:cNvPr>
          <p:cNvPicPr>
            <a:picLocks noChangeAspect="1"/>
          </p:cNvPicPr>
          <p:nvPr/>
        </p:nvPicPr>
        <p:blipFill>
          <a:blip r:embed="rId7"/>
          <a:stretch>
            <a:fillRect/>
          </a:stretch>
        </p:blipFill>
        <p:spPr>
          <a:xfrm>
            <a:off x="6096001" y="4910277"/>
            <a:ext cx="6010136" cy="1781899"/>
          </a:xfrm>
          <a:prstGeom prst="rect">
            <a:avLst/>
          </a:prstGeom>
        </p:spPr>
      </p:pic>
      <p:pic>
        <p:nvPicPr>
          <p:cNvPr id="25" name="Picture 24" descr="Text&#10;&#10;Description automatically generated">
            <a:extLst>
              <a:ext uri="{FF2B5EF4-FFF2-40B4-BE49-F238E27FC236}">
                <a16:creationId xmlns:a16="http://schemas.microsoft.com/office/drawing/2014/main" id="{A0048CA6-202F-824B-9C13-13945677387D}"/>
              </a:ext>
            </a:extLst>
          </p:cNvPr>
          <p:cNvPicPr>
            <a:picLocks noChangeAspect="1"/>
          </p:cNvPicPr>
          <p:nvPr/>
        </p:nvPicPr>
        <p:blipFill>
          <a:blip r:embed="rId8"/>
          <a:stretch>
            <a:fillRect/>
          </a:stretch>
        </p:blipFill>
        <p:spPr>
          <a:xfrm>
            <a:off x="85865" y="4185853"/>
            <a:ext cx="5704147" cy="1331157"/>
          </a:xfrm>
          <a:prstGeom prst="rect">
            <a:avLst/>
          </a:prstGeom>
        </p:spPr>
      </p:pic>
      <p:sp>
        <p:nvSpPr>
          <p:cNvPr id="10" name="Slide Number Placeholder 1">
            <a:extLst>
              <a:ext uri="{FF2B5EF4-FFF2-40B4-BE49-F238E27FC236}">
                <a16:creationId xmlns:a16="http://schemas.microsoft.com/office/drawing/2014/main" id="{B76B436B-1B30-E74C-8CC4-EDA42B2DCE61}"/>
              </a:ext>
            </a:extLst>
          </p:cNvPr>
          <p:cNvSpPr>
            <a:spLocks noGrp="1"/>
          </p:cNvSpPr>
          <p:nvPr>
            <p:ph type="sldNum" sz="quarter" idx="2"/>
          </p:nvPr>
        </p:nvSpPr>
        <p:spPr>
          <a:xfrm>
            <a:off x="10002024" y="6449062"/>
            <a:ext cx="2743200" cy="365125"/>
          </a:xfrm>
        </p:spPr>
        <p:txBody>
          <a:bodyPr/>
          <a:lstStyle/>
          <a:p>
            <a:pPr algn="ctr"/>
            <a:fld id="{86CB4B4D-7CA3-9044-876B-883B54F8677D}" type="slidenum">
              <a:rPr lang="en-US" b="1" smtClean="0"/>
              <a:pPr algn="ctr"/>
              <a:t>12</a:t>
            </a:fld>
            <a:endParaRPr lang="en-US" b="1" dirty="0"/>
          </a:p>
        </p:txBody>
      </p:sp>
      <p:pic>
        <p:nvPicPr>
          <p:cNvPr id="5" name="Picture 4" descr="Text&#10;&#10;Description automatically generated">
            <a:extLst>
              <a:ext uri="{FF2B5EF4-FFF2-40B4-BE49-F238E27FC236}">
                <a16:creationId xmlns:a16="http://schemas.microsoft.com/office/drawing/2014/main" id="{204E3D02-1857-194C-B2E1-E000F4A8381B}"/>
              </a:ext>
            </a:extLst>
          </p:cNvPr>
          <p:cNvPicPr>
            <a:picLocks noChangeAspect="1"/>
          </p:cNvPicPr>
          <p:nvPr/>
        </p:nvPicPr>
        <p:blipFill>
          <a:blip r:embed="rId9"/>
          <a:stretch>
            <a:fillRect/>
          </a:stretch>
        </p:blipFill>
        <p:spPr>
          <a:xfrm>
            <a:off x="6512064" y="2891074"/>
            <a:ext cx="5420625" cy="1601740"/>
          </a:xfrm>
          <a:prstGeom prst="rect">
            <a:avLst/>
          </a:prstGeom>
        </p:spPr>
      </p:pic>
    </p:spTree>
    <p:extLst>
      <p:ext uri="{BB962C8B-B14F-4D97-AF65-F5344CB8AC3E}">
        <p14:creationId xmlns:p14="http://schemas.microsoft.com/office/powerpoint/2010/main" val="3473222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738A54-F7FB-B444-B8F2-371A8C15E29B}"/>
              </a:ext>
            </a:extLst>
          </p:cNvPr>
          <p:cNvSpPr>
            <a:spLocks noGrp="1"/>
          </p:cNvSpPr>
          <p:nvPr>
            <p:ph type="title"/>
          </p:nvPr>
        </p:nvSpPr>
        <p:spPr>
          <a:xfrm>
            <a:off x="505250" y="201381"/>
            <a:ext cx="9741174" cy="394872"/>
          </a:xfrm>
        </p:spPr>
        <p:txBody>
          <a:bodyPr/>
          <a:lstStyle/>
          <a:p>
            <a:r>
              <a:rPr lang="en-US" sz="2800" dirty="0"/>
              <a:t>U.S. Postal Service Board of Governors</a:t>
            </a:r>
          </a:p>
        </p:txBody>
      </p:sp>
      <p:sp>
        <p:nvSpPr>
          <p:cNvPr id="4" name="Slide Number Placeholder 3">
            <a:extLst>
              <a:ext uri="{FF2B5EF4-FFF2-40B4-BE49-F238E27FC236}">
                <a16:creationId xmlns:a16="http://schemas.microsoft.com/office/drawing/2014/main" id="{5843846E-2D67-D248-BE36-FE9BB9EEED60}"/>
              </a:ext>
            </a:extLst>
          </p:cNvPr>
          <p:cNvSpPr>
            <a:spLocks noGrp="1"/>
          </p:cNvSpPr>
          <p:nvPr>
            <p:ph type="sldNum" sz="quarter" idx="2"/>
          </p:nvPr>
        </p:nvSpPr>
        <p:spPr>
          <a:xfrm>
            <a:off x="9294391" y="6474056"/>
            <a:ext cx="2743200" cy="365125"/>
          </a:xfrm>
        </p:spPr>
        <p:txBody>
          <a:bodyPr/>
          <a:lstStyle/>
          <a:p>
            <a:fld id="{86CB4B4D-7CA3-9044-876B-883B54F8677D}" type="slidenum">
              <a:rPr lang="en-US" smtClean="0"/>
              <a:t>13</a:t>
            </a:fld>
            <a:endParaRPr lang="en-US" dirty="0"/>
          </a:p>
        </p:txBody>
      </p:sp>
      <p:sp>
        <p:nvSpPr>
          <p:cNvPr id="36" name="Rectangle 59">
            <a:extLst>
              <a:ext uri="{FF2B5EF4-FFF2-40B4-BE49-F238E27FC236}">
                <a16:creationId xmlns:a16="http://schemas.microsoft.com/office/drawing/2014/main" id="{D2CC544E-4976-B340-A187-3EEE74070C28}"/>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06" name="Picture 9" descr="BOG Chairman Ron A. Bloom">
            <a:extLst>
              <a:ext uri="{FF2B5EF4-FFF2-40B4-BE49-F238E27FC236}">
                <a16:creationId xmlns:a16="http://schemas.microsoft.com/office/drawing/2014/main" id="{6FC2D3F4-233F-CF4A-B986-943AE0A7E61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24108" y="769429"/>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60">
            <a:extLst>
              <a:ext uri="{FF2B5EF4-FFF2-40B4-BE49-F238E27FC236}">
                <a16:creationId xmlns:a16="http://schemas.microsoft.com/office/drawing/2014/main" id="{5E44F9BC-30C5-5A41-ABD5-8989F95060BD}"/>
              </a:ext>
            </a:extLst>
          </p:cNvPr>
          <p:cNvSpPr>
            <a:spLocks noChangeArrowheads="1"/>
          </p:cNvSpPr>
          <p:nvPr/>
        </p:nvSpPr>
        <p:spPr bwMode="auto">
          <a:xfrm>
            <a:off x="348480" y="1927164"/>
            <a:ext cx="19040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4" tooltip="Bio for Ron A. Bloom"/>
              </a:rPr>
              <a:t>Ron A. Bloom</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cs typeface="Times New Roman" panose="02020603050405020304" pitchFamily="18" charset="0"/>
              </a:rPr>
              <a:t>Chairman, Board of Governors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62">
            <a:extLst>
              <a:ext uri="{FF2B5EF4-FFF2-40B4-BE49-F238E27FC236}">
                <a16:creationId xmlns:a16="http://schemas.microsoft.com/office/drawing/2014/main" id="{BBC3E66F-ED24-4F4F-A6C1-3BCCEA71E3EA}"/>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09" name="Picture 8" descr="BOG Vice Chairman Roman Martinez IV">
            <a:extLst>
              <a:ext uri="{FF2B5EF4-FFF2-40B4-BE49-F238E27FC236}">
                <a16:creationId xmlns:a16="http://schemas.microsoft.com/office/drawing/2014/main" id="{A5BA80A2-A499-8243-9A2D-06B81F46D23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496025" y="77222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63">
            <a:extLst>
              <a:ext uri="{FF2B5EF4-FFF2-40B4-BE49-F238E27FC236}">
                <a16:creationId xmlns:a16="http://schemas.microsoft.com/office/drawing/2014/main" id="{56B66206-7A9E-1445-9C2E-DE9DE23EB43D}"/>
              </a:ext>
            </a:extLst>
          </p:cNvPr>
          <p:cNvSpPr>
            <a:spLocks noChangeArrowheads="1"/>
          </p:cNvSpPr>
          <p:nvPr/>
        </p:nvSpPr>
        <p:spPr bwMode="auto">
          <a:xfrm>
            <a:off x="2107577" y="1928269"/>
            <a:ext cx="217448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7" tooltip="Bio for Roman Martinez IV"/>
              </a:rPr>
              <a:t>Roman Martinez IV</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cs typeface="Times New Roman" panose="02020603050405020304" pitchFamily="18" charset="0"/>
              </a:rPr>
              <a:t>Vice Chairman, Board of Governors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69">
            <a:extLst>
              <a:ext uri="{FF2B5EF4-FFF2-40B4-BE49-F238E27FC236}">
                <a16:creationId xmlns:a16="http://schemas.microsoft.com/office/drawing/2014/main" id="{2FCD7D3E-2B27-A646-B6B3-1B3930DE0024}"/>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16" name="Picture 7" descr="BOG John M. Barger">
            <a:extLst>
              <a:ext uri="{FF2B5EF4-FFF2-40B4-BE49-F238E27FC236}">
                <a16:creationId xmlns:a16="http://schemas.microsoft.com/office/drawing/2014/main" id="{B54A2ED3-6BAA-6749-9D7F-1ACADEADACB2}"/>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358282" y="77992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70">
            <a:extLst>
              <a:ext uri="{FF2B5EF4-FFF2-40B4-BE49-F238E27FC236}">
                <a16:creationId xmlns:a16="http://schemas.microsoft.com/office/drawing/2014/main" id="{C0DF5C0C-6EEB-D444-9C3B-4D1E27810178}"/>
              </a:ext>
            </a:extLst>
          </p:cNvPr>
          <p:cNvSpPr>
            <a:spLocks noChangeArrowheads="1"/>
          </p:cNvSpPr>
          <p:nvPr/>
        </p:nvSpPr>
        <p:spPr bwMode="auto">
          <a:xfrm>
            <a:off x="4135261" y="1928267"/>
            <a:ext cx="198307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10" tooltip="Bio for John M. Barger"/>
              </a:rPr>
              <a:t>John M. Barger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cs typeface="Times New Roman" panose="02020603050405020304" pitchFamily="18" charset="0"/>
              </a:rPr>
              <a:t>Member, Board of Governors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72">
            <a:extLst>
              <a:ext uri="{FF2B5EF4-FFF2-40B4-BE49-F238E27FC236}">
                <a16:creationId xmlns:a16="http://schemas.microsoft.com/office/drawing/2014/main" id="{84CFB07C-C5D3-F14D-9E40-40F1BAD88289}"/>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19" name="Picture 6" descr="BOG Robert M. Duncan">
            <a:extLst>
              <a:ext uri="{FF2B5EF4-FFF2-40B4-BE49-F238E27FC236}">
                <a16:creationId xmlns:a16="http://schemas.microsoft.com/office/drawing/2014/main" id="{78BD341D-2C08-F342-B207-13465D2C3479}"/>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177897" y="769429"/>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73">
            <a:extLst>
              <a:ext uri="{FF2B5EF4-FFF2-40B4-BE49-F238E27FC236}">
                <a16:creationId xmlns:a16="http://schemas.microsoft.com/office/drawing/2014/main" id="{AE2CEEBD-552B-1240-8430-F3696B2CF59D}"/>
              </a:ext>
            </a:extLst>
          </p:cNvPr>
          <p:cNvSpPr>
            <a:spLocks noChangeArrowheads="1"/>
          </p:cNvSpPr>
          <p:nvPr/>
        </p:nvSpPr>
        <p:spPr bwMode="auto">
          <a:xfrm>
            <a:off x="5858179" y="1938970"/>
            <a:ext cx="230830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13" tooltip="Bio for Robert M. Duncan"/>
              </a:rPr>
              <a:t>Robert M. Duncan</a:t>
            </a:r>
            <a:endParaRPr kumimoji="0" lang="en-US" altLang="en-US" sz="9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Rectangle 75">
            <a:extLst>
              <a:ext uri="{FF2B5EF4-FFF2-40B4-BE49-F238E27FC236}">
                <a16:creationId xmlns:a16="http://schemas.microsoft.com/office/drawing/2014/main" id="{4042BEA0-E2F3-9C4A-A9D4-7E44288EFEF6}"/>
              </a:ext>
            </a:extLst>
          </p:cNvPr>
          <p:cNvSpPr>
            <a:spLocks noChangeArrowheads="1"/>
          </p:cNvSpPr>
          <p:nvPr/>
        </p:nvSpPr>
        <p:spPr bwMode="auto">
          <a:xfrm>
            <a:off x="0" y="20072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22" name="Picture 5" descr="BOG Anton G. Hajjar">
            <a:extLst>
              <a:ext uri="{FF2B5EF4-FFF2-40B4-BE49-F238E27FC236}">
                <a16:creationId xmlns:a16="http://schemas.microsoft.com/office/drawing/2014/main" id="{CE788A36-2043-9046-BA7E-5EDC90319AF5}"/>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8151391" y="76844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76">
            <a:extLst>
              <a:ext uri="{FF2B5EF4-FFF2-40B4-BE49-F238E27FC236}">
                <a16:creationId xmlns:a16="http://schemas.microsoft.com/office/drawing/2014/main" id="{95B4CDE0-8D06-C04F-93E0-3550ABD21B81}"/>
              </a:ext>
            </a:extLst>
          </p:cNvPr>
          <p:cNvSpPr>
            <a:spLocks noChangeArrowheads="1"/>
          </p:cNvSpPr>
          <p:nvPr/>
        </p:nvSpPr>
        <p:spPr bwMode="auto">
          <a:xfrm>
            <a:off x="8037989" y="1927164"/>
            <a:ext cx="190407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16" tooltip="Bio for Anton G. Hajjar"/>
              </a:rPr>
              <a:t>Anton G. Hajjar</a:t>
            </a:r>
            <a:endParaRPr kumimoji="0" lang="en-US" altLang="en-US" sz="9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78">
            <a:extLst>
              <a:ext uri="{FF2B5EF4-FFF2-40B4-BE49-F238E27FC236}">
                <a16:creationId xmlns:a16="http://schemas.microsoft.com/office/drawing/2014/main" id="{3730B250-2444-3B47-BFB0-38837725D0C6}"/>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25" name="Picture 4" descr="BOG Amber F. McReynolds">
            <a:extLst>
              <a:ext uri="{FF2B5EF4-FFF2-40B4-BE49-F238E27FC236}">
                <a16:creationId xmlns:a16="http://schemas.microsoft.com/office/drawing/2014/main" id="{8FE3141B-2280-C247-938F-983281FD7979}"/>
              </a:ext>
            </a:extLst>
          </p:cNvPr>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10339978" y="780701"/>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79">
            <a:extLst>
              <a:ext uri="{FF2B5EF4-FFF2-40B4-BE49-F238E27FC236}">
                <a16:creationId xmlns:a16="http://schemas.microsoft.com/office/drawing/2014/main" id="{020ECC4E-9303-8D44-A737-D88F4A49108C}"/>
              </a:ext>
            </a:extLst>
          </p:cNvPr>
          <p:cNvSpPr>
            <a:spLocks noChangeArrowheads="1"/>
          </p:cNvSpPr>
          <p:nvPr/>
        </p:nvSpPr>
        <p:spPr bwMode="auto">
          <a:xfrm>
            <a:off x="9855873" y="1928264"/>
            <a:ext cx="246993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cs typeface="Times New Roman" panose="02020603050405020304" pitchFamily="18" charset="0"/>
              </a:rPr>
              <a:t>Amber F. McReynolds</a:t>
            </a:r>
            <a:endParaRPr kumimoji="0" lang="en-US" altLang="en-US" sz="9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81">
            <a:extLst>
              <a:ext uri="{FF2B5EF4-FFF2-40B4-BE49-F238E27FC236}">
                <a16:creationId xmlns:a16="http://schemas.microsoft.com/office/drawing/2014/main" id="{F31B78D2-0B1C-6C4D-B2D2-CBDA691D0966}"/>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28" name="Picture 3" descr="BOG Donald L. Moak">
            <a:extLst>
              <a:ext uri="{FF2B5EF4-FFF2-40B4-BE49-F238E27FC236}">
                <a16:creationId xmlns:a16="http://schemas.microsoft.com/office/drawing/2014/main" id="{AAD5045C-DC34-9F42-9320-7BE0905F5134}"/>
              </a:ext>
            </a:extLst>
          </p:cNvPr>
          <p:cNvPicPr>
            <a:picLocks noChangeAspect="1" noChangeArrowheads="1"/>
          </p:cNvPicPr>
          <p:nvPr/>
        </p:nvPicPr>
        <p:blipFill>
          <a:blip r:embed="rId19" r:link="rId20">
            <a:extLst>
              <a:ext uri="{28A0092B-C50C-407E-A947-70E740481C1C}">
                <a14:useLocalDpi xmlns:a14="http://schemas.microsoft.com/office/drawing/2010/main" val="0"/>
              </a:ext>
            </a:extLst>
          </a:blip>
          <a:srcRect/>
          <a:stretch>
            <a:fillRect/>
          </a:stretch>
        </p:blipFill>
        <p:spPr bwMode="auto">
          <a:xfrm>
            <a:off x="524108" y="263448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82">
            <a:extLst>
              <a:ext uri="{FF2B5EF4-FFF2-40B4-BE49-F238E27FC236}">
                <a16:creationId xmlns:a16="http://schemas.microsoft.com/office/drawing/2014/main" id="{5CCDF142-9345-2141-87CF-D8AA6666409F}"/>
              </a:ext>
            </a:extLst>
          </p:cNvPr>
          <p:cNvSpPr>
            <a:spLocks noChangeArrowheads="1"/>
          </p:cNvSpPr>
          <p:nvPr/>
        </p:nvSpPr>
        <p:spPr bwMode="auto">
          <a:xfrm>
            <a:off x="193409" y="3777480"/>
            <a:ext cx="19040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21" tooltip="Bio for Donald L. Moak"/>
              </a:rPr>
              <a:t>Donald L. Moak</a:t>
            </a:r>
            <a:endPar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2" name="Rectangle 84">
            <a:extLst>
              <a:ext uri="{FF2B5EF4-FFF2-40B4-BE49-F238E27FC236}">
                <a16:creationId xmlns:a16="http://schemas.microsoft.com/office/drawing/2014/main" id="{1409BD12-2933-2247-90E6-B5794265989F}"/>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31" name="Picture 2" descr="BOG Ronald A. Stroman">
            <a:extLst>
              <a:ext uri="{FF2B5EF4-FFF2-40B4-BE49-F238E27FC236}">
                <a16:creationId xmlns:a16="http://schemas.microsoft.com/office/drawing/2014/main" id="{BD1036D7-F850-434F-A638-D3C6ACA83113}"/>
              </a:ext>
            </a:extLst>
          </p:cNvPr>
          <p:cNvPicPr>
            <a:picLocks noChangeAspect="1" noChangeArrowheads="1"/>
          </p:cNvPicPr>
          <p:nvPr/>
        </p:nvPicPr>
        <p:blipFill>
          <a:blip r:embed="rId22" r:link="rId23">
            <a:extLst>
              <a:ext uri="{28A0092B-C50C-407E-A947-70E740481C1C}">
                <a14:useLocalDpi xmlns:a14="http://schemas.microsoft.com/office/drawing/2010/main" val="0"/>
              </a:ext>
            </a:extLst>
          </a:blip>
          <a:srcRect/>
          <a:stretch>
            <a:fillRect/>
          </a:stretch>
        </p:blipFill>
        <p:spPr bwMode="auto">
          <a:xfrm>
            <a:off x="2423523" y="2634480"/>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85">
            <a:extLst>
              <a:ext uri="{FF2B5EF4-FFF2-40B4-BE49-F238E27FC236}">
                <a16:creationId xmlns:a16="http://schemas.microsoft.com/office/drawing/2014/main" id="{2E410E79-19B9-A84B-8872-5F9AC645543A}"/>
              </a:ext>
            </a:extLst>
          </p:cNvPr>
          <p:cNvSpPr>
            <a:spLocks noChangeArrowheads="1"/>
          </p:cNvSpPr>
          <p:nvPr/>
        </p:nvSpPr>
        <p:spPr bwMode="auto">
          <a:xfrm>
            <a:off x="2147266" y="3777480"/>
            <a:ext cx="19040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cs typeface="Times New Roman" panose="02020603050405020304" pitchFamily="18" charset="0"/>
              </a:rPr>
              <a:t>Ronald A. Stroman</a:t>
            </a:r>
            <a:endParaRPr kumimoji="0" lang="en-US" altLang="en-US" sz="9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4" name="Rectangle 87">
            <a:extLst>
              <a:ext uri="{FF2B5EF4-FFF2-40B4-BE49-F238E27FC236}">
                <a16:creationId xmlns:a16="http://schemas.microsoft.com/office/drawing/2014/main" id="{4C284073-A23B-B24F-B3D4-5A9CD6A891C9}"/>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34" name="Picture 1" descr="BOG William D. Zollars">
            <a:extLst>
              <a:ext uri="{FF2B5EF4-FFF2-40B4-BE49-F238E27FC236}">
                <a16:creationId xmlns:a16="http://schemas.microsoft.com/office/drawing/2014/main" id="{3199CF6A-4B70-2D40-A913-3598EB374C51}"/>
              </a:ext>
            </a:extLst>
          </p:cNvPr>
          <p:cNvPicPr>
            <a:picLocks noChangeAspect="1" noChangeArrowheads="1"/>
          </p:cNvPicPr>
          <p:nvPr/>
        </p:nvPicPr>
        <p:blipFill>
          <a:blip r:embed="rId24" r:link="rId25">
            <a:extLst>
              <a:ext uri="{28A0092B-C50C-407E-A947-70E740481C1C}">
                <a14:useLocalDpi xmlns:a14="http://schemas.microsoft.com/office/drawing/2010/main" val="0"/>
              </a:ext>
            </a:extLst>
          </a:blip>
          <a:srcRect/>
          <a:stretch>
            <a:fillRect/>
          </a:stretch>
        </p:blipFill>
        <p:spPr bwMode="auto">
          <a:xfrm>
            <a:off x="4358282" y="2656333"/>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88">
            <a:extLst>
              <a:ext uri="{FF2B5EF4-FFF2-40B4-BE49-F238E27FC236}">
                <a16:creationId xmlns:a16="http://schemas.microsoft.com/office/drawing/2014/main" id="{67EFCC81-F7FD-7A4C-98A9-C03D0337D8E7}"/>
              </a:ext>
            </a:extLst>
          </p:cNvPr>
          <p:cNvSpPr>
            <a:spLocks noChangeArrowheads="1"/>
          </p:cNvSpPr>
          <p:nvPr/>
        </p:nvSpPr>
        <p:spPr bwMode="auto">
          <a:xfrm>
            <a:off x="4052116" y="3809590"/>
            <a:ext cx="181941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cs typeface="Times New Roman" panose="02020603050405020304" pitchFamily="18" charset="0"/>
                <a:hlinkClick r:id="rId26" tooltip="Bio for William D. Zollars"/>
              </a:rPr>
              <a:t>William D. Zollars</a:t>
            </a:r>
            <a:endParaRPr kumimoji="0" lang="en-US" altLang="en-US" sz="9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Member, Board of Governors</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90">
            <a:extLst>
              <a:ext uri="{FF2B5EF4-FFF2-40B4-BE49-F238E27FC236}">
                <a16:creationId xmlns:a16="http://schemas.microsoft.com/office/drawing/2014/main" id="{6B7C0959-AF34-C249-8908-67C71A5073BB}"/>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37" name="Picture 11" descr="PMG/CEO Louis DeJoy">
            <a:extLst>
              <a:ext uri="{FF2B5EF4-FFF2-40B4-BE49-F238E27FC236}">
                <a16:creationId xmlns:a16="http://schemas.microsoft.com/office/drawing/2014/main" id="{2D076F7A-4BCB-C44B-A388-56161B7E9223}"/>
              </a:ext>
            </a:extLst>
          </p:cNvPr>
          <p:cNvPicPr>
            <a:picLocks noChangeAspect="1" noChangeArrowheads="1"/>
          </p:cNvPicPr>
          <p:nvPr/>
        </p:nvPicPr>
        <p:blipFill>
          <a:blip r:embed="rId27" r:link="rId28">
            <a:extLst>
              <a:ext uri="{28A0092B-C50C-407E-A947-70E740481C1C}">
                <a14:useLocalDpi xmlns:a14="http://schemas.microsoft.com/office/drawing/2010/main" val="0"/>
              </a:ext>
            </a:extLst>
          </a:blip>
          <a:srcRect/>
          <a:stretch>
            <a:fillRect/>
          </a:stretch>
        </p:blipFill>
        <p:spPr bwMode="auto">
          <a:xfrm>
            <a:off x="7058839" y="2656333"/>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91">
            <a:extLst>
              <a:ext uri="{FF2B5EF4-FFF2-40B4-BE49-F238E27FC236}">
                <a16:creationId xmlns:a16="http://schemas.microsoft.com/office/drawing/2014/main" id="{C1CA545E-2EE2-5841-A79A-695A0C3446D5}"/>
              </a:ext>
            </a:extLst>
          </p:cNvPr>
          <p:cNvSpPr>
            <a:spLocks noChangeArrowheads="1"/>
          </p:cNvSpPr>
          <p:nvPr/>
        </p:nvSpPr>
        <p:spPr bwMode="auto">
          <a:xfrm>
            <a:off x="6374812" y="3838434"/>
            <a:ext cx="204814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584"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hlinkClick r:id="rId29" tooltip="Bio for PMG/CEO Louis DeJoy"/>
              </a:rPr>
              <a:t>Louis DeJoy</a:t>
            </a:r>
            <a:endParaRPr kumimoji="0" lang="en-US" altLang="en-US" sz="16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Postmaster General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Chief Executive Officer</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93">
            <a:extLst>
              <a:ext uri="{FF2B5EF4-FFF2-40B4-BE49-F238E27FC236}">
                <a16:creationId xmlns:a16="http://schemas.microsoft.com/office/drawing/2014/main" id="{764E9B7D-8B6A-B34F-AD52-4D84D73B1131}"/>
              </a:ext>
            </a:extLst>
          </p:cNvPr>
          <p:cNvSpPr>
            <a:spLocks noChangeArrowheads="1"/>
          </p:cNvSpPr>
          <p:nvPr/>
        </p:nvSpPr>
        <p:spPr bwMode="auto">
          <a:xfrm>
            <a:off x="0" y="-669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40" name="Picture 10" descr="Deputy Postmaster General and Chief Human Resources Officer Douglas Tulino">
            <a:extLst>
              <a:ext uri="{FF2B5EF4-FFF2-40B4-BE49-F238E27FC236}">
                <a16:creationId xmlns:a16="http://schemas.microsoft.com/office/drawing/2014/main" id="{BE4C6820-21F9-8244-BFA8-EAD793D7EB09}"/>
              </a:ext>
            </a:extLst>
          </p:cNvPr>
          <p:cNvPicPr>
            <a:picLocks noChangeAspect="1" noChangeArrowheads="1"/>
          </p:cNvPicPr>
          <p:nvPr/>
        </p:nvPicPr>
        <p:blipFill>
          <a:blip r:embed="rId30" r:link="rId31">
            <a:extLst>
              <a:ext uri="{28A0092B-C50C-407E-A947-70E740481C1C}">
                <a14:useLocalDpi xmlns:a14="http://schemas.microsoft.com/office/drawing/2010/main" val="0"/>
              </a:ext>
            </a:extLst>
          </a:blip>
          <a:srcRect/>
          <a:stretch>
            <a:fillRect/>
          </a:stretch>
        </p:blipFill>
        <p:spPr bwMode="auto">
          <a:xfrm>
            <a:off x="9038110" y="2630701"/>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94">
            <a:extLst>
              <a:ext uri="{FF2B5EF4-FFF2-40B4-BE49-F238E27FC236}">
                <a16:creationId xmlns:a16="http://schemas.microsoft.com/office/drawing/2014/main" id="{37FF0A86-099A-C24B-A9A5-6533B20CAA07}"/>
              </a:ext>
            </a:extLst>
          </p:cNvPr>
          <p:cNvSpPr>
            <a:spLocks noChangeArrowheads="1"/>
          </p:cNvSpPr>
          <p:nvPr/>
        </p:nvSpPr>
        <p:spPr bwMode="auto">
          <a:xfrm>
            <a:off x="8610600" y="3809590"/>
            <a:ext cx="40825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4B87"/>
                </a:solidFill>
                <a:effectLst/>
                <a:latin typeface="Segoe UI" panose="020B0502040204020203" pitchFamily="34" charset="0"/>
                <a:ea typeface="Times New Roman" panose="02020603050405020304" pitchFamily="18" charset="0"/>
                <a:hlinkClick r:id="rId32" tooltip="Bio for Douglas Tulino, Deputy Postmaster General and Chief Human Resources Officer"/>
              </a:rPr>
              <a:t>Douglas Tulino</a:t>
            </a:r>
            <a:endParaRPr kumimoji="0" lang="en-US" altLang="en-US" sz="16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Deputy Postmaster General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01820"/>
                </a:solidFill>
                <a:effectLst/>
                <a:latin typeface="Segoe UI" panose="020B0502040204020203" pitchFamily="34" charset="0"/>
                <a:ea typeface="Times New Roman" panose="02020603050405020304" pitchFamily="18" charset="0"/>
              </a:rPr>
              <a:t>Chief Human Resources Officer</a:t>
            </a:r>
            <a:r>
              <a:rPr kumimoji="0" lang="en-US" altLang="en-US" sz="9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0" name="TextBox 99">
            <a:extLst>
              <a:ext uri="{FF2B5EF4-FFF2-40B4-BE49-F238E27FC236}">
                <a16:creationId xmlns:a16="http://schemas.microsoft.com/office/drawing/2014/main" id="{7FA9ECDD-452D-2B4C-9659-7D57ED621BB1}"/>
              </a:ext>
            </a:extLst>
          </p:cNvPr>
          <p:cNvSpPr txBox="1"/>
          <p:nvPr/>
        </p:nvSpPr>
        <p:spPr>
          <a:xfrm>
            <a:off x="249025" y="4127498"/>
            <a:ext cx="11827263" cy="2436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550" dirty="0">
              <a:latin typeface="Arial" panose="020B0604020202020204" pitchFamily="34" charset="0"/>
              <a:ea typeface="Helvetica Neue" panose="02000503000000020004" pitchFamily="2" charset="0"/>
              <a:cs typeface="Arial" panose="020B0604020202020204" pitchFamily="34" charset="0"/>
            </a:endParaRPr>
          </a:p>
          <a:p>
            <a:endParaRPr lang="en-US" sz="1550" dirty="0">
              <a:latin typeface="Arial" panose="020B0604020202020204" pitchFamily="34" charset="0"/>
              <a:ea typeface="Helvetica Neue" panose="02000503000000020004" pitchFamily="2" charset="0"/>
              <a:cs typeface="Arial" panose="020B0604020202020204" pitchFamily="34" charset="0"/>
            </a:endParaRPr>
          </a:p>
          <a:p>
            <a:r>
              <a:rPr lang="en-US" sz="1550" dirty="0">
                <a:latin typeface="Arial" panose="020B0604020202020204" pitchFamily="34" charset="0"/>
                <a:ea typeface="Helvetica Neue" panose="02000503000000020004" pitchFamily="2" charset="0"/>
                <a:cs typeface="Arial" panose="020B0604020202020204" pitchFamily="34" charset="0"/>
              </a:rPr>
              <a:t>The USPS BOG is comprised of 9 outside governors appointed by the President and confirmed by the Senate.  No more than 5 can be from the same party.  The BOG appoints the PMG and together the DPMG, both of whom become members of the BOG.  Terms are staggered for 7 years and can be renewed one time.  Only the BOG can remove the PMG or DPMG.  The BOG meets regularly, typically monthly.  </a:t>
            </a:r>
            <a:r>
              <a:rPr lang="en-US" sz="1550" dirty="0"/>
              <a:t>The Postmaster General serves at the pleasure of the governors for an indefinite term and the Deputy Postmaster General serves at the pleasure of the governors and the Postmaster General.  Each governor receives $300 per day for not more than 42 days of meetings each year and travel expenses, in addition to an annual salary of $30,000. The Board directs the exercise of the powers of the Postal Service, directs and controls its expenditures, reviews its practices, conducts long-range planning, approves officer compensation and sets policies on all postal matters. The Board takes up matters such as service standards and capital investments.</a:t>
            </a:r>
            <a:endParaRPr lang="en-US" sz="1550" i="1"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39830625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3A0E3-E09A-0743-8DAA-C927E3E232C0}"/>
              </a:ext>
            </a:extLst>
          </p:cNvPr>
          <p:cNvSpPr>
            <a:spLocks noGrp="1"/>
          </p:cNvSpPr>
          <p:nvPr>
            <p:ph type="sldNum" sz="quarter" idx="2"/>
          </p:nvPr>
        </p:nvSpPr>
        <p:spPr/>
        <p:txBody>
          <a:bodyPr/>
          <a:lstStyle/>
          <a:p>
            <a:fld id="{86CB4B4D-7CA3-9044-876B-883B54F8677D}" type="slidenum">
              <a:rPr lang="en-US" smtClean="0"/>
              <a:t>14</a:t>
            </a:fld>
            <a:endParaRPr lang="en-US" dirty="0"/>
          </a:p>
        </p:txBody>
      </p:sp>
      <p:pic>
        <p:nvPicPr>
          <p:cNvPr id="6" name="Picture 5">
            <a:extLst>
              <a:ext uri="{FF2B5EF4-FFF2-40B4-BE49-F238E27FC236}">
                <a16:creationId xmlns:a16="http://schemas.microsoft.com/office/drawing/2014/main" id="{C138A104-1750-DF48-A33C-671AA7485BDD}"/>
              </a:ext>
            </a:extLst>
          </p:cNvPr>
          <p:cNvPicPr>
            <a:picLocks noChangeAspect="1"/>
          </p:cNvPicPr>
          <p:nvPr/>
        </p:nvPicPr>
        <p:blipFill>
          <a:blip r:embed="rId2"/>
          <a:stretch>
            <a:fillRect/>
          </a:stretch>
        </p:blipFill>
        <p:spPr>
          <a:xfrm>
            <a:off x="0" y="0"/>
            <a:ext cx="12415900" cy="7538225"/>
          </a:xfrm>
          <a:prstGeom prst="rect">
            <a:avLst/>
          </a:prstGeom>
        </p:spPr>
      </p:pic>
      <p:sp>
        <p:nvSpPr>
          <p:cNvPr id="7" name="Rectangle 6">
            <a:extLst>
              <a:ext uri="{FF2B5EF4-FFF2-40B4-BE49-F238E27FC236}">
                <a16:creationId xmlns:a16="http://schemas.microsoft.com/office/drawing/2014/main" id="{444D755F-6B6E-A743-83C8-318758849CEA}"/>
              </a:ext>
            </a:extLst>
          </p:cNvPr>
          <p:cNvSpPr/>
          <p:nvPr/>
        </p:nvSpPr>
        <p:spPr>
          <a:xfrm>
            <a:off x="9400478" y="6661150"/>
            <a:ext cx="2791522" cy="79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1952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PRC Order No. 5763</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9" name="TextBox 8">
            <a:extLst>
              <a:ext uri="{FF2B5EF4-FFF2-40B4-BE49-F238E27FC236}">
                <a16:creationId xmlns:a16="http://schemas.microsoft.com/office/drawing/2014/main" id="{708667CA-852B-214E-A862-344805D9FA5D}"/>
              </a:ext>
            </a:extLst>
          </p:cNvPr>
          <p:cNvSpPr txBox="1"/>
          <p:nvPr/>
        </p:nvSpPr>
        <p:spPr>
          <a:xfrm>
            <a:off x="171451" y="233332"/>
            <a:ext cx="8769349" cy="6714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panose="02000503000000020004" pitchFamily="2" charset="0"/>
                <a:cs typeface="Arial" panose="020B0604020202020204" pitchFamily="34" charset="0"/>
              </a:rPr>
              <a:t>In November 2020, The Postal Regulatory Commission issued Order No. 5763 adopting rules to modify the system for regulating rates and classes for Market Dominant products. </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panose="02000503000000020004" pitchFamily="2" charset="0"/>
                <a:cs typeface="Arial" panose="020B0604020202020204" pitchFamily="34" charset="0"/>
              </a:rPr>
              <a:t>PAEA required the Commission to review the existing Market Dominant rate and classification system 10 years after the enactment of the PAEA to determine if the system achieved the PAEA’s nine objectives, considering the 14 factors established by Congress. </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panose="02000503000000020004" pitchFamily="2" charset="0"/>
                <a:cs typeface="Arial" panose="020B0604020202020204" pitchFamily="34" charset="0"/>
              </a:rPr>
              <a:t>According to the notice from the PRC - </a:t>
            </a:r>
            <a:r>
              <a:rPr lang="en-US" sz="1600" i="1" dirty="0">
                <a:latin typeface="Arial" panose="020B0604020202020204" pitchFamily="34" charset="0"/>
                <a:ea typeface="Helvetica Neue" panose="02000503000000020004" pitchFamily="2" charset="0"/>
                <a:cs typeface="Arial" panose="020B0604020202020204" pitchFamily="34" charset="0"/>
              </a:rPr>
              <a:t>To address the Postal Service’s financial health and target primary drivers of net losses, the Commission implements two mechanisms designed to permit the Postal Service to generate additional revenue to cover costs outside of its control.</a:t>
            </a:r>
          </a:p>
          <a:p>
            <a:pPr marL="171450" indent="-171450">
              <a:buFont typeface="Wingdings" pitchFamily="2" charset="2"/>
              <a:buChar char="§"/>
            </a:pPr>
            <a:endParaRPr lang="en-US" sz="1600" i="1" dirty="0">
              <a:latin typeface="Arial" panose="020B0604020202020204" pitchFamily="34" charset="0"/>
              <a:ea typeface="Helvetica Neue" panose="02000503000000020004" pitchFamily="2" charset="0"/>
              <a:cs typeface="Arial" panose="020B0604020202020204" pitchFamily="34" charset="0"/>
            </a:endParaRPr>
          </a:p>
          <a:p>
            <a:pPr marL="628650" lvl="1" indent="-171450">
              <a:buFont typeface="Wingdings" pitchFamily="2" charset="2"/>
              <a:buChar char="§"/>
            </a:pPr>
            <a:r>
              <a:rPr lang="en-US" sz="1600" i="1" dirty="0">
                <a:latin typeface="Arial" panose="020B0604020202020204" pitchFamily="34" charset="0"/>
                <a:ea typeface="Helvetica Neue" panose="02000503000000020004" pitchFamily="2" charset="0"/>
                <a:cs typeface="Arial" panose="020B0604020202020204" pitchFamily="34" charset="0"/>
              </a:rPr>
              <a:t>The first mechanism, designed to address consequences of mail density declines, </a:t>
            </a:r>
            <a:r>
              <a:rPr lang="en-US" sz="1600" b="1" i="1" dirty="0">
                <a:latin typeface="Arial" panose="020B0604020202020204" pitchFamily="34" charset="0"/>
                <a:ea typeface="Helvetica Neue" panose="02000503000000020004" pitchFamily="2" charset="0"/>
                <a:cs typeface="Arial" panose="020B0604020202020204" pitchFamily="34" charset="0"/>
              </a:rPr>
              <a:t>modifies the price cap to provide additional rate adjustment authority equal to the uncontrollable density-driven portion of increases in average cost-per-piece, as calculated under the Commission’s formula.</a:t>
            </a:r>
          </a:p>
          <a:p>
            <a:pPr marL="628650" lvl="1" indent="-171450">
              <a:buFont typeface="Wingdings" pitchFamily="2" charset="2"/>
              <a:buChar char="§"/>
            </a:pPr>
            <a:endParaRPr lang="en-US" sz="1600" i="1" dirty="0">
              <a:latin typeface="Arial" panose="020B0604020202020204" pitchFamily="34" charset="0"/>
              <a:ea typeface="Helvetica Neue" panose="02000503000000020004" pitchFamily="2" charset="0"/>
              <a:cs typeface="Arial" panose="020B0604020202020204" pitchFamily="34" charset="0"/>
            </a:endParaRPr>
          </a:p>
          <a:p>
            <a:pPr marL="628650" lvl="1" indent="-171450">
              <a:buFont typeface="Wingdings" pitchFamily="2" charset="2"/>
              <a:buChar char="§"/>
            </a:pPr>
            <a:r>
              <a:rPr lang="en-US" sz="1600" i="1" dirty="0">
                <a:latin typeface="Arial" panose="020B0604020202020204" pitchFamily="34" charset="0"/>
                <a:ea typeface="Helvetica Neue" panose="02000503000000020004" pitchFamily="2" charset="0"/>
                <a:cs typeface="Arial" panose="020B0604020202020204" pitchFamily="34" charset="0"/>
              </a:rPr>
              <a:t>The second mechanism, designed to address the Postal Service’s retirement amortization payments that are outside of its control, </a:t>
            </a:r>
            <a:r>
              <a:rPr lang="en-US" sz="1600" b="1" i="1" dirty="0">
                <a:latin typeface="Arial" panose="020B0604020202020204" pitchFamily="34" charset="0"/>
                <a:ea typeface="Helvetica Neue" panose="02000503000000020004" pitchFamily="2" charset="0"/>
                <a:cs typeface="Arial" panose="020B0604020202020204" pitchFamily="34" charset="0"/>
              </a:rPr>
              <a:t>modifies the price cap to provide additional Market Dominant rate adjustment authority equal to the percentage by which total revenue would need to increase</a:t>
            </a:r>
            <a:r>
              <a:rPr lang="en-US" sz="1600" i="1" dirty="0">
                <a:latin typeface="Arial" panose="020B0604020202020204" pitchFamily="34" charset="0"/>
                <a:ea typeface="Helvetica Neue" panose="02000503000000020004" pitchFamily="2" charset="0"/>
                <a:cs typeface="Arial" panose="020B0604020202020204" pitchFamily="34" charset="0"/>
              </a:rPr>
              <a:t> (necessarily assuming an equal increase levied on Competitive products) to provide sufficient revenue for the Postal Service to meet its required retirement obligation payments, as calculated under the Commission’s formula.</a:t>
            </a:r>
          </a:p>
          <a:p>
            <a:pPr marL="171450" indent="-171450">
              <a:buFont typeface="Wingdings" pitchFamily="2" charset="2"/>
              <a:buChar char="§"/>
            </a:pPr>
            <a:endParaRPr lang="en-US" sz="1100" i="1" dirty="0">
              <a:latin typeface="Helvetica Neue Light" panose="02000403000000020004" pitchFamily="2" charset="0"/>
              <a:ea typeface="Helvetica Neue Light" panose="02000403000000020004" pitchFamily="2" charset="0"/>
              <a:cs typeface="Helvetica Neue" panose="02000503000000020004" pitchFamily="2" charset="0"/>
            </a:endParaRPr>
          </a:p>
          <a:p>
            <a:pPr marL="628650" lvl="1" indent="-171450">
              <a:buFont typeface="Wingdings" pitchFamily="2" charset="2"/>
              <a:buChar char="§"/>
            </a:pPr>
            <a:r>
              <a:rPr lang="en-US" sz="1600" i="1" dirty="0">
                <a:latin typeface="Arial" panose="020B0604020202020204" pitchFamily="34" charset="0"/>
                <a:ea typeface="Helvetica Neue" panose="02000503000000020004" pitchFamily="2" charset="0"/>
                <a:cs typeface="Arial" panose="020B0604020202020204" pitchFamily="34" charset="0"/>
              </a:rPr>
              <a:t>Non-compensatory (i.e. “underwater”) products and classes also receive an additional 2% over the Class-wide average increases.</a:t>
            </a:r>
          </a:p>
          <a:p>
            <a:pPr marL="171450" indent="-171450">
              <a:buFont typeface="Wingdings" pitchFamily="2" charset="2"/>
              <a:buChar char="§"/>
            </a:pPr>
            <a:endParaRPr lang="en-US" sz="1100" i="1"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D1D65B87-F08D-4E42-9AB5-63C85BDC7A65}"/>
              </a:ext>
            </a:extLst>
          </p:cNvPr>
          <p:cNvPicPr>
            <a:picLocks noChangeAspect="1"/>
          </p:cNvPicPr>
          <p:nvPr/>
        </p:nvPicPr>
        <p:blipFill>
          <a:blip r:embed="rId4"/>
          <a:stretch>
            <a:fillRect/>
          </a:stretch>
        </p:blipFill>
        <p:spPr>
          <a:xfrm>
            <a:off x="9438214" y="1308100"/>
            <a:ext cx="2582335" cy="2959530"/>
          </a:xfrm>
          <a:prstGeom prst="rect">
            <a:avLst/>
          </a:prstGeom>
        </p:spPr>
      </p:pic>
      <p:sp>
        <p:nvSpPr>
          <p:cNvPr id="10" name="Slide Number Placeholder 1">
            <a:extLst>
              <a:ext uri="{FF2B5EF4-FFF2-40B4-BE49-F238E27FC236}">
                <a16:creationId xmlns:a16="http://schemas.microsoft.com/office/drawing/2014/main" id="{0837C0AB-B898-C142-9FB8-AD1C278E28CD}"/>
              </a:ext>
            </a:extLst>
          </p:cNvPr>
          <p:cNvSpPr>
            <a:spLocks noGrp="1"/>
          </p:cNvSpPr>
          <p:nvPr>
            <p:ph type="sldNum" sz="quarter" idx="2"/>
          </p:nvPr>
        </p:nvSpPr>
        <p:spPr>
          <a:xfrm>
            <a:off x="10108704" y="6492875"/>
            <a:ext cx="2743200" cy="365125"/>
          </a:xfrm>
        </p:spPr>
        <p:txBody>
          <a:bodyPr/>
          <a:lstStyle/>
          <a:p>
            <a:pPr algn="ctr"/>
            <a:fld id="{86CB4B4D-7CA3-9044-876B-883B54F8677D}" type="slidenum">
              <a:rPr lang="en-US" b="1" smtClean="0"/>
              <a:pPr algn="ctr"/>
              <a:t>15</a:t>
            </a:fld>
            <a:endParaRPr lang="en-US" b="1" dirty="0"/>
          </a:p>
        </p:txBody>
      </p:sp>
    </p:spTree>
    <p:extLst>
      <p:ext uri="{BB962C8B-B14F-4D97-AF65-F5344CB8AC3E}">
        <p14:creationId xmlns:p14="http://schemas.microsoft.com/office/powerpoint/2010/main" val="6342884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30A8AD-A1E0-4748-B7ED-409B8BB9CF26}"/>
              </a:ext>
            </a:extLst>
          </p:cNvPr>
          <p:cNvSpPr>
            <a:spLocks noGrp="1"/>
          </p:cNvSpPr>
          <p:nvPr>
            <p:ph type="body" idx="1"/>
          </p:nvPr>
        </p:nvSpPr>
        <p:spPr>
          <a:xfrm>
            <a:off x="731246" y="1600200"/>
            <a:ext cx="11171194" cy="4344785"/>
          </a:xfrm>
        </p:spPr>
        <p:txBody>
          <a:bodyPr/>
          <a:lstStyle/>
          <a:p>
            <a:pPr>
              <a:spcBef>
                <a:spcPts val="0"/>
              </a:spcBef>
            </a:pPr>
            <a:r>
              <a:rPr lang="en-US" sz="2800" dirty="0"/>
              <a:t>The PRC has granted additional authority to the USPS for 5 years, renewable for another 5 years should the PRC determine appropriate. </a:t>
            </a:r>
          </a:p>
          <a:p>
            <a:pPr>
              <a:spcBef>
                <a:spcPts val="0"/>
              </a:spcBef>
            </a:pPr>
            <a:endParaRPr lang="en-US" sz="2800" dirty="0"/>
          </a:p>
          <a:p>
            <a:pPr>
              <a:spcBef>
                <a:spcPts val="0"/>
              </a:spcBef>
            </a:pPr>
            <a:r>
              <a:rPr lang="en-US" sz="2800" dirty="0"/>
              <a:t>The CPI-limited rate cap is modified as follows:</a:t>
            </a:r>
          </a:p>
          <a:p>
            <a:pPr>
              <a:spcBef>
                <a:spcPts val="0"/>
              </a:spcBef>
            </a:pPr>
            <a:endParaRPr lang="en-US" sz="1800" dirty="0"/>
          </a:p>
          <a:p>
            <a:pPr>
              <a:spcBef>
                <a:spcPts val="0"/>
              </a:spcBef>
            </a:pPr>
            <a:r>
              <a:rPr lang="en-US" sz="2800" dirty="0"/>
              <a:t>CPI-U (inflation) + Density adder + Retirement adder + 2% for underwater = total maximum rate authority available</a:t>
            </a:r>
          </a:p>
          <a:p>
            <a:pPr>
              <a:spcBef>
                <a:spcPts val="0"/>
              </a:spcBef>
            </a:pPr>
            <a:endParaRPr lang="en-US" sz="2800" dirty="0"/>
          </a:p>
          <a:p>
            <a:pPr>
              <a:spcBef>
                <a:spcPts val="0"/>
              </a:spcBef>
            </a:pPr>
            <a:r>
              <a:rPr lang="en-US" sz="2800" dirty="0"/>
              <a:t>No future guidance on magnitude or timing of rate increases is available. </a:t>
            </a:r>
          </a:p>
          <a:p>
            <a:pPr>
              <a:spcBef>
                <a:spcPts val="0"/>
              </a:spcBef>
            </a:pPr>
            <a:r>
              <a:rPr lang="en-US" sz="2800" dirty="0"/>
              <a:t>The Density adder will not be known until March of each year when the PRC issues its Annual Compliance Determination.</a:t>
            </a:r>
          </a:p>
          <a:p>
            <a:pPr>
              <a:spcBef>
                <a:spcPts val="0"/>
              </a:spcBef>
            </a:pPr>
            <a:endParaRPr lang="en-US" sz="2800" dirty="0"/>
          </a:p>
          <a:p>
            <a:pPr>
              <a:spcBef>
                <a:spcPts val="0"/>
              </a:spcBef>
            </a:pPr>
            <a:r>
              <a:rPr lang="en-US" sz="2800" dirty="0"/>
              <a:t>90 days notice of new rate increases shall be given.</a:t>
            </a:r>
          </a:p>
        </p:txBody>
      </p:sp>
      <p:sp>
        <p:nvSpPr>
          <p:cNvPr id="3" name="Title 2">
            <a:extLst>
              <a:ext uri="{FF2B5EF4-FFF2-40B4-BE49-F238E27FC236}">
                <a16:creationId xmlns:a16="http://schemas.microsoft.com/office/drawing/2014/main" id="{AF7B5920-7C4F-7D44-B769-AB391C6F80C4}"/>
              </a:ext>
            </a:extLst>
          </p:cNvPr>
          <p:cNvSpPr>
            <a:spLocks noGrp="1"/>
          </p:cNvSpPr>
          <p:nvPr>
            <p:ph type="title"/>
          </p:nvPr>
        </p:nvSpPr>
        <p:spPr>
          <a:xfrm>
            <a:off x="700766" y="981963"/>
            <a:ext cx="9741174" cy="394872"/>
          </a:xfrm>
        </p:spPr>
        <p:txBody>
          <a:bodyPr/>
          <a:lstStyle/>
          <a:p>
            <a:r>
              <a:rPr lang="en-US" dirty="0"/>
              <a:t>Order No. 5763 – practical implications</a:t>
            </a:r>
          </a:p>
        </p:txBody>
      </p:sp>
      <p:sp>
        <p:nvSpPr>
          <p:cNvPr id="4" name="Slide Number Placeholder 3">
            <a:extLst>
              <a:ext uri="{FF2B5EF4-FFF2-40B4-BE49-F238E27FC236}">
                <a16:creationId xmlns:a16="http://schemas.microsoft.com/office/drawing/2014/main" id="{5312796A-CE14-6C40-A1A5-F31C71E16DE1}"/>
              </a:ext>
            </a:extLst>
          </p:cNvPr>
          <p:cNvSpPr>
            <a:spLocks noGrp="1"/>
          </p:cNvSpPr>
          <p:nvPr>
            <p:ph type="sldNum" sz="quarter" idx="2"/>
          </p:nvPr>
        </p:nvSpPr>
        <p:spPr/>
        <p:txBody>
          <a:bodyPr/>
          <a:lstStyle/>
          <a:p>
            <a:fld id="{86CB4B4D-7CA3-9044-876B-883B54F8677D}" type="slidenum">
              <a:rPr lang="en-US" smtClean="0"/>
              <a:t>16</a:t>
            </a:fld>
            <a:endParaRPr lang="en-US" dirty="0"/>
          </a:p>
        </p:txBody>
      </p:sp>
      <p:pic>
        <p:nvPicPr>
          <p:cNvPr id="5" name="Picture 4" descr="A picture containing clipart&#10;&#10;Description automatically generated">
            <a:extLst>
              <a:ext uri="{FF2B5EF4-FFF2-40B4-BE49-F238E27FC236}">
                <a16:creationId xmlns:a16="http://schemas.microsoft.com/office/drawing/2014/main" id="{6645632F-C43F-6940-844F-CD08407B6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Tree>
    <p:extLst>
      <p:ext uri="{BB962C8B-B14F-4D97-AF65-F5344CB8AC3E}">
        <p14:creationId xmlns:p14="http://schemas.microsoft.com/office/powerpoint/2010/main" val="38008330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USPS 10-Year Plan – “Delivering for America”</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3" name="TextBox 12">
            <a:extLst>
              <a:ext uri="{FF2B5EF4-FFF2-40B4-BE49-F238E27FC236}">
                <a16:creationId xmlns:a16="http://schemas.microsoft.com/office/drawing/2014/main" id="{39DD319B-6332-A048-AA72-F3255D77E6FA}"/>
              </a:ext>
            </a:extLst>
          </p:cNvPr>
          <p:cNvSpPr txBox="1"/>
          <p:nvPr/>
        </p:nvSpPr>
        <p:spPr>
          <a:xfrm>
            <a:off x="156335" y="247058"/>
            <a:ext cx="7362065" cy="6745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In March, PMG </a:t>
            </a:r>
            <a:r>
              <a:rPr lang="en-US" b="1" dirty="0" err="1">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DeJoy</a:t>
            </a:r>
            <a:r>
              <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released his strategic vision for the USPS. </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b="1" dirty="0">
                <a:latin typeface="Arial" panose="020B0604020202020204" pitchFamily="34" charset="0"/>
                <a:ea typeface="Helvetica Neue" panose="02000503000000020004" pitchFamily="2" charset="0"/>
                <a:cs typeface="Arial" panose="020B0604020202020204" pitchFamily="34" charset="0"/>
              </a:rPr>
              <a:t>The goals of the plan include:</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Strengthened public service mission including 6 and 7 days of mail and package delivery.</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Service standards that foster service excellence – 95 percent on time reliability.</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bold approach to growth, innovation and continued relevance – $24 billion of new revenue.</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With congressional support, electric delivery fleet by no later than 2035.</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Best-in-class mail and package processing and delivery operations.</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modern, transformed network of Post Offices designed as go-to destinations.</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fully optimized surface and air transportation network.</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stable and empowered workforce including reducing non-career workforce turnover by 50%.</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An organization structured to support effectiveness.</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supportive legislative and administrative framework.</a:t>
            </a:r>
          </a:p>
          <a:p>
            <a:pPr marL="628650" lvl="1" indent="-171450">
              <a:buFont typeface="Wingdings" pitchFamily="2" charset="2"/>
              <a:buChar char="§"/>
            </a:pPr>
            <a:r>
              <a:rPr lang="en-US" i="1" dirty="0">
                <a:latin typeface="Arial" panose="020B0604020202020204" pitchFamily="34" charset="0"/>
                <a:ea typeface="Helvetica Neue" panose="02000503000000020004" pitchFamily="2" charset="0"/>
                <a:cs typeface="Arial" panose="020B0604020202020204" pitchFamily="34" charset="0"/>
              </a:rPr>
              <a:t>A more rational pricing approach including the judicious implementation of new and existing pricing authority.</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CF947133-17FE-9345-ADF2-2A119A0A21F4}"/>
              </a:ext>
            </a:extLst>
          </p:cNvPr>
          <p:cNvPicPr>
            <a:picLocks noChangeAspect="1"/>
          </p:cNvPicPr>
          <p:nvPr/>
        </p:nvPicPr>
        <p:blipFill>
          <a:blip r:embed="rId4"/>
          <a:stretch>
            <a:fillRect/>
          </a:stretch>
        </p:blipFill>
        <p:spPr>
          <a:xfrm>
            <a:off x="7914584" y="853661"/>
            <a:ext cx="3687142" cy="2212285"/>
          </a:xfrm>
          <a:prstGeom prst="rect">
            <a:avLst/>
          </a:prstGeom>
          <a:effectLst>
            <a:softEdge rad="137123"/>
          </a:effectLst>
        </p:spPr>
      </p:pic>
      <p:pic>
        <p:nvPicPr>
          <p:cNvPr id="3" name="Picture 2">
            <a:extLst>
              <a:ext uri="{FF2B5EF4-FFF2-40B4-BE49-F238E27FC236}">
                <a16:creationId xmlns:a16="http://schemas.microsoft.com/office/drawing/2014/main" id="{8C03B1E7-F218-5A46-9FE4-7E10863B130D}"/>
              </a:ext>
            </a:extLst>
          </p:cNvPr>
          <p:cNvPicPr>
            <a:picLocks noChangeAspect="1"/>
          </p:cNvPicPr>
          <p:nvPr/>
        </p:nvPicPr>
        <p:blipFill>
          <a:blip r:embed="rId5"/>
          <a:stretch>
            <a:fillRect/>
          </a:stretch>
        </p:blipFill>
        <p:spPr>
          <a:xfrm>
            <a:off x="8378410" y="3396387"/>
            <a:ext cx="2894497" cy="1922622"/>
          </a:xfrm>
          <a:prstGeom prst="rect">
            <a:avLst/>
          </a:prstGeom>
          <a:effectLst>
            <a:softEdge rad="137123"/>
          </a:effectLst>
        </p:spPr>
      </p:pic>
      <p:sp>
        <p:nvSpPr>
          <p:cNvPr id="9" name="Slide Number Placeholder 1">
            <a:extLst>
              <a:ext uri="{FF2B5EF4-FFF2-40B4-BE49-F238E27FC236}">
                <a16:creationId xmlns:a16="http://schemas.microsoft.com/office/drawing/2014/main" id="{305BCA7F-C0A3-B149-B06F-0E3906C2FDF0}"/>
              </a:ext>
            </a:extLst>
          </p:cNvPr>
          <p:cNvSpPr>
            <a:spLocks noGrp="1"/>
          </p:cNvSpPr>
          <p:nvPr>
            <p:ph type="sldNum" sz="quarter" idx="2"/>
          </p:nvPr>
        </p:nvSpPr>
        <p:spPr>
          <a:xfrm>
            <a:off x="10223779" y="6491376"/>
            <a:ext cx="2743200" cy="365125"/>
          </a:xfrm>
        </p:spPr>
        <p:txBody>
          <a:bodyPr/>
          <a:lstStyle/>
          <a:p>
            <a:pPr algn="ctr"/>
            <a:fld id="{86CB4B4D-7CA3-9044-876B-883B54F8677D}" type="slidenum">
              <a:rPr lang="en-US" b="1" smtClean="0"/>
              <a:pPr algn="ctr"/>
              <a:t>17</a:t>
            </a:fld>
            <a:endParaRPr lang="en-US" b="1" dirty="0"/>
          </a:p>
        </p:txBody>
      </p:sp>
    </p:spTree>
    <p:extLst>
      <p:ext uri="{BB962C8B-B14F-4D97-AF65-F5344CB8AC3E}">
        <p14:creationId xmlns:p14="http://schemas.microsoft.com/office/powerpoint/2010/main" val="99641085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D6B462-114B-7640-B4DF-41B53EA9E693}"/>
              </a:ext>
            </a:extLst>
          </p:cNvPr>
          <p:cNvSpPr>
            <a:spLocks noGrp="1"/>
          </p:cNvSpPr>
          <p:nvPr>
            <p:ph type="title"/>
          </p:nvPr>
        </p:nvSpPr>
        <p:spPr>
          <a:xfrm>
            <a:off x="761726" y="357123"/>
            <a:ext cx="9741174" cy="394872"/>
          </a:xfrm>
        </p:spPr>
        <p:txBody>
          <a:bodyPr/>
          <a:lstStyle/>
          <a:p>
            <a:r>
              <a:rPr lang="en-US" sz="2800" dirty="0"/>
              <a:t>USPS Delivering for America Plan</a:t>
            </a:r>
          </a:p>
        </p:txBody>
      </p:sp>
      <p:sp>
        <p:nvSpPr>
          <p:cNvPr id="4" name="Slide Number Placeholder 3">
            <a:extLst>
              <a:ext uri="{FF2B5EF4-FFF2-40B4-BE49-F238E27FC236}">
                <a16:creationId xmlns:a16="http://schemas.microsoft.com/office/drawing/2014/main" id="{E0240BDC-7020-B542-A50B-59B9DC12EAA5}"/>
              </a:ext>
            </a:extLst>
          </p:cNvPr>
          <p:cNvSpPr>
            <a:spLocks noGrp="1"/>
          </p:cNvSpPr>
          <p:nvPr>
            <p:ph type="sldNum" sz="quarter" idx="2"/>
          </p:nvPr>
        </p:nvSpPr>
        <p:spPr/>
        <p:txBody>
          <a:bodyPr/>
          <a:lstStyle/>
          <a:p>
            <a:fld id="{86CB4B4D-7CA3-9044-876B-883B54F8677D}" type="slidenum">
              <a:rPr lang="en-US" smtClean="0"/>
              <a:t>18</a:t>
            </a:fld>
            <a:endParaRPr lang="en-US" dirty="0"/>
          </a:p>
        </p:txBody>
      </p:sp>
      <p:sp>
        <p:nvSpPr>
          <p:cNvPr id="5" name="Rectangle 10">
            <a:extLst>
              <a:ext uri="{FF2B5EF4-FFF2-40B4-BE49-F238E27FC236}">
                <a16:creationId xmlns:a16="http://schemas.microsoft.com/office/drawing/2014/main" id="{7D38A462-6A0D-3142-9FBE-1BDC8DFFB3CB}"/>
              </a:ext>
            </a:extLst>
          </p:cNvPr>
          <p:cNvSpPr>
            <a:spLocks noChangeArrowheads="1"/>
          </p:cNvSpPr>
          <p:nvPr/>
        </p:nvSpPr>
        <p:spPr bwMode="auto">
          <a:xfrm>
            <a:off x="792480" y="890829"/>
            <a:ext cx="9022080" cy="606592"/>
          </a:xfrm>
          <a:prstGeom prst="rect">
            <a:avLst/>
          </a:prstGeom>
          <a:solidFill>
            <a:srgbClr val="FF0000"/>
          </a:solidFill>
          <a:ln>
            <a:noFill/>
          </a:ln>
          <a:effectLst/>
        </p:spPr>
        <p:txBody>
          <a:bodyPr vert="horz" wrap="non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b="1" dirty="0">
              <a:solidFill>
                <a:srgbClr val="FFFFFF"/>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 THE PROBLEMS WE</a:t>
            </a:r>
            <a:r>
              <a:rPr kumimoji="0" lang="en-US" altLang="en-US" sz="16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1600" b="1" i="0" u="none" strike="noStrike" cap="none" normalizeH="0" baseline="0" dirty="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RE ADDRESSING THROUGH THE IMPLEMENTATION OF THIS PLAN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Rectangle 11">
            <a:extLst>
              <a:ext uri="{FF2B5EF4-FFF2-40B4-BE49-F238E27FC236}">
                <a16:creationId xmlns:a16="http://schemas.microsoft.com/office/drawing/2014/main" id="{90415B05-9E0E-684C-8EED-4212868949AA}"/>
              </a:ext>
            </a:extLst>
          </p:cNvPr>
          <p:cNvSpPr>
            <a:spLocks noChangeArrowheads="1"/>
          </p:cNvSpPr>
          <p:nvPr/>
        </p:nvSpPr>
        <p:spPr bwMode="auto">
          <a:xfrm>
            <a:off x="1234440" y="163204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Hastened shift in demand away from mail to packages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7" name="Rectangle 12">
            <a:extLst>
              <a:ext uri="{FF2B5EF4-FFF2-40B4-BE49-F238E27FC236}">
                <a16:creationId xmlns:a16="http://schemas.microsoft.com/office/drawing/2014/main" id="{7B85E9E1-992F-8F46-B65D-F9B3C9FBD8C3}"/>
              </a:ext>
            </a:extLst>
          </p:cNvPr>
          <p:cNvSpPr>
            <a:spLocks noChangeArrowheads="1"/>
          </p:cNvSpPr>
          <p:nvPr/>
        </p:nvSpPr>
        <p:spPr bwMode="auto">
          <a:xfrm>
            <a:off x="1188720" y="221624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Misaligned mail and package processing operations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8" name="Rectangle 13">
            <a:extLst>
              <a:ext uri="{FF2B5EF4-FFF2-40B4-BE49-F238E27FC236}">
                <a16:creationId xmlns:a16="http://schemas.microsoft.com/office/drawing/2014/main" id="{C31EE469-0AAB-0F40-8C60-7D3BA31D858F}"/>
              </a:ext>
            </a:extLst>
          </p:cNvPr>
          <p:cNvSpPr>
            <a:spLocks noChangeArrowheads="1"/>
          </p:cNvSpPr>
          <p:nvPr/>
        </p:nvSpPr>
        <p:spPr bwMode="auto">
          <a:xfrm>
            <a:off x="1188720" y="276996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Underperforming air and surface transportation network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9" name="Rectangle 14">
            <a:extLst>
              <a:ext uri="{FF2B5EF4-FFF2-40B4-BE49-F238E27FC236}">
                <a16:creationId xmlns:a16="http://schemas.microsoft.com/office/drawing/2014/main" id="{763DDA3C-BAAC-454D-8EFA-489C9CE5F2B4}"/>
              </a:ext>
            </a:extLst>
          </p:cNvPr>
          <p:cNvSpPr>
            <a:spLocks noChangeArrowheads="1"/>
          </p:cNvSpPr>
          <p:nvPr/>
        </p:nvSpPr>
        <p:spPr bwMode="auto">
          <a:xfrm>
            <a:off x="1188720" y="3322044"/>
            <a:ext cx="8107680"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Unattainable First-Class Mail service standards</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BFD3FC10-9E7E-9F42-A84F-666752497EE3}"/>
              </a:ext>
            </a:extLst>
          </p:cNvPr>
          <p:cNvSpPr>
            <a:spLocks noChangeArrowheads="1"/>
          </p:cNvSpPr>
          <p:nvPr/>
        </p:nvSpPr>
        <p:spPr bwMode="auto">
          <a:xfrm>
            <a:off x="1143000" y="385454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Prolonged underinvestment in retail and delivery network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8B041D30-EFE2-E64C-8BEE-74109026CAD0}"/>
              </a:ext>
            </a:extLst>
          </p:cNvPr>
          <p:cNvSpPr>
            <a:spLocks noChangeArrowheads="1"/>
          </p:cNvSpPr>
          <p:nvPr/>
        </p:nvSpPr>
        <p:spPr bwMode="auto">
          <a:xfrm>
            <a:off x="1188720" y="4391384"/>
            <a:ext cx="8107680"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Misaligned and redundant organizational design</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2" name="Rectangle 17">
            <a:extLst>
              <a:ext uri="{FF2B5EF4-FFF2-40B4-BE49-F238E27FC236}">
                <a16:creationId xmlns:a16="http://schemas.microsoft.com/office/drawing/2014/main" id="{9D79AD9E-06EA-BD4F-A203-3D154AE37418}"/>
              </a:ext>
            </a:extLst>
          </p:cNvPr>
          <p:cNvSpPr>
            <a:spLocks noChangeArrowheads="1"/>
          </p:cNvSpPr>
          <p:nvPr/>
        </p:nvSpPr>
        <p:spPr bwMode="auto">
          <a:xfrm>
            <a:off x="1188720" y="5000081"/>
            <a:ext cx="888492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High turnover rate within our non- career employee workforce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3" name="Rectangle 18">
            <a:extLst>
              <a:ext uri="{FF2B5EF4-FFF2-40B4-BE49-F238E27FC236}">
                <a16:creationId xmlns:a16="http://schemas.microsoft.com/office/drawing/2014/main" id="{48172399-4B1E-CF40-9541-901D21FD3CB8}"/>
              </a:ext>
            </a:extLst>
          </p:cNvPr>
          <p:cNvSpPr>
            <a:spLocks noChangeArrowheads="1"/>
          </p:cNvSpPr>
          <p:nvPr/>
        </p:nvSpPr>
        <p:spPr bwMode="auto">
          <a:xfrm>
            <a:off x="1188720" y="554618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Long-overdue pricing regulation changes from the PRC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4" name="Rectangle 19">
            <a:extLst>
              <a:ext uri="{FF2B5EF4-FFF2-40B4-BE49-F238E27FC236}">
                <a16:creationId xmlns:a16="http://schemas.microsoft.com/office/drawing/2014/main" id="{2F23CD6A-2339-5F46-A821-162A841EE80E}"/>
              </a:ext>
            </a:extLst>
          </p:cNvPr>
          <p:cNvSpPr>
            <a:spLocks noChangeArrowheads="1"/>
          </p:cNvSpPr>
          <p:nvPr/>
        </p:nvSpPr>
        <p:spPr bwMode="auto">
          <a:xfrm>
            <a:off x="1188720" y="6046561"/>
            <a:ext cx="8107680"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0" lang="en-US" altLang="en-US" sz="2200" b="1" i="0" u="none" strike="noStrike" cap="none" normalizeH="0" baseline="0" dirty="0">
                <a:ln>
                  <a:noFill/>
                </a:ln>
                <a:solidFill>
                  <a:srgbClr val="003F84"/>
                </a:solidFill>
                <a:effectLst/>
                <a:latin typeface="Arial" panose="020B0604020202020204" pitchFamily="34" charset="0"/>
                <a:ea typeface="Times New Roman" panose="02020603050405020304" pitchFamily="18" charset="0"/>
                <a:cs typeface="Arial" panose="020B0604020202020204" pitchFamily="34" charset="0"/>
              </a:rPr>
              <a:t>Onerous legislative and administrative mandates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
        <p:nvSpPr>
          <p:cNvPr id="15" name="Rectangle 21">
            <a:extLst>
              <a:ext uri="{FF2B5EF4-FFF2-40B4-BE49-F238E27FC236}">
                <a16:creationId xmlns:a16="http://schemas.microsoft.com/office/drawing/2014/main" id="{96F56BFF-56CA-2843-8CD6-44B7B2522839}"/>
              </a:ext>
            </a:extLst>
          </p:cNvPr>
          <p:cNvSpPr>
            <a:spLocks noChangeArrowheads="1"/>
          </p:cNvSpPr>
          <p:nvPr/>
        </p:nvSpPr>
        <p:spPr bwMode="auto">
          <a:xfrm>
            <a:off x="868680" y="17221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16" name="Picture 1" descr="page1image1356012752">
            <a:extLst>
              <a:ext uri="{FF2B5EF4-FFF2-40B4-BE49-F238E27FC236}">
                <a16:creationId xmlns:a16="http://schemas.microsoft.com/office/drawing/2014/main" id="{27168BB4-B14C-134C-AA01-8C3311A28CE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53439" y="1661159"/>
            <a:ext cx="487985" cy="4879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3">
            <a:extLst>
              <a:ext uri="{FF2B5EF4-FFF2-40B4-BE49-F238E27FC236}">
                <a16:creationId xmlns:a16="http://schemas.microsoft.com/office/drawing/2014/main" id="{3EC04464-4600-4E4B-BAD3-ED57D3A8FED1}"/>
              </a:ext>
            </a:extLst>
          </p:cNvPr>
          <p:cNvSpPr>
            <a:spLocks noChangeArrowheads="1"/>
          </p:cNvSpPr>
          <p:nvPr/>
        </p:nvSpPr>
        <p:spPr bwMode="auto">
          <a:xfrm>
            <a:off x="868680" y="22402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18" name="Picture 2" descr="page1image1356052320">
            <a:extLst>
              <a:ext uri="{FF2B5EF4-FFF2-40B4-BE49-F238E27FC236}">
                <a16:creationId xmlns:a16="http://schemas.microsoft.com/office/drawing/2014/main" id="{EE71CE4B-A75F-DC4C-8DFC-1064421F4D1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53439" y="2240279"/>
            <a:ext cx="487985" cy="48798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5">
            <a:extLst>
              <a:ext uri="{FF2B5EF4-FFF2-40B4-BE49-F238E27FC236}">
                <a16:creationId xmlns:a16="http://schemas.microsoft.com/office/drawing/2014/main" id="{FFD0FE71-85F5-BF44-814F-DA39033C8C80}"/>
              </a:ext>
            </a:extLst>
          </p:cNvPr>
          <p:cNvSpPr>
            <a:spLocks noChangeArrowheads="1"/>
          </p:cNvSpPr>
          <p:nvPr/>
        </p:nvSpPr>
        <p:spPr bwMode="auto">
          <a:xfrm>
            <a:off x="868680" y="2819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20" name="Picture 3" descr="page1image1356052528">
            <a:extLst>
              <a:ext uri="{FF2B5EF4-FFF2-40B4-BE49-F238E27FC236}">
                <a16:creationId xmlns:a16="http://schemas.microsoft.com/office/drawing/2014/main" id="{D8ACE826-3306-8B42-8BB7-972E46D39636}"/>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853439" y="2819399"/>
            <a:ext cx="487985" cy="4879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7">
            <a:extLst>
              <a:ext uri="{FF2B5EF4-FFF2-40B4-BE49-F238E27FC236}">
                <a16:creationId xmlns:a16="http://schemas.microsoft.com/office/drawing/2014/main" id="{BBF47B37-3B41-D74B-A931-2F310E55E3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22" name="Picture 4" descr="page1image1356052816">
            <a:extLst>
              <a:ext uri="{FF2B5EF4-FFF2-40B4-BE49-F238E27FC236}">
                <a16:creationId xmlns:a16="http://schemas.microsoft.com/office/drawing/2014/main" id="{BB173E5E-7821-FD46-BCAA-8F9C14F04E0B}"/>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68679" y="3368039"/>
            <a:ext cx="487985" cy="4879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9">
            <a:extLst>
              <a:ext uri="{FF2B5EF4-FFF2-40B4-BE49-F238E27FC236}">
                <a16:creationId xmlns:a16="http://schemas.microsoft.com/office/drawing/2014/main" id="{D9D1241B-C641-0E48-BFD1-8D17FA4A44BD}"/>
              </a:ext>
            </a:extLst>
          </p:cNvPr>
          <p:cNvSpPr>
            <a:spLocks noChangeArrowheads="1"/>
          </p:cNvSpPr>
          <p:nvPr/>
        </p:nvSpPr>
        <p:spPr bwMode="auto">
          <a:xfrm>
            <a:off x="883920" y="39319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24" name="Picture 5" descr="page1image1356053168">
            <a:extLst>
              <a:ext uri="{FF2B5EF4-FFF2-40B4-BE49-F238E27FC236}">
                <a16:creationId xmlns:a16="http://schemas.microsoft.com/office/drawing/2014/main" id="{378F326A-016A-BC45-8147-A16A53ED0219}"/>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868679" y="3931919"/>
            <a:ext cx="435701" cy="43570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1">
            <a:extLst>
              <a:ext uri="{FF2B5EF4-FFF2-40B4-BE49-F238E27FC236}">
                <a16:creationId xmlns:a16="http://schemas.microsoft.com/office/drawing/2014/main" id="{07458970-4B7B-3B48-9DE5-F74A8862352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26" name="Picture 6" descr="page1image1356053440">
            <a:extLst>
              <a:ext uri="{FF2B5EF4-FFF2-40B4-BE49-F238E27FC236}">
                <a16:creationId xmlns:a16="http://schemas.microsoft.com/office/drawing/2014/main" id="{E4614AC2-E39A-8249-BB53-DCB8229A91F4}"/>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68679" y="4450079"/>
            <a:ext cx="487985" cy="48798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3">
            <a:extLst>
              <a:ext uri="{FF2B5EF4-FFF2-40B4-BE49-F238E27FC236}">
                <a16:creationId xmlns:a16="http://schemas.microsoft.com/office/drawing/2014/main" id="{5F92FF2D-5B36-744D-BB6D-EE7117C08A21}"/>
              </a:ext>
            </a:extLst>
          </p:cNvPr>
          <p:cNvSpPr>
            <a:spLocks noChangeArrowheads="1"/>
          </p:cNvSpPr>
          <p:nvPr/>
        </p:nvSpPr>
        <p:spPr bwMode="auto">
          <a:xfrm>
            <a:off x="899160" y="50901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28" name="Picture 7" descr="page1image1356053712">
            <a:extLst>
              <a:ext uri="{FF2B5EF4-FFF2-40B4-BE49-F238E27FC236}">
                <a16:creationId xmlns:a16="http://schemas.microsoft.com/office/drawing/2014/main" id="{509CF11C-9CDB-DD44-AAD8-C6885C968C0F}"/>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883919" y="5090159"/>
            <a:ext cx="435701" cy="4357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5">
            <a:extLst>
              <a:ext uri="{FF2B5EF4-FFF2-40B4-BE49-F238E27FC236}">
                <a16:creationId xmlns:a16="http://schemas.microsoft.com/office/drawing/2014/main" id="{72D37C8E-D54C-1C4A-91D2-BB52734204D6}"/>
              </a:ext>
            </a:extLst>
          </p:cNvPr>
          <p:cNvSpPr>
            <a:spLocks noChangeArrowheads="1"/>
          </p:cNvSpPr>
          <p:nvPr/>
        </p:nvSpPr>
        <p:spPr bwMode="auto">
          <a:xfrm>
            <a:off x="883920" y="56235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30" name="Picture 8" descr="page1image1356054000">
            <a:extLst>
              <a:ext uri="{FF2B5EF4-FFF2-40B4-BE49-F238E27FC236}">
                <a16:creationId xmlns:a16="http://schemas.microsoft.com/office/drawing/2014/main" id="{265C0749-93CA-7B4D-BE6A-60D61257DC16}"/>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868679" y="5623559"/>
            <a:ext cx="435701" cy="4357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7">
            <a:extLst>
              <a:ext uri="{FF2B5EF4-FFF2-40B4-BE49-F238E27FC236}">
                <a16:creationId xmlns:a16="http://schemas.microsoft.com/office/drawing/2014/main" id="{B8B7970B-E1CE-5245-BC71-10CA373B8A18}"/>
              </a:ext>
            </a:extLst>
          </p:cNvPr>
          <p:cNvSpPr>
            <a:spLocks noChangeArrowheads="1"/>
          </p:cNvSpPr>
          <p:nvPr/>
        </p:nvSpPr>
        <p:spPr bwMode="auto">
          <a:xfrm>
            <a:off x="883920" y="6156959"/>
            <a:ext cx="134599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32" name="Picture 9" descr="page1image1356054352">
            <a:extLst>
              <a:ext uri="{FF2B5EF4-FFF2-40B4-BE49-F238E27FC236}">
                <a16:creationId xmlns:a16="http://schemas.microsoft.com/office/drawing/2014/main" id="{FF4FF17C-61B1-824F-9ECC-285B17734F4D}"/>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899159" y="6156959"/>
            <a:ext cx="435701" cy="43570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clipart&#10;&#10;Description automatically generated">
            <a:extLst>
              <a:ext uri="{FF2B5EF4-FFF2-40B4-BE49-F238E27FC236}">
                <a16:creationId xmlns:a16="http://schemas.microsoft.com/office/drawing/2014/main" id="{14417746-EB4F-FD4F-89F6-096CA03BB3B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Tree>
    <p:extLst>
      <p:ext uri="{BB962C8B-B14F-4D97-AF65-F5344CB8AC3E}">
        <p14:creationId xmlns:p14="http://schemas.microsoft.com/office/powerpoint/2010/main" val="425142761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F04A52-8E54-5148-AF26-6086F537EFD6}"/>
              </a:ext>
            </a:extLst>
          </p:cNvPr>
          <p:cNvSpPr>
            <a:spLocks noGrp="1"/>
          </p:cNvSpPr>
          <p:nvPr>
            <p:ph type="title"/>
          </p:nvPr>
        </p:nvSpPr>
        <p:spPr>
          <a:xfrm>
            <a:off x="838199" y="1327410"/>
            <a:ext cx="10515599" cy="932688"/>
          </a:xfrm>
        </p:spPr>
        <p:txBody>
          <a:bodyPr vert="horz" lIns="91440" tIns="45720" rIns="91440" bIns="45720" rtlCol="0" anchor="b">
            <a:normAutofit fontScale="90000"/>
          </a:bodyPr>
          <a:lstStyle/>
          <a:p>
            <a:pPr marL="0" marR="0" lvl="0" indent="0" fontAlgn="base">
              <a:spcAft>
                <a:spcPct val="0"/>
              </a:spcAft>
              <a:buClrTx/>
              <a:buSzTx/>
              <a:tabLst/>
            </a:pPr>
            <a:r>
              <a:rPr kumimoji="0" lang="en-US" altLang="en-US" sz="3000" b="1" i="0" u="none" strike="noStrike" kern="1200" cap="none" normalizeH="0" baseline="0" dirty="0">
                <a:ln>
                  <a:noFill/>
                </a:ln>
                <a:solidFill>
                  <a:srgbClr val="FF0000"/>
                </a:solidFill>
                <a:effectLst/>
                <a:latin typeface="+mj-lt"/>
                <a:ea typeface="+mj-ea"/>
                <a:cs typeface="+mj-cs"/>
              </a:rPr>
              <a:t>Solving for a projected $160 billion 10-Year Forecasted Loss:</a:t>
            </a:r>
            <a:br>
              <a:rPr kumimoji="0" lang="en-US" altLang="en-US" sz="3000" b="1" i="0" u="none" strike="noStrike" kern="1200" cap="none" normalizeH="0" baseline="0" dirty="0">
                <a:ln>
                  <a:noFill/>
                </a:ln>
                <a:solidFill>
                  <a:srgbClr val="FF0000"/>
                </a:solidFill>
                <a:effectLst/>
                <a:latin typeface="+mj-lt"/>
                <a:ea typeface="+mj-ea"/>
                <a:cs typeface="+mj-cs"/>
              </a:rPr>
            </a:br>
            <a:br>
              <a:rPr kumimoji="0" lang="en-US" altLang="en-US" sz="800" b="1" i="0" u="none" strike="noStrike" kern="1200" cap="none" normalizeH="0" baseline="0" dirty="0">
                <a:ln>
                  <a:noFill/>
                </a:ln>
                <a:solidFill>
                  <a:srgbClr val="FF0000"/>
                </a:solidFill>
                <a:effectLst/>
                <a:latin typeface="+mj-lt"/>
                <a:ea typeface="+mj-ea"/>
                <a:cs typeface="+mj-cs"/>
              </a:rPr>
            </a:br>
            <a:r>
              <a:rPr kumimoji="0" lang="en-US" altLang="en-US" sz="3000" b="1" i="0" u="none" strike="noStrike" kern="1200" cap="none" normalizeH="0" baseline="0" dirty="0">
                <a:ln>
                  <a:noFill/>
                </a:ln>
                <a:solidFill>
                  <a:srgbClr val="FF0000"/>
                </a:solidFill>
                <a:effectLst/>
                <a:latin typeface="+mj-lt"/>
                <a:ea typeface="+mj-ea"/>
                <a:cs typeface="+mj-cs"/>
              </a:rPr>
              <a:t>Our balanced approach to revitalizing the Postal Service </a:t>
            </a:r>
            <a:endParaRPr kumimoji="0" lang="en-US" altLang="en-US" sz="3000" b="0" i="0" u="none" strike="noStrike" kern="1200" cap="none" normalizeH="0" baseline="0" dirty="0">
              <a:ln>
                <a:noFill/>
              </a:ln>
              <a:solidFill>
                <a:srgbClr val="FF0000"/>
              </a:solidFill>
              <a:effectLst/>
              <a:latin typeface="+mj-lt"/>
              <a:ea typeface="+mj-ea"/>
              <a:cs typeface="+mj-cs"/>
            </a:endParaRPr>
          </a:p>
          <a:p>
            <a:pPr marL="0" marR="0" lvl="0" indent="0" fontAlgn="base">
              <a:spcAft>
                <a:spcPct val="0"/>
              </a:spcAft>
              <a:buClrTx/>
              <a:buSzTx/>
              <a:tabLst/>
            </a:pPr>
            <a:r>
              <a:rPr kumimoji="0" lang="en-US" altLang="en-US" sz="3000" b="0" i="0" u="none" strike="noStrike" kern="1200" cap="none" normalizeH="0" baseline="0" dirty="0">
                <a:ln>
                  <a:noFill/>
                </a:ln>
                <a:solidFill>
                  <a:srgbClr val="FF0000"/>
                </a:solidFill>
                <a:effectLst/>
                <a:latin typeface="+mj-lt"/>
                <a:ea typeface="+mj-ea"/>
                <a:cs typeface="+mj-cs"/>
              </a:rPr>
              <a:t>                                                                                                                               </a:t>
            </a:r>
          </a:p>
        </p:txBody>
      </p:sp>
      <p:pic>
        <p:nvPicPr>
          <p:cNvPr id="5125" name="Picture 5" descr="page2image3771346448">
            <a:extLst>
              <a:ext uri="{FF2B5EF4-FFF2-40B4-BE49-F238E27FC236}">
                <a16:creationId xmlns:a16="http://schemas.microsoft.com/office/drawing/2014/main" id="{E81B8D6F-5EC8-4942-87A6-7D46735820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240" y="2092687"/>
            <a:ext cx="10913980" cy="34379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E823D6-9358-3549-9CCD-B778962F8EB0}"/>
              </a:ext>
            </a:extLst>
          </p:cNvPr>
          <p:cNvSpPr>
            <a:spLocks noGrp="1"/>
          </p:cNvSpPr>
          <p:nvPr>
            <p:ph type="sldNum" sz="quarter" idx="2"/>
          </p:nvPr>
        </p:nvSpPr>
        <p:spPr>
          <a:xfrm>
            <a:off x="8610600" y="6356350"/>
            <a:ext cx="2743200" cy="365125"/>
          </a:xfrm>
        </p:spPr>
        <p:txBody>
          <a:bodyPr vert="horz" lIns="91440" tIns="45720" rIns="91440" bIns="45720" rtlCol="0" anchor="ctr">
            <a:normAutofit/>
          </a:bodyPr>
          <a:lstStyle/>
          <a:p>
            <a:pPr defTabSz="914400">
              <a:spcAft>
                <a:spcPts val="600"/>
              </a:spcAft>
            </a:pPr>
            <a:fld id="{86CB4B4D-7CA3-9044-876B-883B54F8677D}" type="slidenum">
              <a:rPr lang="en-US" smtClean="0"/>
              <a:pPr defTabSz="914400">
                <a:spcAft>
                  <a:spcPts val="600"/>
                </a:spcAft>
              </a:pPr>
              <a:t>19</a:t>
            </a:fld>
            <a:endParaRPr lang="en-US"/>
          </a:p>
        </p:txBody>
      </p:sp>
      <p:sp>
        <p:nvSpPr>
          <p:cNvPr id="10" name="Title 2">
            <a:extLst>
              <a:ext uri="{FF2B5EF4-FFF2-40B4-BE49-F238E27FC236}">
                <a16:creationId xmlns:a16="http://schemas.microsoft.com/office/drawing/2014/main" id="{3F064D58-A157-E640-B8B0-B3EAF5A6E1EA}"/>
              </a:ext>
            </a:extLst>
          </p:cNvPr>
          <p:cNvSpPr txBox="1">
            <a:spLocks/>
          </p:cNvSpPr>
          <p:nvPr/>
        </p:nvSpPr>
        <p:spPr>
          <a:xfrm>
            <a:off x="761726" y="357123"/>
            <a:ext cx="9741174" cy="39487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500" b="1" kern="1200" spc="-100">
                <a:solidFill>
                  <a:schemeClr val="tx1"/>
                </a:solidFill>
                <a:latin typeface="Helvetica"/>
                <a:ea typeface="Helvetica"/>
                <a:cs typeface="Helvetica"/>
                <a:sym typeface="Helvetica"/>
              </a:defRPr>
            </a:lvl1pPr>
          </a:lstStyle>
          <a:p>
            <a:r>
              <a:rPr lang="en-US" sz="2800"/>
              <a:t>USPS Delivering for America Plan</a:t>
            </a:r>
            <a:endParaRPr lang="en-US" sz="2800" dirty="0"/>
          </a:p>
        </p:txBody>
      </p:sp>
      <p:pic>
        <p:nvPicPr>
          <p:cNvPr id="11" name="Picture 10" descr="A picture containing clipart&#10;&#10;Description automatically generated">
            <a:extLst>
              <a:ext uri="{FF2B5EF4-FFF2-40B4-BE49-F238E27FC236}">
                <a16:creationId xmlns:a16="http://schemas.microsoft.com/office/drawing/2014/main" id="{B63C6ED2-78BA-0A4F-A4CF-396DC257E6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Tree>
    <p:extLst>
      <p:ext uri="{BB962C8B-B14F-4D97-AF65-F5344CB8AC3E}">
        <p14:creationId xmlns:p14="http://schemas.microsoft.com/office/powerpoint/2010/main" val="22240591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3A86B8-C43E-BB4C-B5FE-9ECC3B8D37B2}"/>
              </a:ext>
            </a:extLst>
          </p:cNvPr>
          <p:cNvSpPr txBox="1"/>
          <p:nvPr/>
        </p:nvSpPr>
        <p:spPr>
          <a:xfrm>
            <a:off x="-1" y="19616"/>
            <a:ext cx="10223779" cy="1569660"/>
          </a:xfrm>
          <a:prstGeom prst="rect">
            <a:avLst/>
          </a:prstGeom>
          <a:noFill/>
        </p:spPr>
        <p:txBody>
          <a:bodyPr wrap="square" rtlCol="0" anchor="t" anchorCtr="0">
            <a:spAutoFit/>
          </a:bodyPr>
          <a:lstStyle/>
          <a:p>
            <a:r>
              <a:rPr lang="en-US" sz="2400" b="1" spc="300" dirty="0">
                <a:solidFill>
                  <a:srgbClr val="C00000"/>
                </a:solidFill>
                <a:latin typeface="Arial" panose="020B0604020202020204" pitchFamily="34" charset="0"/>
                <a:ea typeface="Helvetica Neue" panose="02000503000000020004" pitchFamily="2" charset="0"/>
                <a:cs typeface="Arial" panose="020B0604020202020204" pitchFamily="34" charset="0"/>
              </a:rPr>
              <a:t>2021: </a:t>
            </a:r>
            <a:r>
              <a:rPr lang="en-US" sz="2400" b="1" spc="300" dirty="0">
                <a:solidFill>
                  <a:schemeClr val="tx2"/>
                </a:solidFill>
                <a:latin typeface="Arial" panose="020B0604020202020204" pitchFamily="34" charset="0"/>
                <a:ea typeface="Helvetica Neue" panose="02000503000000020004" pitchFamily="2" charset="0"/>
                <a:cs typeface="Arial" panose="020B0604020202020204" pitchFamily="34" charset="0"/>
              </a:rPr>
              <a:t>Baseline Data Points - Macro Political &amp; Economic Assessment </a:t>
            </a:r>
            <a:br>
              <a:rPr lang="en-US" sz="2400" b="1" spc="3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br>
            <a:br>
              <a:rPr lang="en-US" sz="2400" b="1" spc="3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br>
            <a:endParaRPr lang="en-US" sz="2400" b="1" spc="3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0" name="Picture 39" descr="A picture containing clipart&#10;&#10;Description automatically generated">
            <a:extLst>
              <a:ext uri="{FF2B5EF4-FFF2-40B4-BE49-F238E27FC236}">
                <a16:creationId xmlns:a16="http://schemas.microsoft.com/office/drawing/2014/main" id="{CC11E92E-5E22-8B41-ADA1-185DB4D0C6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6" name="TextBox 5">
            <a:extLst>
              <a:ext uri="{FF2B5EF4-FFF2-40B4-BE49-F238E27FC236}">
                <a16:creationId xmlns:a16="http://schemas.microsoft.com/office/drawing/2014/main" id="{32C60DF9-7EED-1D4D-9947-8458E478B0F7}"/>
              </a:ext>
            </a:extLst>
          </p:cNvPr>
          <p:cNvSpPr txBox="1"/>
          <p:nvPr/>
        </p:nvSpPr>
        <p:spPr>
          <a:xfrm>
            <a:off x="-93951" y="650558"/>
            <a:ext cx="12285951" cy="9412704"/>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274320" numCol="1" spcCol="38100" rtlCol="0" anchor="t" anchorCtr="0">
            <a:noAutofit/>
          </a:bodyPr>
          <a:lstStyle/>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We are in day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189</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 of the Biden Presidency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(as of July 29). </a:t>
            </a: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The elections are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450</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 days away. </a:t>
            </a: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endParaRPr>
          </a:p>
          <a:p>
            <a:pPr marL="342900" lvl="0" indent="-342900" algn="l">
              <a:buFont typeface="Wingdings" pitchFamily="2" charset="2"/>
              <a:buChar char="§"/>
            </a:pPr>
            <a:r>
              <a:rPr lang="en-US" sz="1700" dirty="0">
                <a:latin typeface="Arial" panose="020B0604020202020204" pitchFamily="34" charset="0"/>
                <a:ea typeface="Helvetica Neue Light" panose="02000403000000020004" pitchFamily="2" charset="0"/>
                <a:cs typeface="Arial" panose="020B0604020202020204" pitchFamily="34" charset="0"/>
              </a:rPr>
              <a:t>As of this week, </a:t>
            </a:r>
            <a:r>
              <a:rPr lang="en-US" sz="1700" b="1" dirty="0">
                <a:solidFill>
                  <a:schemeClr val="accent2"/>
                </a:solidFill>
                <a:latin typeface="Arial" panose="020B0604020202020204" pitchFamily="34" charset="0"/>
                <a:ea typeface="Helvetica Neue Medium" panose="02000503000000020004" pitchFamily="2" charset="0"/>
                <a:cs typeface="Arial" panose="020B0604020202020204" pitchFamily="34" charset="0"/>
              </a:rPr>
              <a:t>163M</a:t>
            </a:r>
            <a:r>
              <a:rPr lang="en-US" sz="1700" dirty="0">
                <a:latin typeface="Arial" panose="020B0604020202020204" pitchFamily="34" charset="0"/>
                <a:ea typeface="Helvetica Neue Medium" panose="02000503000000020004" pitchFamily="2" charset="0"/>
                <a:cs typeface="Arial" panose="020B0604020202020204" pitchFamily="34" charset="0"/>
              </a:rPr>
              <a:t> </a:t>
            </a:r>
            <a:r>
              <a:rPr lang="en-US" sz="1700" dirty="0">
                <a:latin typeface="Arial" panose="020B0604020202020204" pitchFamily="34" charset="0"/>
                <a:ea typeface="Helvetica Neue" panose="02000503000000020004" pitchFamily="2" charset="0"/>
                <a:cs typeface="Arial" panose="020B0604020202020204" pitchFamily="34" charset="0"/>
              </a:rPr>
              <a:t>Americans</a:t>
            </a:r>
            <a:r>
              <a:rPr lang="en-US" sz="1700" dirty="0">
                <a:latin typeface="Arial" panose="020B0604020202020204" pitchFamily="34" charset="0"/>
                <a:ea typeface="Helvetica Neue Medium" panose="02000503000000020004" pitchFamily="2" charset="0"/>
                <a:cs typeface="Arial" panose="020B0604020202020204" pitchFamily="34" charset="0"/>
              </a:rPr>
              <a:t>, or </a:t>
            </a:r>
            <a:r>
              <a:rPr lang="en-US" sz="1700" b="1" dirty="0">
                <a:solidFill>
                  <a:schemeClr val="accent2"/>
                </a:solidFill>
                <a:latin typeface="Arial" panose="020B0604020202020204" pitchFamily="34" charset="0"/>
                <a:ea typeface="Helvetica Neue Medium" panose="02000503000000020004" pitchFamily="2" charset="0"/>
                <a:cs typeface="Arial" panose="020B0604020202020204" pitchFamily="34" charset="0"/>
              </a:rPr>
              <a:t>49% </a:t>
            </a:r>
            <a:r>
              <a:rPr lang="en-US" sz="1700" dirty="0">
                <a:latin typeface="Arial" panose="020B0604020202020204" pitchFamily="34" charset="0"/>
                <a:ea typeface="Helvetica Neue Light" panose="02000403000000020004" pitchFamily="2" charset="0"/>
                <a:cs typeface="Arial" panose="020B0604020202020204" pitchFamily="34" charset="0"/>
              </a:rPr>
              <a:t>of the population is fully vaccinated. </a:t>
            </a: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Since the low on March 23, 2020,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S&amp;P has surged more than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90%</a:t>
            </a:r>
            <a:r>
              <a:rPr lang="en-US" sz="17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DJIA just under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88%</a:t>
            </a:r>
            <a:r>
              <a:rPr lang="en-US" sz="17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and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Nasdaq near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112%</a:t>
            </a:r>
            <a:r>
              <a:rPr lang="en-US" sz="1700" b="1" dirty="0">
                <a:solidFill>
                  <a:schemeClr val="accent4"/>
                </a:solidFill>
                <a:latin typeface="Arial" panose="020B0604020202020204" pitchFamily="34" charset="0"/>
                <a:ea typeface="Helvetica Neue" panose="02000503000000020004" pitchFamily="2" charset="0"/>
                <a:cs typeface="Arial" panose="020B0604020202020204" pitchFamily="34" charset="0"/>
              </a:rPr>
              <a:t>.</a:t>
            </a:r>
          </a:p>
          <a:p>
            <a:pPr lvl="0" algn="l"/>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In April 2020,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unemployment rate reached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14.8%—</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the highest rate observed since data collection began in 1948. In July 2021,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national unemployment rate stood at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5.9%. </a:t>
            </a:r>
          </a:p>
          <a:p>
            <a:pPr lvl="0" algn="l"/>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Following the enactment of the American Rescue Plan,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Federal Government has spent approximately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$5.3 trillion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in order to mitigate the economic fallout caused by the pandemic. . </a:t>
            </a: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budget deficit passed the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$2 trillion</a:t>
            </a:r>
            <a:r>
              <a:rPr lang="en-US" sz="1700" b="1" dirty="0">
                <a:solidFill>
                  <a:schemeClr val="accent2"/>
                </a:solidFill>
                <a:latin typeface="Arial" panose="020B0604020202020204" pitchFamily="34" charset="0"/>
                <a:ea typeface="Helvetica Neue Light" panose="02000403000000020004" pitchFamily="2" charset="0"/>
                <a:cs typeface="Arial" panose="020B0604020202020204" pitchFamily="34" charset="0"/>
              </a:rPr>
              <a:t>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mark in May. The Federal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government’s debt currently stands at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$28 trillion</a:t>
            </a:r>
            <a:r>
              <a:rPr lang="en-US" sz="1700"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For comparison, stimulus approved by President George W. Bush at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start of the financial crisis totaled just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$152 billion</a:t>
            </a:r>
            <a:r>
              <a:rPr lang="en-US" sz="1700" b="1" dirty="0">
                <a:solidFill>
                  <a:schemeClr val="accent2"/>
                </a:solidFill>
                <a:latin typeface="Arial" panose="020B0604020202020204" pitchFamily="34" charset="0"/>
                <a:ea typeface="Helvetica Neue Light" panose="02000403000000020004" pitchFamily="2" charset="0"/>
                <a:cs typeface="Arial" panose="020B0604020202020204" pitchFamily="34" charset="0"/>
              </a:rPr>
              <a:t>.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TARP, allocated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$700 billion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for buying up banks' toxic assets. The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American Recovery and Reinvestment Act, signed in 2009 included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$831 billion </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in aid. </a:t>
            </a: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endPar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endParaRPr>
          </a:p>
          <a:p>
            <a:pPr marL="342900" lvl="0" indent="-342900" algn="l">
              <a:buFont typeface="Wingdings" pitchFamily="2" charset="2"/>
              <a:buChar char="§"/>
            </a:pP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It has been </a:t>
            </a:r>
            <a:r>
              <a:rPr lang="en-US" sz="1700" b="1" dirty="0">
                <a:solidFill>
                  <a:schemeClr val="accent2"/>
                </a:solidFill>
                <a:latin typeface="Arial" panose="020B0604020202020204" pitchFamily="34" charset="0"/>
                <a:ea typeface="Helvetica Neue" panose="02000503000000020004" pitchFamily="2" charset="0"/>
                <a:cs typeface="Arial" panose="020B0604020202020204" pitchFamily="34" charset="0"/>
              </a:rPr>
              <a:t>205</a:t>
            </a:r>
            <a:r>
              <a:rPr lang="en-US" sz="1700" dirty="0">
                <a:solidFill>
                  <a:schemeClr val="tx1"/>
                </a:solidFill>
                <a:latin typeface="Arial" panose="020B0604020202020204" pitchFamily="34" charset="0"/>
                <a:ea typeface="Helvetica Neue" panose="02000503000000020004" pitchFamily="2" charset="0"/>
                <a:cs typeface="Arial" panose="020B0604020202020204" pitchFamily="34" charset="0"/>
              </a:rPr>
              <a:t> days </a:t>
            </a:r>
            <a:r>
              <a:rPr lang="en-US" sz="1700" dirty="0">
                <a:solidFill>
                  <a:schemeClr val="tx1"/>
                </a:solidFill>
                <a:latin typeface="Arial" panose="020B0604020202020204" pitchFamily="34" charset="0"/>
                <a:ea typeface="Helvetica Neue Light" panose="02000403000000020004" pitchFamily="2" charset="0"/>
                <a:cs typeface="Arial" panose="020B0604020202020204" pitchFamily="34" charset="0"/>
              </a:rPr>
              <a:t>since the January 6 attack on the U.S. Capitol. </a:t>
            </a:r>
          </a:p>
          <a:p>
            <a:pPr lvl="0" algn="l"/>
            <a:endParaRPr lang="en-US" sz="2500" b="1" dirty="0">
              <a:solidFill>
                <a:schemeClr val="tx1"/>
              </a:solidFill>
              <a:latin typeface="Calibri" panose="020F0502020204030204" pitchFamily="34" charset="0"/>
              <a:ea typeface="Helvetica Neue Light" panose="02000403000000020004" pitchFamily="2" charset="0"/>
              <a:cs typeface="Calibri" panose="020F0502020204030204" pitchFamily="34" charset="0"/>
            </a:endParaRPr>
          </a:p>
        </p:txBody>
      </p:sp>
      <p:sp>
        <p:nvSpPr>
          <p:cNvPr id="7" name="Slide Number Placeholder 1">
            <a:extLst>
              <a:ext uri="{FF2B5EF4-FFF2-40B4-BE49-F238E27FC236}">
                <a16:creationId xmlns:a16="http://schemas.microsoft.com/office/drawing/2014/main" id="{578E7128-CA70-994D-8134-43D047FD60BD}"/>
              </a:ext>
            </a:extLst>
          </p:cNvPr>
          <p:cNvSpPr txBox="1">
            <a:spLocks/>
          </p:cNvSpPr>
          <p:nvPr/>
        </p:nvSpPr>
        <p:spPr>
          <a:xfrm>
            <a:off x="10223778" y="6568441"/>
            <a:ext cx="1678662" cy="45250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6CB4B4D-7CA3-9044-876B-883B54F8677D}" type="slidenum">
              <a:rPr lang="en-US" sz="1200" b="1" smtClean="0">
                <a:latin typeface="Calibri" panose="020F0502020204030204" pitchFamily="34" charset="0"/>
                <a:cs typeface="Calibri" panose="020F0502020204030204" pitchFamily="34" charset="0"/>
              </a:rPr>
              <a:pPr algn="ctr"/>
              <a:t>2</a:t>
            </a:fld>
            <a:endParaRPr lang="en-US"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496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928E15-BDA6-0B47-983F-E7BC88F0556B}"/>
              </a:ext>
            </a:extLst>
          </p:cNvPr>
          <p:cNvSpPr/>
          <p:nvPr/>
        </p:nvSpPr>
        <p:spPr>
          <a:xfrm>
            <a:off x="621337" y="6333236"/>
            <a:ext cx="10820400" cy="518985"/>
          </a:xfrm>
          <a:prstGeom prst="rect">
            <a:avLst/>
          </a:prstGeom>
        </p:spPr>
        <p:txBody>
          <a:bodyPr vert="horz" lIns="91440" tIns="45720" rIns="91440" bIns="45720" rtlCol="0" anchor="ctr">
            <a:normAutofit/>
          </a:bodyPr>
          <a:lstStyle/>
          <a:p>
            <a:pPr defTabSz="914400">
              <a:lnSpc>
                <a:spcPct val="90000"/>
              </a:lnSpc>
              <a:spcAft>
                <a:spcPts val="600"/>
              </a:spcAft>
            </a:pPr>
            <a:r>
              <a:rPr lang="en-US" sz="1600" dirty="0">
                <a:solidFill>
                  <a:srgbClr val="4169E1"/>
                </a:solidFill>
              </a:rPr>
              <a:t>https://</a:t>
            </a:r>
            <a:r>
              <a:rPr lang="en-US" sz="1600" dirty="0" err="1">
                <a:solidFill>
                  <a:srgbClr val="4169E1"/>
                </a:solidFill>
              </a:rPr>
              <a:t>www.greetingcard.org</a:t>
            </a:r>
            <a:r>
              <a:rPr lang="en-US" sz="1600" dirty="0">
                <a:solidFill>
                  <a:srgbClr val="4169E1"/>
                </a:solidFill>
              </a:rPr>
              <a:t>/wp-content/uploads/2021/07/Report-Review-of-USPS-10-Year-Plan-Final-July-2021.pdf</a:t>
            </a:r>
          </a:p>
        </p:txBody>
      </p:sp>
      <p:pic>
        <p:nvPicPr>
          <p:cNvPr id="9" name="Picture 8" descr="Graphical user interface, application, Teams&#10;&#10;Description automatically generated">
            <a:extLst>
              <a:ext uri="{FF2B5EF4-FFF2-40B4-BE49-F238E27FC236}">
                <a16:creationId xmlns:a16="http://schemas.microsoft.com/office/drawing/2014/main" id="{9B845E02-9056-C445-9A60-C2FBDB648F1B}"/>
              </a:ext>
            </a:extLst>
          </p:cNvPr>
          <p:cNvPicPr>
            <a:picLocks noChangeAspect="1"/>
          </p:cNvPicPr>
          <p:nvPr/>
        </p:nvPicPr>
        <p:blipFill>
          <a:blip r:embed="rId2"/>
          <a:stretch>
            <a:fillRect/>
          </a:stretch>
        </p:blipFill>
        <p:spPr>
          <a:xfrm>
            <a:off x="678794" y="-947"/>
            <a:ext cx="10656263" cy="5586407"/>
          </a:xfrm>
          <a:prstGeom prst="rect">
            <a:avLst/>
          </a:prstGeom>
        </p:spPr>
      </p:pic>
      <p:sp>
        <p:nvSpPr>
          <p:cNvPr id="13" name="Rectangle 12">
            <a:extLst>
              <a:ext uri="{FF2B5EF4-FFF2-40B4-BE49-F238E27FC236}">
                <a16:creationId xmlns:a16="http://schemas.microsoft.com/office/drawing/2014/main" id="{9FC49011-EB0B-ED42-9C03-26E49A8A5E09}"/>
              </a:ext>
            </a:extLst>
          </p:cNvPr>
          <p:cNvSpPr/>
          <p:nvPr/>
        </p:nvSpPr>
        <p:spPr>
          <a:xfrm>
            <a:off x="621337" y="5997956"/>
            <a:ext cx="10820400" cy="518985"/>
          </a:xfrm>
          <a:prstGeom prst="rect">
            <a:avLst/>
          </a:prstGeom>
        </p:spPr>
        <p:txBody>
          <a:bodyPr vert="horz" lIns="91440" tIns="45720" rIns="91440" bIns="45720" rtlCol="0" anchor="ctr">
            <a:normAutofit/>
          </a:bodyPr>
          <a:lstStyle/>
          <a:p>
            <a:pPr defTabSz="914400">
              <a:lnSpc>
                <a:spcPct val="90000"/>
              </a:lnSpc>
              <a:spcAft>
                <a:spcPts val="600"/>
              </a:spcAft>
            </a:pPr>
            <a:r>
              <a:rPr lang="en-US" sz="1600" dirty="0">
                <a:solidFill>
                  <a:srgbClr val="4169E1"/>
                </a:solidFill>
              </a:rPr>
              <a:t>https://</a:t>
            </a:r>
            <a:r>
              <a:rPr lang="en-US" sz="1600" dirty="0" err="1">
                <a:solidFill>
                  <a:srgbClr val="4169E1"/>
                </a:solidFill>
              </a:rPr>
              <a:t>www.greetingcard.org</a:t>
            </a:r>
            <a:r>
              <a:rPr lang="en-US" sz="1600" dirty="0">
                <a:solidFill>
                  <a:srgbClr val="4169E1"/>
                </a:solidFill>
              </a:rPr>
              <a:t>/wp-content/uploads/2021/07/Exec-Summary-Review-of-USPS-10-Year-Plan-Final-July-2021.pdf</a:t>
            </a:r>
          </a:p>
        </p:txBody>
      </p:sp>
      <p:sp>
        <p:nvSpPr>
          <p:cNvPr id="10" name="TextBox 9">
            <a:extLst>
              <a:ext uri="{FF2B5EF4-FFF2-40B4-BE49-F238E27FC236}">
                <a16:creationId xmlns:a16="http://schemas.microsoft.com/office/drawing/2014/main" id="{AB1B2EF5-A2B7-F44F-B40D-648F861C8AFC}"/>
              </a:ext>
            </a:extLst>
          </p:cNvPr>
          <p:cNvSpPr txBox="1"/>
          <p:nvPr/>
        </p:nvSpPr>
        <p:spPr>
          <a:xfrm>
            <a:off x="621337" y="5715000"/>
            <a:ext cx="6099503" cy="369332"/>
          </a:xfrm>
          <a:prstGeom prst="rect">
            <a:avLst/>
          </a:prstGeom>
          <a:noFill/>
        </p:spPr>
        <p:txBody>
          <a:bodyPr wrap="square" rtlCol="0">
            <a:spAutoFit/>
          </a:bodyPr>
          <a:lstStyle/>
          <a:p>
            <a:r>
              <a:rPr lang="en-US" dirty="0"/>
              <a:t>Executive Summary &amp; Full Report are available here:</a:t>
            </a:r>
          </a:p>
        </p:txBody>
      </p:sp>
      <p:pic>
        <p:nvPicPr>
          <p:cNvPr id="6145" name="Picture 1" descr="page1image1955141696">
            <a:extLst>
              <a:ext uri="{FF2B5EF4-FFF2-40B4-BE49-F238E27FC236}">
                <a16:creationId xmlns:a16="http://schemas.microsoft.com/office/drawing/2014/main" id="{8CF61288-11BC-EE4E-BA00-7487313E94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40177" y="-300683"/>
            <a:ext cx="1573223" cy="157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1738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USPS Proceeds with Request For Postal Rate Change</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3" name="TextBox 12">
            <a:extLst>
              <a:ext uri="{FF2B5EF4-FFF2-40B4-BE49-F238E27FC236}">
                <a16:creationId xmlns:a16="http://schemas.microsoft.com/office/drawing/2014/main" id="{39DD319B-6332-A048-AA72-F3255D77E6FA}"/>
              </a:ext>
            </a:extLst>
          </p:cNvPr>
          <p:cNvSpPr txBox="1"/>
          <p:nvPr/>
        </p:nvSpPr>
        <p:spPr>
          <a:xfrm>
            <a:off x="88179" y="399091"/>
            <a:ext cx="11576764" cy="24981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In May, the USPS filed notice today with the Postal Regulatory Commission (PRC) requesting price changes to take effect on August 29, that are in accordance with approvals provided by the PRC last year.</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i="1" dirty="0">
                <a:latin typeface="Arial" panose="020B0604020202020204" pitchFamily="34" charset="0"/>
                <a:ea typeface="Helvetica Neue" panose="02000503000000020004" pitchFamily="2" charset="0"/>
                <a:cs typeface="Arial" panose="020B0604020202020204" pitchFamily="34" charset="0"/>
              </a:rPr>
              <a:t>The proposed price changes would raise overall Market Dominant product and service prices by approximately 6.9 percent. First-Class Mail prices would increase by 6.8 percent to offset declining revenue due to First-Class Mail volume declines. In the past 10 years, mail volume has declined by 46 billion pieces, or 28 percent, and is continuing to decline. Over the same period, First-Class Mail volume has dropped 32 percent, and single piece First-Class Mail volume — including letters bearing postage stamps — has declined 47 percent.</a:t>
            </a: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Picture 4" descr="Graphical user interface&#10;&#10;Description automatically generated with medium confidence">
            <a:extLst>
              <a:ext uri="{FF2B5EF4-FFF2-40B4-BE49-F238E27FC236}">
                <a16:creationId xmlns:a16="http://schemas.microsoft.com/office/drawing/2014/main" id="{8DC40B79-174D-1F42-9240-E6563869A05B}"/>
              </a:ext>
            </a:extLst>
          </p:cNvPr>
          <p:cNvPicPr>
            <a:picLocks noChangeAspect="1"/>
          </p:cNvPicPr>
          <p:nvPr/>
        </p:nvPicPr>
        <p:blipFill>
          <a:blip r:embed="rId4"/>
          <a:stretch>
            <a:fillRect/>
          </a:stretch>
        </p:blipFill>
        <p:spPr>
          <a:xfrm>
            <a:off x="152400" y="3720117"/>
            <a:ext cx="6083300" cy="2989921"/>
          </a:xfrm>
          <a:prstGeom prst="rect">
            <a:avLst/>
          </a:prstGeom>
        </p:spPr>
      </p:pic>
      <p:sp>
        <p:nvSpPr>
          <p:cNvPr id="6" name="TextBox 5">
            <a:extLst>
              <a:ext uri="{FF2B5EF4-FFF2-40B4-BE49-F238E27FC236}">
                <a16:creationId xmlns:a16="http://schemas.microsoft.com/office/drawing/2014/main" id="{74E6F1F1-3B14-8B46-8750-F1DBD8AA5272}"/>
              </a:ext>
            </a:extLst>
          </p:cNvPr>
          <p:cNvSpPr txBox="1"/>
          <p:nvPr/>
        </p:nvSpPr>
        <p:spPr>
          <a:xfrm>
            <a:off x="57152" y="3350785"/>
            <a:ext cx="3330848" cy="369332"/>
          </a:xfrm>
          <a:prstGeom prst="rect">
            <a:avLst/>
          </a:prstGeom>
          <a:noFill/>
        </p:spPr>
        <p:txBody>
          <a:bodyPr wrap="none" rtlCol="0">
            <a:spAutoFit/>
          </a:bodyPr>
          <a:lstStyle/>
          <a:p>
            <a:r>
              <a:rPr lang="en-US" b="1" dirty="0"/>
              <a:t>Proposed Price Changes Include: </a:t>
            </a:r>
          </a:p>
        </p:txBody>
      </p:sp>
      <p:pic>
        <p:nvPicPr>
          <p:cNvPr id="9" name="Picture 8">
            <a:extLst>
              <a:ext uri="{FF2B5EF4-FFF2-40B4-BE49-F238E27FC236}">
                <a16:creationId xmlns:a16="http://schemas.microsoft.com/office/drawing/2014/main" id="{CB203EF4-423F-F942-A4F2-C6D7054C057C}"/>
              </a:ext>
            </a:extLst>
          </p:cNvPr>
          <p:cNvPicPr>
            <a:picLocks noChangeAspect="1"/>
          </p:cNvPicPr>
          <p:nvPr/>
        </p:nvPicPr>
        <p:blipFill>
          <a:blip r:embed="rId5"/>
          <a:stretch>
            <a:fillRect/>
          </a:stretch>
        </p:blipFill>
        <p:spPr>
          <a:xfrm>
            <a:off x="6666687" y="2897211"/>
            <a:ext cx="5093504" cy="3517701"/>
          </a:xfrm>
          <a:prstGeom prst="rect">
            <a:avLst/>
          </a:prstGeom>
          <a:effectLst>
            <a:softEdge rad="268411"/>
          </a:effectLst>
        </p:spPr>
      </p:pic>
      <p:sp>
        <p:nvSpPr>
          <p:cNvPr id="10" name="Slide Number Placeholder 1">
            <a:extLst>
              <a:ext uri="{FF2B5EF4-FFF2-40B4-BE49-F238E27FC236}">
                <a16:creationId xmlns:a16="http://schemas.microsoft.com/office/drawing/2014/main" id="{7968C108-48FA-BE48-B6D7-AEAC50C53AA6}"/>
              </a:ext>
            </a:extLst>
          </p:cNvPr>
          <p:cNvSpPr>
            <a:spLocks noGrp="1"/>
          </p:cNvSpPr>
          <p:nvPr>
            <p:ph type="sldNum" sz="quarter" idx="2"/>
          </p:nvPr>
        </p:nvSpPr>
        <p:spPr>
          <a:xfrm>
            <a:off x="9836289" y="6492875"/>
            <a:ext cx="2743200" cy="365125"/>
          </a:xfrm>
        </p:spPr>
        <p:txBody>
          <a:bodyPr/>
          <a:lstStyle/>
          <a:p>
            <a:pPr algn="ctr"/>
            <a:fld id="{86CB4B4D-7CA3-9044-876B-883B54F8677D}" type="slidenum">
              <a:rPr lang="en-US" b="1" smtClean="0"/>
              <a:pPr algn="ctr"/>
              <a:t>21</a:t>
            </a:fld>
            <a:endParaRPr lang="en-US" b="1" dirty="0"/>
          </a:p>
        </p:txBody>
      </p:sp>
    </p:spTree>
    <p:extLst>
      <p:ext uri="{BB962C8B-B14F-4D97-AF65-F5344CB8AC3E}">
        <p14:creationId xmlns:p14="http://schemas.microsoft.com/office/powerpoint/2010/main" val="59055326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ECBF4-2918-0B4D-9D8C-3160D66A31F0}"/>
              </a:ext>
            </a:extLst>
          </p:cNvPr>
          <p:cNvSpPr>
            <a:spLocks noGrp="1"/>
          </p:cNvSpPr>
          <p:nvPr>
            <p:ph type="body" idx="1"/>
          </p:nvPr>
        </p:nvSpPr>
        <p:spPr>
          <a:xfrm>
            <a:off x="761726" y="883920"/>
            <a:ext cx="10866394" cy="5013960"/>
          </a:xfrm>
        </p:spPr>
        <p:txBody>
          <a:bodyPr/>
          <a:lstStyle/>
          <a:p>
            <a:pPr>
              <a:spcBef>
                <a:spcPts val="0"/>
              </a:spcBef>
            </a:pPr>
            <a:r>
              <a:rPr lang="en-US" sz="2000" dirty="0"/>
              <a:t> Key findings from newly-released national survey conducted by Bellwether Citizen Response:</a:t>
            </a:r>
          </a:p>
          <a:p>
            <a:pPr>
              <a:spcBef>
                <a:spcPts val="0"/>
              </a:spcBef>
            </a:pPr>
            <a:endParaRPr lang="en-US" sz="800" dirty="0"/>
          </a:p>
          <a:p>
            <a:pPr marL="342900" lvl="0" indent="-342900">
              <a:spcBef>
                <a:spcPts val="0"/>
              </a:spcBef>
              <a:buFont typeface="Wingdings" pitchFamily="2" charset="2"/>
              <a:buChar char="Ø"/>
            </a:pPr>
            <a:r>
              <a:rPr lang="en-US" sz="2000" dirty="0"/>
              <a:t>Overwhelming majority of the American public would oppose USPS actions to deprioritize mail service</a:t>
            </a:r>
          </a:p>
          <a:p>
            <a:pPr marL="342900" lvl="0" indent="-342900">
              <a:spcBef>
                <a:spcPts val="0"/>
              </a:spcBef>
              <a:buFont typeface="Wingdings" pitchFamily="2" charset="2"/>
              <a:buChar char="Ø"/>
            </a:pPr>
            <a:r>
              <a:rPr lang="en-US" sz="2000" dirty="0"/>
              <a:t>The majority of Americans (77%) have little-to-no awareness of the upcoming postage increases due to take effect August 29</a:t>
            </a:r>
          </a:p>
          <a:p>
            <a:pPr marL="342900" lvl="0" indent="-342900">
              <a:spcBef>
                <a:spcPts val="0"/>
              </a:spcBef>
              <a:buFont typeface="Wingdings" pitchFamily="2" charset="2"/>
              <a:buChar char="Ø"/>
            </a:pPr>
            <a:r>
              <a:rPr lang="en-US" sz="2000" dirty="0"/>
              <a:t>More service delays and postage increases would push most Americans to consider alternatives to using the mail</a:t>
            </a:r>
          </a:p>
          <a:p>
            <a:pPr marL="342900" lvl="0" indent="-342900">
              <a:spcBef>
                <a:spcPts val="0"/>
              </a:spcBef>
              <a:buFont typeface="Wingdings" pitchFamily="2" charset="2"/>
              <a:buChar char="Ø"/>
            </a:pPr>
            <a:r>
              <a:rPr lang="en-US" sz="2000" dirty="0"/>
              <a:t>The majority of the American public (76%) strongly agrees that the USPS should place equal importance on the delivery of regular mail and packages—a stark contrast with USPS’ move to prioritize package delivery over mail delivery by raising mail postage and slowing mail services</a:t>
            </a:r>
          </a:p>
          <a:p>
            <a:pPr marL="342900" lvl="0" indent="-342900">
              <a:spcBef>
                <a:spcPts val="0"/>
              </a:spcBef>
              <a:buFont typeface="Wingdings" pitchFamily="2" charset="2"/>
              <a:buChar char="Ø"/>
            </a:pPr>
            <a:r>
              <a:rPr lang="en-US" sz="2000" dirty="0"/>
              <a:t>If rates increase, two-thirds (65%) of respondents will consider shifting their communications from USPS mail to online</a:t>
            </a:r>
          </a:p>
          <a:p>
            <a:pPr marL="342900" lvl="0" indent="-342900">
              <a:spcBef>
                <a:spcPts val="0"/>
              </a:spcBef>
              <a:buFont typeface="Wingdings" pitchFamily="2" charset="2"/>
              <a:buChar char="Ø"/>
            </a:pPr>
            <a:r>
              <a:rPr lang="en-US" sz="2000" dirty="0"/>
              <a:t>If delivery times slow, nearly three-quarters of respondents (73%) will consider shifting their business communications from USPS mail to online</a:t>
            </a:r>
          </a:p>
          <a:p>
            <a:pPr marL="342900" lvl="0" indent="-342900">
              <a:spcBef>
                <a:spcPts val="0"/>
              </a:spcBef>
              <a:buFont typeface="Wingdings" pitchFamily="2" charset="2"/>
              <a:buChar char="Ø"/>
            </a:pPr>
            <a:r>
              <a:rPr lang="en-US" sz="2000" dirty="0"/>
              <a:t>Public satisfaction with USPS could be waning:  68% of Americans report strong overall satisfaction with USPS service, but that’s a huge decline from a Postal Service Inspector General survey conducted in October 2020 and released in April 2021 which found that 91% of respondents held a positive opinion of USPS.  </a:t>
            </a:r>
          </a:p>
          <a:p>
            <a:pPr lvl="0">
              <a:spcBef>
                <a:spcPts val="0"/>
              </a:spcBef>
            </a:pPr>
            <a:r>
              <a:rPr lang="en-US" sz="1900" dirty="0"/>
              <a:t>This was a nationally representative, statistically valid sample of over 2,000 consumers by the former president of Ipsos and a Dartmouth professor</a:t>
            </a:r>
          </a:p>
          <a:p>
            <a:pPr>
              <a:spcBef>
                <a:spcPts val="0"/>
              </a:spcBef>
            </a:pPr>
            <a:r>
              <a:rPr lang="en-US" dirty="0">
                <a:solidFill>
                  <a:srgbClr val="4169E1"/>
                </a:solidFill>
              </a:rPr>
              <a:t>Full report available: http://</a:t>
            </a:r>
            <a:r>
              <a:rPr lang="en-US" dirty="0" err="1">
                <a:solidFill>
                  <a:srgbClr val="4169E1"/>
                </a:solidFill>
              </a:rPr>
              <a:t>www.bellwethercr.com</a:t>
            </a:r>
            <a:r>
              <a:rPr lang="en-US" dirty="0">
                <a:solidFill>
                  <a:srgbClr val="4169E1"/>
                </a:solidFill>
              </a:rPr>
              <a:t>/c21_report_usps_rate_hike</a:t>
            </a:r>
          </a:p>
        </p:txBody>
      </p:sp>
      <p:sp>
        <p:nvSpPr>
          <p:cNvPr id="3" name="Title 2">
            <a:extLst>
              <a:ext uri="{FF2B5EF4-FFF2-40B4-BE49-F238E27FC236}">
                <a16:creationId xmlns:a16="http://schemas.microsoft.com/office/drawing/2014/main" id="{49AA2CE1-1044-3F47-9006-7080F11B4DB5}"/>
              </a:ext>
            </a:extLst>
          </p:cNvPr>
          <p:cNvSpPr>
            <a:spLocks noGrp="1"/>
          </p:cNvSpPr>
          <p:nvPr>
            <p:ph type="title"/>
          </p:nvPr>
        </p:nvSpPr>
        <p:spPr>
          <a:xfrm>
            <a:off x="761726" y="357123"/>
            <a:ext cx="9741174" cy="394872"/>
          </a:xfrm>
        </p:spPr>
        <p:txBody>
          <a:bodyPr/>
          <a:lstStyle/>
          <a:p>
            <a:r>
              <a:rPr lang="en-US" dirty="0"/>
              <a:t>Bellwether Citizen Response survey highlights</a:t>
            </a:r>
            <a:br>
              <a:rPr lang="en-US" dirty="0"/>
            </a:br>
            <a:endParaRPr lang="en-US" dirty="0"/>
          </a:p>
        </p:txBody>
      </p:sp>
      <p:sp>
        <p:nvSpPr>
          <p:cNvPr id="4" name="Slide Number Placeholder 3">
            <a:extLst>
              <a:ext uri="{FF2B5EF4-FFF2-40B4-BE49-F238E27FC236}">
                <a16:creationId xmlns:a16="http://schemas.microsoft.com/office/drawing/2014/main" id="{457EA359-E78F-574C-B65F-DA0652C2C7AE}"/>
              </a:ext>
            </a:extLst>
          </p:cNvPr>
          <p:cNvSpPr>
            <a:spLocks noGrp="1"/>
          </p:cNvSpPr>
          <p:nvPr>
            <p:ph type="sldNum" sz="quarter" idx="2"/>
          </p:nvPr>
        </p:nvSpPr>
        <p:spPr>
          <a:xfrm>
            <a:off x="8610600" y="6371590"/>
            <a:ext cx="2743200" cy="365125"/>
          </a:xfrm>
        </p:spPr>
        <p:txBody>
          <a:bodyPr/>
          <a:lstStyle/>
          <a:p>
            <a:fld id="{86CB4B4D-7CA3-9044-876B-883B54F8677D}" type="slidenum">
              <a:rPr lang="en-US" smtClean="0"/>
              <a:t>22</a:t>
            </a:fld>
            <a:endParaRPr lang="en-US" dirty="0"/>
          </a:p>
        </p:txBody>
      </p:sp>
      <p:pic>
        <p:nvPicPr>
          <p:cNvPr id="5" name="Picture 4">
            <a:extLst>
              <a:ext uri="{FF2B5EF4-FFF2-40B4-BE49-F238E27FC236}">
                <a16:creationId xmlns:a16="http://schemas.microsoft.com/office/drawing/2014/main" id="{56248E58-CB23-7540-B503-DAC91E481395}"/>
              </a:ext>
            </a:extLst>
          </p:cNvPr>
          <p:cNvPicPr>
            <a:picLocks noChangeAspect="1"/>
          </p:cNvPicPr>
          <p:nvPr/>
        </p:nvPicPr>
        <p:blipFill>
          <a:blip r:embed="rId2"/>
          <a:stretch>
            <a:fillRect/>
          </a:stretch>
        </p:blipFill>
        <p:spPr>
          <a:xfrm>
            <a:off x="7833360" y="51934"/>
            <a:ext cx="4297318" cy="859463"/>
          </a:xfrm>
          <a:prstGeom prst="rect">
            <a:avLst/>
          </a:prstGeom>
        </p:spPr>
      </p:pic>
    </p:spTree>
    <p:extLst>
      <p:ext uri="{BB962C8B-B14F-4D97-AF65-F5344CB8AC3E}">
        <p14:creationId xmlns:p14="http://schemas.microsoft.com/office/powerpoint/2010/main" val="39722839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Robust &amp; Strong Industry Response</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3" name="TextBox 12">
            <a:extLst>
              <a:ext uri="{FF2B5EF4-FFF2-40B4-BE49-F238E27FC236}">
                <a16:creationId xmlns:a16="http://schemas.microsoft.com/office/drawing/2014/main" id="{39DD319B-6332-A048-AA72-F3255D77E6FA}"/>
              </a:ext>
            </a:extLst>
          </p:cNvPr>
          <p:cNvSpPr txBox="1"/>
          <p:nvPr/>
        </p:nvSpPr>
        <p:spPr>
          <a:xfrm>
            <a:off x="243840" y="310871"/>
            <a:ext cx="4267200" cy="16979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Wingdings" pitchFamily="2" charset="2"/>
              <a:buChar char="§"/>
            </a:pPr>
            <a:r>
              <a:rPr lang="en-US" sz="25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Litigation</a:t>
            </a:r>
            <a:endPar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pPr marL="342900" indent="-342900">
              <a:buFont typeface="Wingdings" pitchFamily="2" charset="2"/>
              <a:buChar char="§"/>
            </a:pPr>
            <a:endParaRPr lang="en-US" sz="7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pPr marL="342900" indent="-342900">
              <a:buFont typeface="Wingdings" pitchFamily="2" charset="2"/>
              <a:buChar char="§"/>
            </a:pPr>
            <a:r>
              <a:rPr lang="en-US" sz="25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Public Relations</a:t>
            </a:r>
          </a:p>
          <a:p>
            <a:pPr marL="342900" indent="-342900">
              <a:buFont typeface="Wingdings" pitchFamily="2" charset="2"/>
              <a:buChar char="§"/>
            </a:pPr>
            <a:endParaRPr lang="en-US" sz="7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pPr marL="342900" indent="-342900">
              <a:buFont typeface="Wingdings" pitchFamily="2" charset="2"/>
              <a:buChar char="§"/>
            </a:pPr>
            <a:r>
              <a:rPr lang="en-US" sz="25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Hill Outreach</a:t>
            </a:r>
          </a:p>
        </p:txBody>
      </p:sp>
      <p:pic>
        <p:nvPicPr>
          <p:cNvPr id="3" name="Picture 2" descr="Graphical user interface, application&#10;&#10;Description automatically generated">
            <a:extLst>
              <a:ext uri="{FF2B5EF4-FFF2-40B4-BE49-F238E27FC236}">
                <a16:creationId xmlns:a16="http://schemas.microsoft.com/office/drawing/2014/main" id="{BF83377C-8985-164C-B6AF-5A423F7F9304}"/>
              </a:ext>
            </a:extLst>
          </p:cNvPr>
          <p:cNvPicPr>
            <a:picLocks noChangeAspect="1"/>
          </p:cNvPicPr>
          <p:nvPr/>
        </p:nvPicPr>
        <p:blipFill>
          <a:blip r:embed="rId4"/>
          <a:stretch>
            <a:fillRect/>
          </a:stretch>
        </p:blipFill>
        <p:spPr>
          <a:xfrm>
            <a:off x="4166345" y="1743553"/>
            <a:ext cx="2499546" cy="4915251"/>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AA65C7D5-F2E6-F34B-84D4-9B3051BEB3DB}"/>
              </a:ext>
            </a:extLst>
          </p:cNvPr>
          <p:cNvPicPr>
            <a:picLocks noChangeAspect="1"/>
          </p:cNvPicPr>
          <p:nvPr/>
        </p:nvPicPr>
        <p:blipFill>
          <a:blip r:embed="rId5"/>
          <a:stretch>
            <a:fillRect/>
          </a:stretch>
        </p:blipFill>
        <p:spPr>
          <a:xfrm>
            <a:off x="6992884" y="641460"/>
            <a:ext cx="5031928" cy="1822340"/>
          </a:xfrm>
          <a:prstGeom prst="rect">
            <a:avLst/>
          </a:prstGeom>
        </p:spPr>
      </p:pic>
      <p:pic>
        <p:nvPicPr>
          <p:cNvPr id="12" name="Picture 11" descr="Text&#10;&#10;Description automatically generated">
            <a:hlinkClick r:id="rId6"/>
            <a:extLst>
              <a:ext uri="{FF2B5EF4-FFF2-40B4-BE49-F238E27FC236}">
                <a16:creationId xmlns:a16="http://schemas.microsoft.com/office/drawing/2014/main" id="{81D4B751-4DF8-D345-90D2-7EA4712E1835}"/>
              </a:ext>
            </a:extLst>
          </p:cNvPr>
          <p:cNvPicPr>
            <a:picLocks noChangeAspect="1"/>
          </p:cNvPicPr>
          <p:nvPr/>
        </p:nvPicPr>
        <p:blipFill>
          <a:blip r:embed="rId7"/>
          <a:stretch>
            <a:fillRect/>
          </a:stretch>
        </p:blipFill>
        <p:spPr>
          <a:xfrm>
            <a:off x="295276" y="2321073"/>
            <a:ext cx="3244848" cy="955602"/>
          </a:xfrm>
          <a:prstGeom prst="rect">
            <a:avLst/>
          </a:prstGeom>
        </p:spPr>
      </p:pic>
      <p:pic>
        <p:nvPicPr>
          <p:cNvPr id="15" name="Picture 14" descr="Text&#10;&#10;Description automatically generated">
            <a:extLst>
              <a:ext uri="{FF2B5EF4-FFF2-40B4-BE49-F238E27FC236}">
                <a16:creationId xmlns:a16="http://schemas.microsoft.com/office/drawing/2014/main" id="{C64D9AA2-88C4-0143-9481-AB1CB957F271}"/>
              </a:ext>
            </a:extLst>
          </p:cNvPr>
          <p:cNvPicPr>
            <a:picLocks noChangeAspect="1"/>
          </p:cNvPicPr>
          <p:nvPr/>
        </p:nvPicPr>
        <p:blipFill>
          <a:blip r:embed="rId8"/>
          <a:stretch>
            <a:fillRect/>
          </a:stretch>
        </p:blipFill>
        <p:spPr>
          <a:xfrm>
            <a:off x="6992884" y="5897835"/>
            <a:ext cx="4990155" cy="873889"/>
          </a:xfrm>
          <a:prstGeom prst="rect">
            <a:avLst/>
          </a:prstGeom>
        </p:spPr>
      </p:pic>
      <p:pic>
        <p:nvPicPr>
          <p:cNvPr id="16" name="Picture 15" descr="Text&#10;&#10;Description automatically generated">
            <a:extLst>
              <a:ext uri="{FF2B5EF4-FFF2-40B4-BE49-F238E27FC236}">
                <a16:creationId xmlns:a16="http://schemas.microsoft.com/office/drawing/2014/main" id="{30AB8257-81C4-474D-A35D-8F21D592D699}"/>
              </a:ext>
            </a:extLst>
          </p:cNvPr>
          <p:cNvPicPr>
            <a:picLocks noChangeAspect="1"/>
          </p:cNvPicPr>
          <p:nvPr/>
        </p:nvPicPr>
        <p:blipFill>
          <a:blip r:embed="rId9"/>
          <a:stretch>
            <a:fillRect/>
          </a:stretch>
        </p:blipFill>
        <p:spPr>
          <a:xfrm>
            <a:off x="152400" y="3328026"/>
            <a:ext cx="3915318" cy="3028324"/>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87758D19-4065-CA4F-96F2-8755FFA04D24}"/>
              </a:ext>
            </a:extLst>
          </p:cNvPr>
          <p:cNvPicPr>
            <a:picLocks noChangeAspect="1"/>
          </p:cNvPicPr>
          <p:nvPr/>
        </p:nvPicPr>
        <p:blipFill>
          <a:blip r:embed="rId10"/>
          <a:stretch>
            <a:fillRect/>
          </a:stretch>
        </p:blipFill>
        <p:spPr>
          <a:xfrm>
            <a:off x="6992884" y="2615162"/>
            <a:ext cx="5031928" cy="1828304"/>
          </a:xfrm>
          <a:prstGeom prst="rect">
            <a:avLst/>
          </a:prstGeom>
        </p:spPr>
      </p:pic>
      <p:pic>
        <p:nvPicPr>
          <p:cNvPr id="20" name="Picture 19" descr="Graphical user interface, text&#10;&#10;Description automatically generated">
            <a:extLst>
              <a:ext uri="{FF2B5EF4-FFF2-40B4-BE49-F238E27FC236}">
                <a16:creationId xmlns:a16="http://schemas.microsoft.com/office/drawing/2014/main" id="{50A4D83E-E725-E644-A9A0-5F28518400D3}"/>
              </a:ext>
            </a:extLst>
          </p:cNvPr>
          <p:cNvPicPr>
            <a:picLocks noChangeAspect="1"/>
          </p:cNvPicPr>
          <p:nvPr/>
        </p:nvPicPr>
        <p:blipFill>
          <a:blip r:embed="rId11"/>
          <a:stretch>
            <a:fillRect/>
          </a:stretch>
        </p:blipFill>
        <p:spPr>
          <a:xfrm>
            <a:off x="7613789" y="4503872"/>
            <a:ext cx="3594100" cy="1082147"/>
          </a:xfrm>
          <a:prstGeom prst="rect">
            <a:avLst/>
          </a:prstGeom>
        </p:spPr>
      </p:pic>
      <p:sp>
        <p:nvSpPr>
          <p:cNvPr id="14" name="Slide Number Placeholder 1">
            <a:extLst>
              <a:ext uri="{FF2B5EF4-FFF2-40B4-BE49-F238E27FC236}">
                <a16:creationId xmlns:a16="http://schemas.microsoft.com/office/drawing/2014/main" id="{E6C63E69-E6D9-2143-A2BA-5BD769BE20A1}"/>
              </a:ext>
            </a:extLst>
          </p:cNvPr>
          <p:cNvSpPr>
            <a:spLocks noGrp="1"/>
          </p:cNvSpPr>
          <p:nvPr>
            <p:ph type="sldNum" sz="quarter" idx="2"/>
          </p:nvPr>
        </p:nvSpPr>
        <p:spPr>
          <a:xfrm>
            <a:off x="3768864" y="6601456"/>
            <a:ext cx="2743200" cy="365125"/>
          </a:xfrm>
        </p:spPr>
        <p:txBody>
          <a:bodyPr/>
          <a:lstStyle/>
          <a:p>
            <a:pPr algn="ctr"/>
            <a:fld id="{86CB4B4D-7CA3-9044-876B-883B54F8677D}" type="slidenum">
              <a:rPr lang="en-US" b="1" smtClean="0"/>
              <a:pPr algn="ctr"/>
              <a:t>23</a:t>
            </a:fld>
            <a:endParaRPr lang="en-US" b="1" dirty="0"/>
          </a:p>
        </p:txBody>
      </p:sp>
    </p:spTree>
    <p:extLst>
      <p:ext uri="{BB962C8B-B14F-4D97-AF65-F5344CB8AC3E}">
        <p14:creationId xmlns:p14="http://schemas.microsoft.com/office/powerpoint/2010/main" val="10563251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Robust &amp; Strong Industry Response</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3" name="TextBox 12">
            <a:extLst>
              <a:ext uri="{FF2B5EF4-FFF2-40B4-BE49-F238E27FC236}">
                <a16:creationId xmlns:a16="http://schemas.microsoft.com/office/drawing/2014/main" id="{39DD319B-6332-A048-AA72-F3255D77E6FA}"/>
              </a:ext>
            </a:extLst>
          </p:cNvPr>
          <p:cNvSpPr txBox="1"/>
          <p:nvPr/>
        </p:nvSpPr>
        <p:spPr>
          <a:xfrm>
            <a:off x="57152" y="523220"/>
            <a:ext cx="11576764" cy="9284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Wingdings" pitchFamily="2" charset="2"/>
              <a:buChar char="§"/>
            </a:pPr>
            <a:r>
              <a:rPr lang="en-US" sz="25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Continued dialogue with Members of Congress</a:t>
            </a:r>
            <a:endPar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endPar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1EDA3A3A-73A6-0541-A41D-C1430737E529}"/>
              </a:ext>
            </a:extLst>
          </p:cNvPr>
          <p:cNvPicPr>
            <a:picLocks noChangeAspect="1"/>
          </p:cNvPicPr>
          <p:nvPr/>
        </p:nvPicPr>
        <p:blipFill>
          <a:blip r:embed="rId4"/>
          <a:stretch>
            <a:fillRect/>
          </a:stretch>
        </p:blipFill>
        <p:spPr>
          <a:xfrm>
            <a:off x="8307341" y="1624552"/>
            <a:ext cx="3326575" cy="1581150"/>
          </a:xfrm>
          <a:prstGeom prst="rect">
            <a:avLst/>
          </a:prstGeom>
        </p:spPr>
      </p:pic>
      <p:pic>
        <p:nvPicPr>
          <p:cNvPr id="4" name="Picture 3">
            <a:extLst>
              <a:ext uri="{FF2B5EF4-FFF2-40B4-BE49-F238E27FC236}">
                <a16:creationId xmlns:a16="http://schemas.microsoft.com/office/drawing/2014/main" id="{A361A7E5-5D42-E844-8ED7-553E2DE28814}"/>
              </a:ext>
            </a:extLst>
          </p:cNvPr>
          <p:cNvPicPr>
            <a:picLocks noChangeAspect="1"/>
          </p:cNvPicPr>
          <p:nvPr/>
        </p:nvPicPr>
        <p:blipFill>
          <a:blip r:embed="rId5"/>
          <a:stretch>
            <a:fillRect/>
          </a:stretch>
        </p:blipFill>
        <p:spPr>
          <a:xfrm>
            <a:off x="8667889" y="3487573"/>
            <a:ext cx="2540000" cy="2540000"/>
          </a:xfrm>
          <a:prstGeom prst="rect">
            <a:avLst/>
          </a:prstGeom>
        </p:spPr>
      </p:pic>
      <p:pic>
        <p:nvPicPr>
          <p:cNvPr id="6" name="Picture 5" descr="Text, letter&#10;&#10;Description automatically generated">
            <a:extLst>
              <a:ext uri="{FF2B5EF4-FFF2-40B4-BE49-F238E27FC236}">
                <a16:creationId xmlns:a16="http://schemas.microsoft.com/office/drawing/2014/main" id="{5926686B-9980-A640-AB10-70A48FF65E2E}"/>
              </a:ext>
            </a:extLst>
          </p:cNvPr>
          <p:cNvPicPr>
            <a:picLocks noChangeAspect="1"/>
          </p:cNvPicPr>
          <p:nvPr/>
        </p:nvPicPr>
        <p:blipFill>
          <a:blip r:embed="rId6"/>
          <a:stretch>
            <a:fillRect/>
          </a:stretch>
        </p:blipFill>
        <p:spPr>
          <a:xfrm>
            <a:off x="194447" y="1494376"/>
            <a:ext cx="5194012" cy="4457919"/>
          </a:xfrm>
          <a:prstGeom prst="rect">
            <a:avLst/>
          </a:prstGeom>
          <a:effectLst>
            <a:outerShdw sx="1000" sy="1000" algn="ctr" rotWithShape="0">
              <a:srgbClr val="000000"/>
            </a:outerShdw>
            <a:reflection endPos="0" dir="5400000" sy="-100000" algn="bl" rotWithShape="0"/>
            <a:softEdge rad="327508"/>
          </a:effectLst>
        </p:spPr>
      </p:pic>
      <p:pic>
        <p:nvPicPr>
          <p:cNvPr id="11" name="Picture 10" descr="Text&#10;&#10;Description automatically generated">
            <a:extLst>
              <a:ext uri="{FF2B5EF4-FFF2-40B4-BE49-F238E27FC236}">
                <a16:creationId xmlns:a16="http://schemas.microsoft.com/office/drawing/2014/main" id="{05E7FB7B-0A20-5944-BEF0-6FDAED88F6A8}"/>
              </a:ext>
            </a:extLst>
          </p:cNvPr>
          <p:cNvPicPr>
            <a:picLocks noChangeAspect="1"/>
          </p:cNvPicPr>
          <p:nvPr/>
        </p:nvPicPr>
        <p:blipFill>
          <a:blip r:embed="rId7"/>
          <a:stretch>
            <a:fillRect/>
          </a:stretch>
        </p:blipFill>
        <p:spPr>
          <a:xfrm>
            <a:off x="3227992" y="1761711"/>
            <a:ext cx="4870589" cy="1294229"/>
          </a:xfrm>
          <a:prstGeom prst="rect">
            <a:avLst/>
          </a:prstGeom>
        </p:spPr>
      </p:pic>
      <p:pic>
        <p:nvPicPr>
          <p:cNvPr id="14" name="Picture 13">
            <a:extLst>
              <a:ext uri="{FF2B5EF4-FFF2-40B4-BE49-F238E27FC236}">
                <a16:creationId xmlns:a16="http://schemas.microsoft.com/office/drawing/2014/main" id="{BA508B44-FF80-7F42-A70A-9808364C4F10}"/>
              </a:ext>
            </a:extLst>
          </p:cNvPr>
          <p:cNvPicPr>
            <a:picLocks noChangeAspect="1"/>
          </p:cNvPicPr>
          <p:nvPr/>
        </p:nvPicPr>
        <p:blipFill>
          <a:blip r:embed="rId8"/>
          <a:stretch>
            <a:fillRect/>
          </a:stretch>
        </p:blipFill>
        <p:spPr>
          <a:xfrm>
            <a:off x="5281779" y="3437356"/>
            <a:ext cx="2401841" cy="1320217"/>
          </a:xfrm>
          <a:prstGeom prst="rect">
            <a:avLst/>
          </a:prstGeom>
        </p:spPr>
      </p:pic>
      <p:pic>
        <p:nvPicPr>
          <p:cNvPr id="19" name="Picture 18">
            <a:extLst>
              <a:ext uri="{FF2B5EF4-FFF2-40B4-BE49-F238E27FC236}">
                <a16:creationId xmlns:a16="http://schemas.microsoft.com/office/drawing/2014/main" id="{BD6AB550-CBBA-254D-8792-22E8613708B9}"/>
              </a:ext>
            </a:extLst>
          </p:cNvPr>
          <p:cNvPicPr>
            <a:picLocks noChangeAspect="1"/>
          </p:cNvPicPr>
          <p:nvPr/>
        </p:nvPicPr>
        <p:blipFill>
          <a:blip r:embed="rId9"/>
          <a:stretch>
            <a:fillRect/>
          </a:stretch>
        </p:blipFill>
        <p:spPr>
          <a:xfrm>
            <a:off x="321034" y="6163938"/>
            <a:ext cx="11049000" cy="546100"/>
          </a:xfrm>
          <a:prstGeom prst="rect">
            <a:avLst/>
          </a:prstGeom>
        </p:spPr>
      </p:pic>
      <p:sp>
        <p:nvSpPr>
          <p:cNvPr id="12" name="Slide Number Placeholder 1">
            <a:extLst>
              <a:ext uri="{FF2B5EF4-FFF2-40B4-BE49-F238E27FC236}">
                <a16:creationId xmlns:a16="http://schemas.microsoft.com/office/drawing/2014/main" id="{D8BC7877-80D5-0943-891E-22F173D8C6A5}"/>
              </a:ext>
            </a:extLst>
          </p:cNvPr>
          <p:cNvSpPr>
            <a:spLocks noGrp="1"/>
          </p:cNvSpPr>
          <p:nvPr>
            <p:ph type="sldNum" sz="quarter" idx="2"/>
          </p:nvPr>
        </p:nvSpPr>
        <p:spPr>
          <a:xfrm>
            <a:off x="10125849" y="6481278"/>
            <a:ext cx="2743200" cy="365125"/>
          </a:xfrm>
        </p:spPr>
        <p:txBody>
          <a:bodyPr/>
          <a:lstStyle/>
          <a:p>
            <a:pPr algn="ctr"/>
            <a:fld id="{86CB4B4D-7CA3-9044-876B-883B54F8677D}" type="slidenum">
              <a:rPr lang="en-US" b="1" smtClean="0"/>
              <a:pPr algn="ctr"/>
              <a:t>24</a:t>
            </a:fld>
            <a:endParaRPr lang="en-US" b="1" dirty="0"/>
          </a:p>
        </p:txBody>
      </p:sp>
    </p:spTree>
    <p:extLst>
      <p:ext uri="{BB962C8B-B14F-4D97-AF65-F5344CB8AC3E}">
        <p14:creationId xmlns:p14="http://schemas.microsoft.com/office/powerpoint/2010/main" val="279606530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2" y="147962"/>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Robust &amp; Strong Industry Response</a:t>
            </a: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3" name="TextBox 12">
            <a:extLst>
              <a:ext uri="{FF2B5EF4-FFF2-40B4-BE49-F238E27FC236}">
                <a16:creationId xmlns:a16="http://schemas.microsoft.com/office/drawing/2014/main" id="{39DD319B-6332-A048-AA72-F3255D77E6FA}"/>
              </a:ext>
            </a:extLst>
          </p:cNvPr>
          <p:cNvSpPr txBox="1"/>
          <p:nvPr/>
        </p:nvSpPr>
        <p:spPr>
          <a:xfrm>
            <a:off x="307618" y="486746"/>
            <a:ext cx="11576764" cy="5498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Font typeface="Wingdings" pitchFamily="2" charset="2"/>
              <a:buChar char="§"/>
            </a:pPr>
            <a:r>
              <a:rPr lang="en-US" sz="22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Industry must make some “noise” if Postal Reform legislation is to pass</a:t>
            </a:r>
          </a:p>
          <a:p>
            <a:pPr marL="342900" indent="-342900">
              <a:buFont typeface="Wingdings" pitchFamily="2" charset="2"/>
              <a:buChar char="§"/>
            </a:pPr>
            <a:r>
              <a:rPr lang="en-US" sz="22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Educate employees about how this affects them and request they 	communicate to their Congressional delegation in no uncertain terms:</a:t>
            </a:r>
          </a:p>
          <a:p>
            <a:pPr marL="1257300" lvl="2" indent="-342900">
              <a:buFont typeface="Wingdings" pitchFamily="2" charset="2"/>
              <a:buChar char="§"/>
            </a:pPr>
            <a:r>
              <a:rPr lang="en-US" sz="19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Postal Reform is critical to our jobs and future</a:t>
            </a:r>
          </a:p>
          <a:p>
            <a:pPr marL="1257300" lvl="2" indent="-342900">
              <a:buFont typeface="Wingdings" pitchFamily="2" charset="2"/>
              <a:buChar char="§"/>
            </a:pPr>
            <a:r>
              <a:rPr lang="en-US" sz="19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The Postal Regulatory Commission must be told to re-review the authorization given to the USPS for additional rates under Order 5763</a:t>
            </a:r>
          </a:p>
          <a:p>
            <a:pPr marL="1257300" lvl="2" indent="-342900">
              <a:buFont typeface="Wingdings" pitchFamily="2" charset="2"/>
              <a:buChar char="§"/>
            </a:pPr>
            <a:endParaRPr lang="en-US" sz="19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r>
              <a:rPr lang="en-US" sz="2000" dirty="0"/>
              <a:t>Here are the links to both our internal and external social media campaigns.  We would encourage you to pass along the Stakeholder link to members, employees and more.  While we are doing quite well on the numbers of email contacts with Congress as those of you on the call this morning heard, we need to keep it up.</a:t>
            </a:r>
          </a:p>
          <a:p>
            <a:r>
              <a:rPr lang="en-US" sz="2000" dirty="0"/>
              <a:t>  </a:t>
            </a:r>
          </a:p>
          <a:p>
            <a:r>
              <a:rPr lang="en-US" sz="2000" b="1" dirty="0"/>
              <a:t>Stakeholder (employee) Campaign</a:t>
            </a:r>
            <a:r>
              <a:rPr lang="en-US" sz="2000" dirty="0"/>
              <a:t> (blank email for organic messages to Congress): </a:t>
            </a:r>
            <a:r>
              <a:rPr lang="en-US" sz="2000" u="sng" dirty="0">
                <a:hlinkClick r:id="rId4" tooltip="https://p2a.co/bzX4wuZ"/>
              </a:rPr>
              <a:t>https://p2a.co/bzX4wuZ</a:t>
            </a:r>
            <a:r>
              <a:rPr lang="en-US" sz="2000" dirty="0"/>
              <a:t> | OR, text “mail” to 52886 and tap the response message.</a:t>
            </a:r>
          </a:p>
          <a:p>
            <a:r>
              <a:rPr lang="en-US" sz="2000" dirty="0"/>
              <a:t> </a:t>
            </a:r>
          </a:p>
          <a:p>
            <a:r>
              <a:rPr lang="en-US" sz="2000" b="1" dirty="0"/>
              <a:t>Consumer (citizen) Campaign </a:t>
            </a:r>
            <a:r>
              <a:rPr lang="en-US" sz="2000" dirty="0"/>
              <a:t>(Editable emails with suggested messaging):</a:t>
            </a:r>
          </a:p>
          <a:p>
            <a:r>
              <a:rPr lang="en-US" sz="2000" u="sng" dirty="0">
                <a:hlinkClick r:id="rId5" tooltip="https://p2a.co/J3eCLxC"/>
              </a:rPr>
              <a:t>https://p2a.co/J3eCLxC</a:t>
            </a:r>
            <a:r>
              <a:rPr lang="en-US" sz="2000" dirty="0"/>
              <a:t> | OR, text “FIXUSPS” to 52886 and tap the response message.</a:t>
            </a:r>
            <a:endParaRPr lang="en-US"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a:p>
            <a:endPar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endParaRPr>
          </a:p>
        </p:txBody>
      </p:sp>
      <p:sp>
        <p:nvSpPr>
          <p:cNvPr id="5" name="Slide Number Placeholder 3">
            <a:extLst>
              <a:ext uri="{FF2B5EF4-FFF2-40B4-BE49-F238E27FC236}">
                <a16:creationId xmlns:a16="http://schemas.microsoft.com/office/drawing/2014/main" id="{AC698E98-449E-D547-B34D-EE9CB7986E07}"/>
              </a:ext>
            </a:extLst>
          </p:cNvPr>
          <p:cNvSpPr>
            <a:spLocks noGrp="1"/>
          </p:cNvSpPr>
          <p:nvPr>
            <p:ph type="sldNum" sz="quarter" idx="2"/>
          </p:nvPr>
        </p:nvSpPr>
        <p:spPr>
          <a:xfrm>
            <a:off x="8610600" y="6356350"/>
            <a:ext cx="2743200" cy="365125"/>
          </a:xfrm>
        </p:spPr>
        <p:txBody>
          <a:bodyPr/>
          <a:lstStyle/>
          <a:p>
            <a:fld id="{86CB4B4D-7CA3-9044-876B-883B54F8677D}" type="slidenum">
              <a:rPr lang="en-US" smtClean="0"/>
              <a:t>25</a:t>
            </a:fld>
            <a:endParaRPr lang="en-US" dirty="0"/>
          </a:p>
        </p:txBody>
      </p:sp>
    </p:spTree>
    <p:extLst>
      <p:ext uri="{BB962C8B-B14F-4D97-AF65-F5344CB8AC3E}">
        <p14:creationId xmlns:p14="http://schemas.microsoft.com/office/powerpoint/2010/main" val="23814731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EA3CC9-B33C-6F4D-BE46-C8D01CFE241D}"/>
              </a:ext>
            </a:extLst>
          </p:cNvPr>
          <p:cNvSpPr>
            <a:spLocks noGrp="1"/>
          </p:cNvSpPr>
          <p:nvPr>
            <p:ph type="body" idx="1"/>
          </p:nvPr>
        </p:nvSpPr>
        <p:spPr>
          <a:xfrm>
            <a:off x="761726" y="2453010"/>
            <a:ext cx="9741174" cy="3949805"/>
          </a:xfrm>
        </p:spPr>
        <p:txBody>
          <a:bodyPr/>
          <a:lstStyle/>
          <a:p>
            <a:r>
              <a:rPr lang="en-US" sz="2400" dirty="0"/>
              <a:t>As an owner or key executive of a business, you simply are not doing your job without building and maintaining a strong relationship with your elected officials, the ultimate arbiters of your company’s future.</a:t>
            </a:r>
          </a:p>
          <a:p>
            <a:r>
              <a:rPr lang="en-US" sz="2400" dirty="0"/>
              <a:t>A relationship must be built in advance of need. </a:t>
            </a:r>
          </a:p>
          <a:p>
            <a:r>
              <a:rPr lang="en-US" sz="2400" dirty="0"/>
              <a:t>ACMA will help any HVDMA member build a relationship without obligation or cost to you. Contact ACMA at </a:t>
            </a:r>
            <a:r>
              <a:rPr lang="en-US" sz="2400" dirty="0">
                <a:hlinkClick r:id="rId2"/>
              </a:rPr>
              <a:t>info@catalogmailers.org</a:t>
            </a:r>
            <a:r>
              <a:rPr lang="en-US" sz="2400" dirty="0"/>
              <a:t> for our free “Guide to Building a Relationship with Congress.”</a:t>
            </a:r>
          </a:p>
          <a:p>
            <a:r>
              <a:rPr lang="en-US" sz="2400" dirty="0"/>
              <a:t>It is </a:t>
            </a:r>
            <a:r>
              <a:rPr lang="en-US" sz="2400" i="1" dirty="0"/>
              <a:t>that </a:t>
            </a:r>
            <a:r>
              <a:rPr lang="en-US" sz="2400" dirty="0"/>
              <a:t>important.</a:t>
            </a:r>
          </a:p>
        </p:txBody>
      </p:sp>
      <p:sp>
        <p:nvSpPr>
          <p:cNvPr id="3" name="Title 2">
            <a:extLst>
              <a:ext uri="{FF2B5EF4-FFF2-40B4-BE49-F238E27FC236}">
                <a16:creationId xmlns:a16="http://schemas.microsoft.com/office/drawing/2014/main" id="{C8307619-82F1-544E-A20F-FCEA691D1DF4}"/>
              </a:ext>
            </a:extLst>
          </p:cNvPr>
          <p:cNvSpPr>
            <a:spLocks noGrp="1"/>
          </p:cNvSpPr>
          <p:nvPr>
            <p:ph type="title"/>
          </p:nvPr>
        </p:nvSpPr>
        <p:spPr>
          <a:xfrm>
            <a:off x="761726" y="1792392"/>
            <a:ext cx="9741174" cy="358975"/>
          </a:xfrm>
        </p:spPr>
        <p:txBody>
          <a:bodyPr/>
          <a:lstStyle/>
          <a:p>
            <a:r>
              <a:rPr lang="en-US" sz="2800" dirty="0"/>
              <a:t>Build a relationship with Congress</a:t>
            </a:r>
          </a:p>
        </p:txBody>
      </p:sp>
      <p:sp>
        <p:nvSpPr>
          <p:cNvPr id="4" name="Slide Number Placeholder 3">
            <a:extLst>
              <a:ext uri="{FF2B5EF4-FFF2-40B4-BE49-F238E27FC236}">
                <a16:creationId xmlns:a16="http://schemas.microsoft.com/office/drawing/2014/main" id="{87AF28CA-AAC1-7B46-81D9-EABA1D2933EA}"/>
              </a:ext>
            </a:extLst>
          </p:cNvPr>
          <p:cNvSpPr>
            <a:spLocks noGrp="1"/>
          </p:cNvSpPr>
          <p:nvPr>
            <p:ph type="sldNum" sz="quarter" idx="2"/>
          </p:nvPr>
        </p:nvSpPr>
        <p:spPr/>
        <p:txBody>
          <a:bodyPr/>
          <a:lstStyle/>
          <a:p>
            <a:fld id="{86CB4B4D-7CA3-9044-876B-883B54F8677D}" type="slidenum">
              <a:rPr lang="en-US" smtClean="0"/>
              <a:t>26</a:t>
            </a:fld>
            <a:endParaRPr lang="en-US" dirty="0"/>
          </a:p>
        </p:txBody>
      </p:sp>
      <p:pic>
        <p:nvPicPr>
          <p:cNvPr id="5" name="Picture 4" descr="A picture containing clipart&#10;&#10;Description automatically generated">
            <a:extLst>
              <a:ext uri="{FF2B5EF4-FFF2-40B4-BE49-F238E27FC236}">
                <a16:creationId xmlns:a16="http://schemas.microsoft.com/office/drawing/2014/main" id="{068CE7D4-5EC0-064A-A346-93F4E89AA8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2806" y="455184"/>
            <a:ext cx="3831519" cy="1018548"/>
          </a:xfrm>
          <a:prstGeom prst="rect">
            <a:avLst/>
          </a:prstGeom>
        </p:spPr>
      </p:pic>
      <p:pic>
        <p:nvPicPr>
          <p:cNvPr id="6" name="Picture 5" descr="Logo&#10;&#10;Description automatically generated">
            <a:extLst>
              <a:ext uri="{FF2B5EF4-FFF2-40B4-BE49-F238E27FC236}">
                <a16:creationId xmlns:a16="http://schemas.microsoft.com/office/drawing/2014/main" id="{A7BB7FA2-AD2E-3D47-A379-B152A967E289}"/>
              </a:ext>
            </a:extLst>
          </p:cNvPr>
          <p:cNvPicPr>
            <a:picLocks noChangeAspect="1"/>
          </p:cNvPicPr>
          <p:nvPr/>
        </p:nvPicPr>
        <p:blipFill rotWithShape="1">
          <a:blip r:embed="rId4"/>
          <a:srcRect l="15714" t="36661" r="15629" b="36662"/>
          <a:stretch/>
        </p:blipFill>
        <p:spPr>
          <a:xfrm>
            <a:off x="1462956" y="212519"/>
            <a:ext cx="3303063" cy="1283418"/>
          </a:xfrm>
          <a:prstGeom prst="rect">
            <a:avLst/>
          </a:prstGeom>
        </p:spPr>
      </p:pic>
    </p:spTree>
    <p:extLst>
      <p:ext uri="{BB962C8B-B14F-4D97-AF65-F5344CB8AC3E}">
        <p14:creationId xmlns:p14="http://schemas.microsoft.com/office/powerpoint/2010/main" val="367069371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ckSnap_4FZD5QXDDN.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9137" y="0"/>
            <a:ext cx="12265327" cy="6271526"/>
          </a:xfrm>
          <a:prstGeom prst="rect">
            <a:avLst/>
          </a:prstGeom>
        </p:spPr>
      </p:pic>
      <p:sp>
        <p:nvSpPr>
          <p:cNvPr id="3" name="Slide Number Placeholder 2">
            <a:extLst>
              <a:ext uri="{FF2B5EF4-FFF2-40B4-BE49-F238E27FC236}">
                <a16:creationId xmlns:a16="http://schemas.microsoft.com/office/drawing/2014/main" id="{2C16DCE9-3C8F-684C-A13A-B7DA3A00D5F5}"/>
              </a:ext>
            </a:extLst>
          </p:cNvPr>
          <p:cNvSpPr>
            <a:spLocks noGrp="1"/>
          </p:cNvSpPr>
          <p:nvPr>
            <p:ph type="sldNum" sz="quarter" idx="4294967295"/>
          </p:nvPr>
        </p:nvSpPr>
        <p:spPr>
          <a:xfrm>
            <a:off x="11768138" y="6380163"/>
            <a:ext cx="423862" cy="365125"/>
          </a:xfrm>
        </p:spPr>
        <p:txBody>
          <a:bodyPr/>
          <a:lstStyle/>
          <a:p>
            <a:fld id="{A6E200F7-BA3B-684F-A219-CAF8B92DEC12}" type="slidenum">
              <a:rPr lang="en-US" smtClean="0"/>
              <a:pPr/>
              <a:t>27</a:t>
            </a:fld>
            <a:endParaRPr lang="en-US" dirty="0"/>
          </a:p>
        </p:txBody>
      </p:sp>
      <p:sp>
        <p:nvSpPr>
          <p:cNvPr id="25" name="Title 3">
            <a:extLst>
              <a:ext uri="{FF2B5EF4-FFF2-40B4-BE49-F238E27FC236}">
                <a16:creationId xmlns:a16="http://schemas.microsoft.com/office/drawing/2014/main" id="{09B5D419-A9CF-8C4B-BC98-B8AD6C49F2D9}"/>
              </a:ext>
            </a:extLst>
          </p:cNvPr>
          <p:cNvSpPr txBox="1">
            <a:spLocks/>
          </p:cNvSpPr>
          <p:nvPr/>
        </p:nvSpPr>
        <p:spPr>
          <a:xfrm>
            <a:off x="2394423" y="448544"/>
            <a:ext cx="7378205" cy="779392"/>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1"/>
                </a:solidFill>
                <a:latin typeface="Avenir Book" panose="02000503020000020003" pitchFamily="2" charset="0"/>
                <a:ea typeface="+mj-ea"/>
                <a:cs typeface="+mj-cs"/>
              </a:defRPr>
            </a:lvl1pPr>
          </a:lstStyle>
          <a:p>
            <a:pPr algn="ctr"/>
            <a:r>
              <a:rPr lang="en-US" sz="6000" dirty="0">
                <a:solidFill>
                  <a:srgbClr val="C00000"/>
                </a:solidFill>
                <a:effectLst>
                  <a:outerShdw blurRad="114300" dist="12700" algn="ctr" rotWithShape="0">
                    <a:prstClr val="black">
                      <a:alpha val="30000"/>
                    </a:prstClr>
                  </a:outerShdw>
                </a:effectLst>
                <a:latin typeface="Avenir" panose="02000503020000020003" pitchFamily="2" charset="0"/>
              </a:rPr>
              <a:t>Thank you</a:t>
            </a:r>
          </a:p>
        </p:txBody>
      </p:sp>
      <p:grpSp>
        <p:nvGrpSpPr>
          <p:cNvPr id="7" name="Group 6">
            <a:extLst>
              <a:ext uri="{FF2B5EF4-FFF2-40B4-BE49-F238E27FC236}">
                <a16:creationId xmlns:a16="http://schemas.microsoft.com/office/drawing/2014/main" id="{51332859-F1C2-014E-807E-AFDAD6849DC5}"/>
              </a:ext>
            </a:extLst>
          </p:cNvPr>
          <p:cNvGrpSpPr/>
          <p:nvPr/>
        </p:nvGrpSpPr>
        <p:grpSpPr>
          <a:xfrm>
            <a:off x="6164034" y="1405636"/>
            <a:ext cx="5913529" cy="4752087"/>
            <a:chOff x="2450686" y="1799751"/>
            <a:chExt cx="7584722" cy="4580412"/>
          </a:xfrm>
        </p:grpSpPr>
        <p:sp>
          <p:nvSpPr>
            <p:cNvPr id="10" name="Rectangle 9">
              <a:extLst>
                <a:ext uri="{FF2B5EF4-FFF2-40B4-BE49-F238E27FC236}">
                  <a16:creationId xmlns:a16="http://schemas.microsoft.com/office/drawing/2014/main" id="{2D466ABA-8E2C-BE43-96B1-932069C32B84}"/>
                </a:ext>
              </a:extLst>
            </p:cNvPr>
            <p:cNvSpPr/>
            <p:nvPr/>
          </p:nvSpPr>
          <p:spPr>
            <a:xfrm>
              <a:off x="2633472" y="1799751"/>
              <a:ext cx="7376159" cy="4555394"/>
            </a:xfrm>
            <a:prstGeom prst="rect">
              <a:avLst/>
            </a:prstGeom>
            <a:gradFill>
              <a:gsLst>
                <a:gs pos="0">
                  <a:schemeClr val="bg1">
                    <a:alpha val="70000"/>
                  </a:schemeClr>
                </a:gs>
                <a:gs pos="98000">
                  <a:schemeClr val="bg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F603850E-E13A-C948-B737-3881B9EA4D51}"/>
                </a:ext>
              </a:extLst>
            </p:cNvPr>
            <p:cNvCxnSpPr>
              <a:cxnSpLocks/>
            </p:cNvCxnSpPr>
            <p:nvPr/>
          </p:nvCxnSpPr>
          <p:spPr>
            <a:xfrm>
              <a:off x="5714890" y="3289604"/>
              <a:ext cx="1127534" cy="158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9D1F8D7-38D3-CB48-A7DA-56E5F78D2491}"/>
                </a:ext>
              </a:extLst>
            </p:cNvPr>
            <p:cNvSpPr txBox="1"/>
            <p:nvPr/>
          </p:nvSpPr>
          <p:spPr>
            <a:xfrm>
              <a:off x="2450686" y="3944187"/>
              <a:ext cx="3371812" cy="860307"/>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Alex Vogel </a:t>
              </a:r>
              <a:r>
                <a:rPr lang="en-US" sz="1200" dirty="0">
                  <a:latin typeface="Avenir" panose="02000503020000020003" pitchFamily="2" charset="0"/>
                </a:rPr>
                <a:t>| </a:t>
              </a:r>
              <a:r>
                <a:rPr lang="en-US" sz="1200" i="1" dirty="0">
                  <a:latin typeface="Avenir" panose="02000503020000020003" pitchFamily="2" charset="0"/>
                </a:rPr>
                <a:t>CEO</a:t>
              </a:r>
            </a:p>
            <a:p>
              <a:pPr>
                <a:spcAft>
                  <a:spcPts val="400"/>
                </a:spcAft>
              </a:pPr>
              <a:r>
                <a:rPr lang="en-US" sz="1200" dirty="0">
                  <a:latin typeface="Avenir" panose="02000503020000020003" pitchFamily="2" charset="0"/>
                </a:rPr>
                <a:t>Email: </a:t>
              </a:r>
              <a:r>
                <a:rPr lang="en-US" sz="1200" dirty="0">
                  <a:latin typeface="Avenir" panose="02000503020000020003" pitchFamily="2" charset="0"/>
                  <a:hlinkClick r:id="rId4"/>
                </a:rPr>
                <a:t>alex@vogelgroupdc.com</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Cell: (202) 669-2173</a:t>
              </a:r>
            </a:p>
            <a:p>
              <a:pPr>
                <a:spcAft>
                  <a:spcPts val="400"/>
                </a:spcAft>
              </a:pPr>
              <a:r>
                <a:rPr lang="en-US" sz="1200" dirty="0">
                  <a:latin typeface="Avenir" panose="02000503020000020003" pitchFamily="2" charset="0"/>
                </a:rPr>
                <a:t>Direct Office: (202) 813-3491</a:t>
              </a:r>
            </a:p>
          </p:txBody>
        </p:sp>
        <p:pic>
          <p:nvPicPr>
            <p:cNvPr id="19" name="Picture 18">
              <a:extLst>
                <a:ext uri="{FF2B5EF4-FFF2-40B4-BE49-F238E27FC236}">
                  <a16:creationId xmlns:a16="http://schemas.microsoft.com/office/drawing/2014/main" id="{321300C7-770C-9C4A-AD11-9668A6417D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9401" y="1948275"/>
              <a:ext cx="2743442" cy="1244665"/>
            </a:xfrm>
            <a:prstGeom prst="rect">
              <a:avLst/>
            </a:prstGeom>
          </p:spPr>
        </p:pic>
        <p:sp>
          <p:nvSpPr>
            <p:cNvPr id="14" name="Rectangle 13">
              <a:extLst>
                <a:ext uri="{FF2B5EF4-FFF2-40B4-BE49-F238E27FC236}">
                  <a16:creationId xmlns:a16="http://schemas.microsoft.com/office/drawing/2014/main" id="{57A833D5-BE4C-8148-86BE-4E8C25C76A6C}"/>
                </a:ext>
              </a:extLst>
            </p:cNvPr>
            <p:cNvSpPr/>
            <p:nvPr/>
          </p:nvSpPr>
          <p:spPr>
            <a:xfrm>
              <a:off x="2631426" y="5748895"/>
              <a:ext cx="7378205" cy="6312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latin typeface="Avenir" panose="02000503020000020003" pitchFamily="2" charset="0"/>
                </a:rPr>
                <a:t>2300 </a:t>
              </a:r>
              <a:r>
                <a:rPr lang="en-US" sz="1400" dirty="0" err="1">
                  <a:latin typeface="Avenir" panose="02000503020000020003" pitchFamily="2" charset="0"/>
                </a:rPr>
                <a:t>N</a:t>
              </a:r>
              <a:r>
                <a:rPr lang="en-US" sz="1400" dirty="0">
                  <a:latin typeface="Avenir" panose="02000503020000020003" pitchFamily="2" charset="0"/>
                </a:rPr>
                <a:t> Street Northwest | Suite 643 | Washington, D.C. 20037</a:t>
              </a:r>
            </a:p>
            <a:p>
              <a:pPr algn="ctr"/>
              <a:r>
                <a:rPr lang="en-US" sz="1400" dirty="0">
                  <a:solidFill>
                    <a:schemeClr val="bg1"/>
                  </a:solidFill>
                  <a:latin typeface="Avenir" panose="02000503020000020003" pitchFamily="2" charset="0"/>
                </a:rPr>
                <a:t>Visit us at www.vogelgroupdc.com</a:t>
              </a:r>
            </a:p>
          </p:txBody>
        </p:sp>
        <p:sp>
          <p:nvSpPr>
            <p:cNvPr id="15" name="TextBox 14">
              <a:extLst>
                <a:ext uri="{FF2B5EF4-FFF2-40B4-BE49-F238E27FC236}">
                  <a16:creationId xmlns:a16="http://schemas.microsoft.com/office/drawing/2014/main" id="{AA47032B-56F8-3A40-82D1-8956DFDCADCF}"/>
                </a:ext>
              </a:extLst>
            </p:cNvPr>
            <p:cNvSpPr txBox="1"/>
            <p:nvPr/>
          </p:nvSpPr>
          <p:spPr>
            <a:xfrm>
              <a:off x="4314783" y="4846358"/>
              <a:ext cx="3877065" cy="860307"/>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Samir N. Kapadia</a:t>
              </a:r>
              <a:r>
                <a:rPr lang="en-US" sz="1200" dirty="0">
                  <a:latin typeface="Avenir" panose="02000503020000020003" pitchFamily="2" charset="0"/>
                </a:rPr>
                <a:t> | </a:t>
              </a:r>
              <a:r>
                <a:rPr lang="en-US" sz="1200" i="1" dirty="0">
                  <a:latin typeface="Avenir" panose="02000503020000020003" pitchFamily="2" charset="0"/>
                </a:rPr>
                <a:t>COO, Principal </a:t>
              </a:r>
            </a:p>
            <a:p>
              <a:pPr>
                <a:spcAft>
                  <a:spcPts val="400"/>
                </a:spcAft>
              </a:pPr>
              <a:r>
                <a:rPr lang="en-US" sz="1200" dirty="0">
                  <a:latin typeface="Avenir" panose="02000503020000020003" pitchFamily="2" charset="0"/>
                </a:rPr>
                <a:t>Email: </a:t>
              </a:r>
              <a:r>
                <a:rPr lang="en-US" sz="1200" dirty="0">
                  <a:latin typeface="Avenir" panose="02000503020000020003" pitchFamily="2" charset="0"/>
                  <a:hlinkClick r:id="rId6"/>
                </a:rPr>
                <a:t>samir@vogelgroupdc.com</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Cell: (202) 740-5903</a:t>
              </a:r>
            </a:p>
            <a:p>
              <a:pPr>
                <a:spcAft>
                  <a:spcPts val="400"/>
                </a:spcAft>
              </a:pPr>
              <a:r>
                <a:rPr lang="en-US" sz="1200">
                  <a:latin typeface="Avenir" panose="02000503020000020003" pitchFamily="2" charset="0"/>
                </a:rPr>
                <a:t>Direct Office: </a:t>
              </a:r>
              <a:r>
                <a:rPr lang="en-US" sz="1200" dirty="0">
                  <a:latin typeface="Avenir" panose="02000503020000020003" pitchFamily="2" charset="0"/>
                </a:rPr>
                <a:t>(202) 813-3481</a:t>
              </a:r>
            </a:p>
          </p:txBody>
        </p:sp>
        <p:sp>
          <p:nvSpPr>
            <p:cNvPr id="22" name="Rectangle 21">
              <a:extLst>
                <a:ext uri="{FF2B5EF4-FFF2-40B4-BE49-F238E27FC236}">
                  <a16:creationId xmlns:a16="http://schemas.microsoft.com/office/drawing/2014/main" id="{BB54D892-D4CA-3542-8F8D-FA6327330C7B}"/>
                </a:ext>
              </a:extLst>
            </p:cNvPr>
            <p:cNvSpPr/>
            <p:nvPr/>
          </p:nvSpPr>
          <p:spPr>
            <a:xfrm>
              <a:off x="2657186" y="3450912"/>
              <a:ext cx="7378222" cy="433867"/>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latin typeface="Avenir Medium" panose="02000503020000020003" pitchFamily="2" charset="0"/>
                </a:rPr>
                <a:t>Contact Us</a:t>
              </a:r>
            </a:p>
          </p:txBody>
        </p:sp>
      </p:grpSp>
      <p:sp>
        <p:nvSpPr>
          <p:cNvPr id="16" name="TextBox 15">
            <a:extLst>
              <a:ext uri="{FF2B5EF4-FFF2-40B4-BE49-F238E27FC236}">
                <a16:creationId xmlns:a16="http://schemas.microsoft.com/office/drawing/2014/main" id="{ED2C0575-E160-DC4D-BC51-5390AD33CA78}"/>
              </a:ext>
            </a:extLst>
          </p:cNvPr>
          <p:cNvSpPr txBox="1"/>
          <p:nvPr/>
        </p:nvSpPr>
        <p:spPr>
          <a:xfrm>
            <a:off x="9109033" y="3632793"/>
            <a:ext cx="3877054" cy="892552"/>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Brian M. Johnson</a:t>
            </a:r>
            <a:r>
              <a:rPr lang="en-US" sz="1200" dirty="0">
                <a:latin typeface="Avenir" panose="02000503020000020003" pitchFamily="2" charset="0"/>
              </a:rPr>
              <a:t> | </a:t>
            </a:r>
            <a:r>
              <a:rPr lang="en-US" sz="1200" i="1" dirty="0">
                <a:latin typeface="Avenir" panose="02000503020000020003" pitchFamily="2" charset="0"/>
              </a:rPr>
              <a:t>Principal </a:t>
            </a:r>
          </a:p>
          <a:p>
            <a:pPr>
              <a:spcAft>
                <a:spcPts val="400"/>
              </a:spcAft>
            </a:pPr>
            <a:r>
              <a:rPr lang="en-US" sz="1200" dirty="0">
                <a:latin typeface="Avenir" panose="02000503020000020003" pitchFamily="2" charset="0"/>
              </a:rPr>
              <a:t>Email: </a:t>
            </a:r>
            <a:r>
              <a:rPr lang="en-US" sz="1200" dirty="0">
                <a:latin typeface="Avenir" panose="02000503020000020003" pitchFamily="2" charset="0"/>
                <a:hlinkClick r:id="rId7"/>
              </a:rPr>
              <a:t>brian@vogelgroupdc.com </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Cell: (202) 378-8644</a:t>
            </a:r>
          </a:p>
          <a:p>
            <a:pPr>
              <a:spcAft>
                <a:spcPts val="400"/>
              </a:spcAft>
            </a:pPr>
            <a:r>
              <a:rPr lang="en-US" sz="1200" dirty="0">
                <a:latin typeface="Avenir" panose="02000503020000020003" pitchFamily="2" charset="0"/>
              </a:rPr>
              <a:t>Direct Office: (202) 506-5649</a:t>
            </a:r>
          </a:p>
        </p:txBody>
      </p:sp>
      <p:sp>
        <p:nvSpPr>
          <p:cNvPr id="18" name="Rectangle 17">
            <a:extLst>
              <a:ext uri="{FF2B5EF4-FFF2-40B4-BE49-F238E27FC236}">
                <a16:creationId xmlns:a16="http://schemas.microsoft.com/office/drawing/2014/main" id="{2D466ABA-8E2C-BE43-96B1-932069C32B84}"/>
              </a:ext>
            </a:extLst>
          </p:cNvPr>
          <p:cNvSpPr/>
          <p:nvPr/>
        </p:nvSpPr>
        <p:spPr>
          <a:xfrm>
            <a:off x="145139" y="1405636"/>
            <a:ext cx="5467047" cy="4744112"/>
          </a:xfrm>
          <a:prstGeom prst="rect">
            <a:avLst/>
          </a:prstGeom>
          <a:gradFill>
            <a:gsLst>
              <a:gs pos="0">
                <a:schemeClr val="bg1">
                  <a:alpha val="70000"/>
                </a:schemeClr>
              </a:gs>
              <a:gs pos="98000">
                <a:schemeClr val="bg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F603850E-E13A-C948-B737-3881B9EA4D51}"/>
              </a:ext>
            </a:extLst>
          </p:cNvPr>
          <p:cNvCxnSpPr>
            <a:cxnSpLocks/>
          </p:cNvCxnSpPr>
          <p:nvPr/>
        </p:nvCxnSpPr>
        <p:spPr>
          <a:xfrm>
            <a:off x="2207582" y="2915310"/>
            <a:ext cx="939079"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9D1F8D7-38D3-CB48-A7DA-56E5F78D2491}"/>
              </a:ext>
            </a:extLst>
          </p:cNvPr>
          <p:cNvSpPr txBox="1"/>
          <p:nvPr/>
        </p:nvSpPr>
        <p:spPr>
          <a:xfrm>
            <a:off x="-165099" y="3614331"/>
            <a:ext cx="3371802" cy="656590"/>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Hamilton Davison </a:t>
            </a:r>
            <a:r>
              <a:rPr lang="en-US" sz="1200" dirty="0">
                <a:latin typeface="Avenir" panose="02000503020000020003" pitchFamily="2" charset="0"/>
              </a:rPr>
              <a:t>| </a:t>
            </a:r>
            <a:r>
              <a:rPr lang="en-US" sz="1200" i="1" dirty="0">
                <a:latin typeface="Avenir" panose="02000503020000020003" pitchFamily="2" charset="0"/>
              </a:rPr>
              <a:t>President</a:t>
            </a:r>
          </a:p>
          <a:p>
            <a:pPr>
              <a:spcAft>
                <a:spcPts val="400"/>
              </a:spcAft>
            </a:pPr>
            <a:r>
              <a:rPr lang="en-US" sz="1200" dirty="0">
                <a:latin typeface="Avenir" panose="02000503020000020003" pitchFamily="2" charset="0"/>
              </a:rPr>
              <a:t>Email: </a:t>
            </a:r>
            <a:r>
              <a:rPr lang="en-US" sz="1200" dirty="0">
                <a:latin typeface="Avenir" panose="02000503020000020003" pitchFamily="2" charset="0"/>
                <a:hlinkClick r:id="rId4"/>
              </a:rPr>
              <a:t>hdavison@catalogmailers.org</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Cell: (401) 529-8183</a:t>
            </a:r>
          </a:p>
        </p:txBody>
      </p:sp>
      <p:sp>
        <p:nvSpPr>
          <p:cNvPr id="24" name="Rectangle 23">
            <a:extLst>
              <a:ext uri="{FF2B5EF4-FFF2-40B4-BE49-F238E27FC236}">
                <a16:creationId xmlns:a16="http://schemas.microsoft.com/office/drawing/2014/main" id="{57A833D5-BE4C-8148-86BE-4E8C25C76A6C}"/>
              </a:ext>
            </a:extLst>
          </p:cNvPr>
          <p:cNvSpPr/>
          <p:nvPr/>
        </p:nvSpPr>
        <p:spPr>
          <a:xfrm>
            <a:off x="141580" y="5514136"/>
            <a:ext cx="5469094" cy="654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latin typeface="Avenir" panose="02000503020000020003" pitchFamily="2" charset="0"/>
              </a:rPr>
              <a:t>PO Box 41211 | Providence, R.I. 02940</a:t>
            </a:r>
          </a:p>
          <a:p>
            <a:pPr algn="ctr"/>
            <a:r>
              <a:rPr lang="en-US" sz="1400" dirty="0">
                <a:solidFill>
                  <a:schemeClr val="bg1"/>
                </a:solidFill>
                <a:latin typeface="Avenir" panose="02000503020000020003" pitchFamily="2" charset="0"/>
              </a:rPr>
              <a:t>Visit us at </a:t>
            </a:r>
            <a:r>
              <a:rPr lang="en-US" sz="1400" dirty="0" err="1">
                <a:solidFill>
                  <a:schemeClr val="bg1"/>
                </a:solidFill>
                <a:latin typeface="Avenir" panose="02000503020000020003" pitchFamily="2" charset="0"/>
              </a:rPr>
              <a:t>www.catalogmailers.org</a:t>
            </a:r>
            <a:endParaRPr lang="en-US" sz="1400" dirty="0">
              <a:solidFill>
                <a:schemeClr val="bg1"/>
              </a:solidFill>
              <a:latin typeface="Avenir" panose="02000503020000020003" pitchFamily="2" charset="0"/>
            </a:endParaRPr>
          </a:p>
        </p:txBody>
      </p:sp>
      <p:sp>
        <p:nvSpPr>
          <p:cNvPr id="26" name="TextBox 25">
            <a:extLst>
              <a:ext uri="{FF2B5EF4-FFF2-40B4-BE49-F238E27FC236}">
                <a16:creationId xmlns:a16="http://schemas.microsoft.com/office/drawing/2014/main" id="{AA47032B-56F8-3A40-82D1-8956DFDCADCF}"/>
              </a:ext>
            </a:extLst>
          </p:cNvPr>
          <p:cNvSpPr txBox="1"/>
          <p:nvPr/>
        </p:nvSpPr>
        <p:spPr>
          <a:xfrm>
            <a:off x="2386682" y="3614331"/>
            <a:ext cx="3877054" cy="656590"/>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Lynn Noble</a:t>
            </a:r>
            <a:r>
              <a:rPr lang="en-US" sz="1200" dirty="0">
                <a:latin typeface="Avenir" panose="02000503020000020003" pitchFamily="2" charset="0"/>
              </a:rPr>
              <a:t> | </a:t>
            </a:r>
            <a:r>
              <a:rPr lang="en-US" sz="1200" i="1" dirty="0">
                <a:latin typeface="Avenir" panose="02000503020000020003" pitchFamily="2" charset="0"/>
              </a:rPr>
              <a:t>VP, Industry Affairs </a:t>
            </a:r>
          </a:p>
          <a:p>
            <a:pPr>
              <a:spcAft>
                <a:spcPts val="400"/>
              </a:spcAft>
            </a:pPr>
            <a:r>
              <a:rPr lang="en-US" sz="1200" dirty="0">
                <a:latin typeface="Avenir" panose="02000503020000020003" pitchFamily="2" charset="0"/>
              </a:rPr>
              <a:t>Email: </a:t>
            </a:r>
            <a:r>
              <a:rPr lang="en-US" sz="1200" dirty="0">
                <a:latin typeface="Avenir" panose="02000503020000020003" pitchFamily="2" charset="0"/>
                <a:hlinkClick r:id="rId6"/>
              </a:rPr>
              <a:t>lnoble@catalogmailers.org</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Cell: (513) 608-4749</a:t>
            </a:r>
          </a:p>
        </p:txBody>
      </p:sp>
      <p:sp>
        <p:nvSpPr>
          <p:cNvPr id="27" name="Rectangle 26">
            <a:extLst>
              <a:ext uri="{FF2B5EF4-FFF2-40B4-BE49-F238E27FC236}">
                <a16:creationId xmlns:a16="http://schemas.microsoft.com/office/drawing/2014/main" id="{BB54D892-D4CA-3542-8F8D-FA6327330C7B}"/>
              </a:ext>
            </a:extLst>
          </p:cNvPr>
          <p:cNvSpPr/>
          <p:nvPr/>
        </p:nvSpPr>
        <p:spPr>
          <a:xfrm>
            <a:off x="-60476" y="3078244"/>
            <a:ext cx="5448653" cy="433867"/>
          </a:xfrm>
          <a:prstGeom prst="rect">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latin typeface="Avenir Medium" panose="02000503020000020003" pitchFamily="2" charset="0"/>
              </a:rPr>
              <a:t>Contact Us</a:t>
            </a:r>
          </a:p>
        </p:txBody>
      </p:sp>
      <p:sp>
        <p:nvSpPr>
          <p:cNvPr id="29" name="TextBox 28">
            <a:extLst>
              <a:ext uri="{FF2B5EF4-FFF2-40B4-BE49-F238E27FC236}">
                <a16:creationId xmlns:a16="http://schemas.microsoft.com/office/drawing/2014/main" id="{D9D1F8D7-38D3-CB48-A7DA-56E5F78D2491}"/>
              </a:ext>
            </a:extLst>
          </p:cNvPr>
          <p:cNvSpPr txBox="1"/>
          <p:nvPr/>
        </p:nvSpPr>
        <p:spPr>
          <a:xfrm>
            <a:off x="1013109" y="4557451"/>
            <a:ext cx="3371802" cy="656590"/>
          </a:xfrm>
          <a:prstGeom prst="rect">
            <a:avLst/>
          </a:prstGeom>
          <a:noFill/>
        </p:spPr>
        <p:txBody>
          <a:bodyPr wrap="square" lIns="457200" tIns="0" rIns="0" bIns="0" rtlCol="0">
            <a:spAutoFit/>
          </a:bodyPr>
          <a:lstStyle/>
          <a:p>
            <a:pPr>
              <a:spcAft>
                <a:spcPts val="400"/>
              </a:spcAft>
            </a:pPr>
            <a:r>
              <a:rPr lang="en-US" sz="1200" b="1" dirty="0">
                <a:latin typeface="Avenir" panose="02000503020000020003" pitchFamily="2" charset="0"/>
              </a:rPr>
              <a:t>Paul Miller </a:t>
            </a:r>
            <a:r>
              <a:rPr lang="en-US" sz="1200" dirty="0">
                <a:latin typeface="Avenir" panose="02000503020000020003" pitchFamily="2" charset="0"/>
              </a:rPr>
              <a:t>| </a:t>
            </a:r>
            <a:r>
              <a:rPr lang="en-US" sz="1200" i="1" dirty="0">
                <a:latin typeface="Avenir" panose="02000503020000020003" pitchFamily="2" charset="0"/>
              </a:rPr>
              <a:t>VP and Deputy Director</a:t>
            </a:r>
          </a:p>
          <a:p>
            <a:pPr>
              <a:spcAft>
                <a:spcPts val="400"/>
              </a:spcAft>
            </a:pPr>
            <a:r>
              <a:rPr lang="en-US" sz="1200" dirty="0">
                <a:latin typeface="Avenir" panose="02000503020000020003" pitchFamily="2" charset="0"/>
              </a:rPr>
              <a:t>Email: </a:t>
            </a:r>
            <a:r>
              <a:rPr lang="en-US" sz="1200" dirty="0" err="1">
                <a:latin typeface="Avenir" panose="02000503020000020003" pitchFamily="2" charset="0"/>
              </a:rPr>
              <a:t>pmiller</a:t>
            </a:r>
            <a:r>
              <a:rPr lang="en-US" sz="1200" dirty="0" err="1">
                <a:latin typeface="Avenir" panose="02000503020000020003" pitchFamily="2" charset="0"/>
                <a:hlinkClick r:id="rId4"/>
              </a:rPr>
              <a:t>@catalogmailers.org</a:t>
            </a:r>
            <a:endParaRPr lang="en-US" sz="1200" dirty="0">
              <a:latin typeface="Avenir" panose="02000503020000020003" pitchFamily="2" charset="0"/>
            </a:endParaRPr>
          </a:p>
          <a:p>
            <a:pPr>
              <a:spcAft>
                <a:spcPts val="400"/>
              </a:spcAft>
            </a:pPr>
            <a:r>
              <a:rPr lang="en-US" sz="1200" dirty="0">
                <a:latin typeface="Avenir" panose="02000503020000020003" pitchFamily="2" charset="0"/>
              </a:rPr>
              <a:t>Direct: (914) 669-8391</a:t>
            </a:r>
          </a:p>
        </p:txBody>
      </p:sp>
      <p:pic>
        <p:nvPicPr>
          <p:cNvPr id="30" name="Picture 29" descr="A picture containing clipart&#10;&#10;Description automatically generated">
            <a:extLst>
              <a:ext uri="{FF2B5EF4-FFF2-40B4-BE49-F238E27FC236}">
                <a16:creationId xmlns:a16="http://schemas.microsoft.com/office/drawing/2014/main" id="{BE212F70-8BE6-9C4B-B497-36681844AA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9210" y="1988914"/>
            <a:ext cx="2147934" cy="570995"/>
          </a:xfrm>
          <a:prstGeom prst="rect">
            <a:avLst/>
          </a:prstGeom>
        </p:spPr>
      </p:pic>
    </p:spTree>
    <p:extLst>
      <p:ext uri="{BB962C8B-B14F-4D97-AF65-F5344CB8AC3E}">
        <p14:creationId xmlns:p14="http://schemas.microsoft.com/office/powerpoint/2010/main" val="381705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1B524CF-00BB-A842-9330-222707FB127E}"/>
              </a:ext>
            </a:extLst>
          </p:cNvPr>
          <p:cNvSpPr txBox="1"/>
          <p:nvPr/>
        </p:nvSpPr>
        <p:spPr>
          <a:xfrm>
            <a:off x="24274" y="1147919"/>
            <a:ext cx="12143452" cy="4706352"/>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7160" tIns="137160" rIns="137160" bIns="137160" numCol="1" spcCol="38100" rtlCol="0" anchor="t" anchorCtr="0">
            <a:noAutofit/>
          </a:bodyPr>
          <a:lstStyle/>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In the first six months of his presidency, </a:t>
            </a:r>
            <a:r>
              <a:rPr lang="en-US" sz="1600" b="1" dirty="0">
                <a:latin typeface="Arial" panose="020B0604020202020204" pitchFamily="34" charset="0"/>
                <a:ea typeface="Helvetica Neue" panose="02000503000000020004" pitchFamily="2" charset="0"/>
                <a:cs typeface="Arial" panose="020B0604020202020204" pitchFamily="34" charset="0"/>
              </a:rPr>
              <a:t>Biden has signed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26</a:t>
            </a:r>
            <a:r>
              <a:rPr lang="en-US" sz="16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600" b="1" dirty="0">
                <a:latin typeface="Arial" panose="020B0604020202020204" pitchFamily="34" charset="0"/>
                <a:ea typeface="Helvetica Neue" panose="02000503000000020004" pitchFamily="2" charset="0"/>
                <a:cs typeface="Arial" panose="020B0604020202020204" pitchFamily="34" charset="0"/>
              </a:rPr>
              <a:t>bills into law</a:t>
            </a:r>
            <a:r>
              <a:rPr lang="en-US" sz="1600" dirty="0">
                <a:latin typeface="Arial" panose="020B0604020202020204" pitchFamily="34" charset="0"/>
                <a:ea typeface="Helvetica Neue Light" panose="02000403000000020004" pitchFamily="2" charset="0"/>
                <a:cs typeface="Arial" panose="020B0604020202020204" pitchFamily="34" charset="0"/>
              </a:rPr>
              <a:t>. By comparison, </a:t>
            </a:r>
            <a:r>
              <a:rPr lang="en-US" sz="1600" b="1" dirty="0">
                <a:latin typeface="Arial" panose="020B0604020202020204" pitchFamily="34" charset="0"/>
                <a:ea typeface="Helvetica Neue" panose="02000503000000020004" pitchFamily="2" charset="0"/>
                <a:cs typeface="Arial" panose="020B0604020202020204" pitchFamily="34" charset="0"/>
              </a:rPr>
              <a:t>President Trump had signed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42</a:t>
            </a:r>
            <a:r>
              <a:rPr lang="en-US" sz="20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600" b="1" dirty="0">
                <a:latin typeface="Arial" panose="020B0604020202020204" pitchFamily="34" charset="0"/>
                <a:ea typeface="Helvetica Neue" panose="02000503000000020004" pitchFamily="2" charset="0"/>
                <a:cs typeface="Arial" panose="020B0604020202020204" pitchFamily="34" charset="0"/>
              </a:rPr>
              <a:t>bills</a:t>
            </a:r>
            <a:r>
              <a:rPr lang="en-US" sz="20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600" dirty="0">
                <a:latin typeface="Arial" panose="020B0604020202020204" pitchFamily="34" charset="0"/>
                <a:ea typeface="Helvetica Neue Light" panose="02000403000000020004" pitchFamily="2" charset="0"/>
                <a:cs typeface="Arial" panose="020B0604020202020204" pitchFamily="34" charset="0"/>
              </a:rPr>
              <a:t>into law in the first six months. </a:t>
            </a:r>
          </a:p>
          <a:p>
            <a:pPr marL="171450" indent="-171450">
              <a:buFont typeface="Wingdings" pitchFamily="2" charset="2"/>
              <a:buChar char="§"/>
            </a:pPr>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Biden </a:t>
            </a:r>
            <a:r>
              <a:rPr lang="en-US" sz="1600" b="1" dirty="0">
                <a:latin typeface="Arial" panose="020B0604020202020204" pitchFamily="34" charset="0"/>
                <a:ea typeface="Helvetica Neue" panose="02000503000000020004" pitchFamily="2" charset="0"/>
                <a:cs typeface="Arial" panose="020B0604020202020204" pitchFamily="34" charset="0"/>
              </a:rPr>
              <a:t>signed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52</a:t>
            </a:r>
            <a:r>
              <a:rPr lang="en-US" sz="1600" b="1" dirty="0">
                <a:latin typeface="Arial" panose="020B0604020202020204" pitchFamily="34" charset="0"/>
                <a:ea typeface="Helvetica Neue" panose="02000503000000020004" pitchFamily="2" charset="0"/>
                <a:cs typeface="Arial" panose="020B0604020202020204" pitchFamily="34" charset="0"/>
              </a:rPr>
              <a:t> Executive Orders in the first six months</a:t>
            </a:r>
            <a:r>
              <a:rPr lang="en-US" sz="1600" dirty="0">
                <a:latin typeface="Arial" panose="020B0604020202020204" pitchFamily="34" charset="0"/>
                <a:ea typeface="Helvetica Neue Light" panose="02000403000000020004" pitchFamily="2" charset="0"/>
                <a:cs typeface="Arial" panose="020B0604020202020204" pitchFamily="34" charset="0"/>
              </a:rPr>
              <a:t>, compared to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42</a:t>
            </a:r>
            <a:r>
              <a:rPr lang="en-US" sz="1600" b="1" dirty="0">
                <a:latin typeface="Arial" panose="020B0604020202020204" pitchFamily="34" charset="0"/>
                <a:ea typeface="Helvetica Neue" panose="02000503000000020004" pitchFamily="2" charset="0"/>
                <a:cs typeface="Arial" panose="020B0604020202020204" pitchFamily="34" charset="0"/>
              </a:rPr>
              <a:t> signed by Trump </a:t>
            </a:r>
            <a:r>
              <a:rPr lang="en-US" sz="1600" dirty="0">
                <a:latin typeface="Arial" panose="020B0604020202020204" pitchFamily="34" charset="0"/>
                <a:ea typeface="Helvetica Neue Light" panose="02000403000000020004" pitchFamily="2" charset="0"/>
                <a:cs typeface="Arial" panose="020B0604020202020204" pitchFamily="34" charset="0"/>
              </a:rPr>
              <a:t>and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22</a:t>
            </a:r>
            <a:r>
              <a:rPr lang="en-US" sz="1600" b="1" dirty="0">
                <a:latin typeface="Arial" panose="020B0604020202020204" pitchFamily="34" charset="0"/>
                <a:ea typeface="Helvetica Neue" panose="02000503000000020004" pitchFamily="2" charset="0"/>
                <a:cs typeface="Arial" panose="020B0604020202020204" pitchFamily="34" charset="0"/>
              </a:rPr>
              <a:t> signed by Obama</a:t>
            </a:r>
            <a:r>
              <a:rPr lang="en-US" sz="1600" dirty="0">
                <a:solidFill>
                  <a:schemeClr val="accent6">
                    <a:lumMod val="75000"/>
                  </a:schemeClr>
                </a:solidFill>
                <a:latin typeface="Arial" panose="020B0604020202020204" pitchFamily="34" charset="0"/>
                <a:ea typeface="Helvetica Neue Light" panose="02000403000000020004" pitchFamily="2" charset="0"/>
                <a:cs typeface="Arial" panose="020B0604020202020204" pitchFamily="34" charset="0"/>
              </a:rPr>
              <a:t>. </a:t>
            </a:r>
          </a:p>
          <a:p>
            <a:pPr marL="171450" indent="-171450">
              <a:buFont typeface="Wingdings" pitchFamily="2" charset="2"/>
              <a:buChar char="§"/>
            </a:pPr>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In the first 100 days, Biden </a:t>
            </a:r>
            <a:r>
              <a:rPr lang="en-US" sz="1600" b="1" dirty="0">
                <a:latin typeface="Arial" panose="020B0604020202020204" pitchFamily="34" charset="0"/>
                <a:ea typeface="Helvetica Neue" panose="02000503000000020004" pitchFamily="2" charset="0"/>
                <a:cs typeface="Arial" panose="020B0604020202020204" pitchFamily="34" charset="0"/>
              </a:rPr>
              <a:t>tweeted approximately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770</a:t>
            </a:r>
            <a:r>
              <a:rPr lang="en-US" sz="20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600" b="1" dirty="0">
                <a:latin typeface="Arial" panose="020B0604020202020204" pitchFamily="34" charset="0"/>
                <a:ea typeface="Helvetica Neue" panose="02000503000000020004" pitchFamily="2" charset="0"/>
                <a:cs typeface="Arial" panose="020B0604020202020204" pitchFamily="34" charset="0"/>
              </a:rPr>
              <a:t>times</a:t>
            </a:r>
            <a:r>
              <a:rPr lang="en-US" sz="2000" dirty="0">
                <a:solidFill>
                  <a:schemeClr val="accent4"/>
                </a:solidFill>
                <a:latin typeface="Arial" panose="020B0604020202020204" pitchFamily="34" charset="0"/>
                <a:ea typeface="Helvetica Neue Light" panose="02000403000000020004" pitchFamily="2" charset="0"/>
                <a:cs typeface="Arial" panose="020B0604020202020204" pitchFamily="34" charset="0"/>
              </a:rPr>
              <a:t>, </a:t>
            </a:r>
            <a:r>
              <a:rPr lang="en-US" sz="1600" dirty="0">
                <a:latin typeface="Arial" panose="020B0604020202020204" pitchFamily="34" charset="0"/>
                <a:ea typeface="Helvetica Neue Light" panose="02000403000000020004" pitchFamily="2" charset="0"/>
                <a:cs typeface="Arial" panose="020B0604020202020204" pitchFamily="34" charset="0"/>
              </a:rPr>
              <a:t>compared to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1,000 </a:t>
            </a:r>
            <a:r>
              <a:rPr lang="en-US" sz="1600" b="1" dirty="0">
                <a:latin typeface="Arial" panose="020B0604020202020204" pitchFamily="34" charset="0"/>
                <a:ea typeface="Helvetica Neue" panose="02000503000000020004" pitchFamily="2" charset="0"/>
                <a:cs typeface="Arial" panose="020B0604020202020204" pitchFamily="34" charset="0"/>
              </a:rPr>
              <a:t>by Trump</a:t>
            </a:r>
            <a:r>
              <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p>
          <a:p>
            <a:pPr marL="171450" indent="-171450">
              <a:buFont typeface="Wingdings" pitchFamily="2" charset="2"/>
              <a:buChar char="§"/>
            </a:pPr>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Biden has done</a:t>
            </a:r>
            <a:r>
              <a:rPr lang="en-US" sz="2000" dirty="0">
                <a:solidFill>
                  <a:schemeClr val="accent4"/>
                </a:solidFill>
                <a:latin typeface="Arial" panose="020B0604020202020204" pitchFamily="34" charset="0"/>
                <a:ea typeface="Helvetica Neue Light" panose="02000403000000020004" pitchFamily="2" charset="0"/>
                <a:cs typeface="Arial" panose="020B0604020202020204" pitchFamily="34" charset="0"/>
              </a:rPr>
              <a:t>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4</a:t>
            </a:r>
            <a:r>
              <a:rPr lang="en-US" sz="2000" b="1" dirty="0">
                <a:solidFill>
                  <a:schemeClr val="accent4"/>
                </a:solidFill>
                <a:latin typeface="Arial" panose="020B0604020202020204" pitchFamily="34" charset="0"/>
                <a:ea typeface="Helvetica Neue" panose="02000503000000020004" pitchFamily="2" charset="0"/>
                <a:cs typeface="Arial" panose="020B0604020202020204" pitchFamily="34" charset="0"/>
              </a:rPr>
              <a:t> </a:t>
            </a:r>
            <a:r>
              <a:rPr lang="en-US" sz="1600" b="1" dirty="0">
                <a:latin typeface="Arial" panose="020B0604020202020204" pitchFamily="34" charset="0"/>
                <a:ea typeface="Helvetica Neue" panose="02000503000000020004" pitchFamily="2" charset="0"/>
                <a:cs typeface="Arial" panose="020B0604020202020204" pitchFamily="34" charset="0"/>
              </a:rPr>
              <a:t>solo news conferences</a:t>
            </a:r>
            <a:r>
              <a:rPr lang="en-US" sz="1600" dirty="0">
                <a:latin typeface="Arial" panose="020B0604020202020204" pitchFamily="34" charset="0"/>
                <a:ea typeface="Helvetica Neue Light" panose="02000403000000020004" pitchFamily="2" charset="0"/>
                <a:cs typeface="Arial" panose="020B0604020202020204" pitchFamily="34" charset="0"/>
              </a:rPr>
              <a:t>, already </a:t>
            </a:r>
            <a:r>
              <a:rPr lang="en-US" sz="1600" b="1" dirty="0">
                <a:latin typeface="Arial" panose="020B0604020202020204" pitchFamily="34" charset="0"/>
                <a:ea typeface="Helvetica Neue" panose="02000503000000020004" pitchFamily="2" charset="0"/>
                <a:cs typeface="Arial" panose="020B0604020202020204" pitchFamily="34" charset="0"/>
              </a:rPr>
              <a:t>matching George W. Bush’s </a:t>
            </a:r>
            <a:r>
              <a:rPr lang="en-US" sz="1600" dirty="0">
                <a:latin typeface="Arial" panose="020B0604020202020204" pitchFamily="34" charset="0"/>
                <a:ea typeface="Helvetica Neue Light" panose="02000403000000020004" pitchFamily="2" charset="0"/>
                <a:cs typeface="Arial" panose="020B0604020202020204" pitchFamily="34" charset="0"/>
              </a:rPr>
              <a:t>first year and </a:t>
            </a:r>
            <a:r>
              <a:rPr lang="en-US" sz="2000" b="1" dirty="0">
                <a:solidFill>
                  <a:schemeClr val="accent2"/>
                </a:solidFill>
                <a:latin typeface="Arial" panose="020B0604020202020204" pitchFamily="34" charset="0"/>
                <a:ea typeface="Helvetica Neue" panose="02000503000000020004" pitchFamily="2" charset="0"/>
                <a:cs typeface="Arial" panose="020B0604020202020204" pitchFamily="34" charset="0"/>
              </a:rPr>
              <a:t>3</a:t>
            </a:r>
            <a:r>
              <a:rPr lang="en-US" sz="1600" dirty="0">
                <a:latin typeface="Arial" panose="020B0604020202020204" pitchFamily="34" charset="0"/>
                <a:ea typeface="Helvetica Neue Light" panose="02000403000000020004" pitchFamily="2" charset="0"/>
                <a:cs typeface="Arial" panose="020B0604020202020204" pitchFamily="34" charset="0"/>
              </a:rPr>
              <a:t> </a:t>
            </a:r>
            <a:r>
              <a:rPr lang="en-US" sz="1600" b="1" dirty="0">
                <a:latin typeface="Arial" panose="020B0604020202020204" pitchFamily="34" charset="0"/>
                <a:ea typeface="Helvetica Neue" panose="02000503000000020004" pitchFamily="2" charset="0"/>
                <a:cs typeface="Arial" panose="020B0604020202020204" pitchFamily="34" charset="0"/>
              </a:rPr>
              <a:t>ahead of Donald Trump in 2017</a:t>
            </a:r>
          </a:p>
          <a:p>
            <a:pPr lvl="0" algn="l"/>
            <a:endParaRPr lang="en-US" sz="1250" dirty="0">
              <a:latin typeface="Helvetica Neue Light" panose="02000403000000020004" pitchFamily="2" charset="0"/>
              <a:ea typeface="Helvetica Neue Light" panose="02000403000000020004" pitchFamily="2" charset="0"/>
            </a:endParaRPr>
          </a:p>
          <a:p>
            <a:pPr marL="171450" indent="-171450">
              <a:buFont typeface="Arial" panose="020B0604020202020204" pitchFamily="34" charset="0"/>
              <a:buChar char="•"/>
            </a:pPr>
            <a:endParaRPr lang="en-US" sz="1100" dirty="0">
              <a:latin typeface="Akzidenz-Grotesk BQ Light" pitchFamily="2" charset="77"/>
            </a:endParaRPr>
          </a:p>
        </p:txBody>
      </p:sp>
      <p:sp>
        <p:nvSpPr>
          <p:cNvPr id="3" name="Title 2"/>
          <p:cNvSpPr>
            <a:spLocks noGrp="1"/>
          </p:cNvSpPr>
          <p:nvPr>
            <p:ph type="title"/>
          </p:nvPr>
        </p:nvSpPr>
        <p:spPr>
          <a:xfrm>
            <a:off x="70340" y="73980"/>
            <a:ext cx="9741174" cy="679497"/>
          </a:xfrm>
        </p:spPr>
        <p:txBody>
          <a:bodyPr/>
          <a:lstStyle/>
          <a:p>
            <a:r>
              <a:rPr lang="en-US" sz="2400" spc="300" dirty="0">
                <a:solidFill>
                  <a:srgbClr val="C00000"/>
                </a:solidFill>
                <a:latin typeface="Arial" panose="020B0604020202020204" pitchFamily="34" charset="0"/>
                <a:ea typeface="Akzidenz-Grotesk BQ Medium" charset="0"/>
                <a:cs typeface="Arial" panose="020B0604020202020204" pitchFamily="34" charset="0"/>
              </a:rPr>
              <a:t>2021: </a:t>
            </a:r>
            <a:r>
              <a:rPr lang="en-US" sz="2400" spc="300" dirty="0">
                <a:solidFill>
                  <a:schemeClr val="tx2"/>
                </a:solidFill>
                <a:latin typeface="Arial" panose="020B0604020202020204" pitchFamily="34" charset="0"/>
                <a:ea typeface="Akzidenz-Grotesk BQ Medium" charset="0"/>
                <a:cs typeface="Arial" panose="020B0604020202020204" pitchFamily="34" charset="0"/>
              </a:rPr>
              <a:t>Baseline Data Points - Macro Political &amp; Economic Assessment </a:t>
            </a:r>
            <a:br>
              <a:rPr lang="en-US" sz="2400" spc="300" dirty="0">
                <a:latin typeface="Akzidenz-Grotesk BQ Medium" charset="0"/>
                <a:ea typeface="Akzidenz-Grotesk BQ Medium" charset="0"/>
                <a:cs typeface="Akzidenz-Grotesk BQ Medium" charset="0"/>
              </a:rPr>
            </a:br>
            <a:br>
              <a:rPr lang="en-US" sz="2400" spc="300" dirty="0">
                <a:latin typeface="Akzidenz-Grotesk BQ Medium" charset="0"/>
                <a:ea typeface="Akzidenz-Grotesk BQ Medium" charset="0"/>
                <a:cs typeface="Akzidenz-Grotesk BQ Medium" charset="0"/>
              </a:rPr>
            </a:br>
            <a:endParaRPr lang="en-US" sz="2400" spc="300" dirty="0">
              <a:latin typeface="Akzidenz-Grotesk BQ Medium" charset="0"/>
              <a:ea typeface="Akzidenz-Grotesk BQ Medium" charset="0"/>
              <a:cs typeface="Akzidenz-Grotesk BQ Medium" charset="0"/>
            </a:endParaRPr>
          </a:p>
        </p:txBody>
      </p:sp>
      <p:pic>
        <p:nvPicPr>
          <p:cNvPr id="4" name="Picture 3">
            <a:extLst>
              <a:ext uri="{FF2B5EF4-FFF2-40B4-BE49-F238E27FC236}">
                <a16:creationId xmlns:a16="http://schemas.microsoft.com/office/drawing/2014/main" id="{2291D60D-292D-4745-BFA7-07FAFE9AB1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1613" y="3794517"/>
            <a:ext cx="2151189" cy="1670756"/>
          </a:xfrm>
          <a:prstGeom prst="rect">
            <a:avLst/>
          </a:prstGeom>
          <a:effectLst>
            <a:softEdge rad="127000"/>
          </a:effectLst>
        </p:spPr>
      </p:pic>
      <p:pic>
        <p:nvPicPr>
          <p:cNvPr id="6" name="Picture 5">
            <a:extLst>
              <a:ext uri="{FF2B5EF4-FFF2-40B4-BE49-F238E27FC236}">
                <a16:creationId xmlns:a16="http://schemas.microsoft.com/office/drawing/2014/main" id="{F4C80B36-FF63-E943-B064-4F3613FD6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5752" y="5109304"/>
            <a:ext cx="2291448" cy="1288940"/>
          </a:xfrm>
          <a:prstGeom prst="rect">
            <a:avLst/>
          </a:prstGeom>
          <a:effectLst>
            <a:softEdge rad="127000"/>
          </a:effectLst>
        </p:spPr>
      </p:pic>
      <p:pic>
        <p:nvPicPr>
          <p:cNvPr id="8" name="Picture 7">
            <a:extLst>
              <a:ext uri="{FF2B5EF4-FFF2-40B4-BE49-F238E27FC236}">
                <a16:creationId xmlns:a16="http://schemas.microsoft.com/office/drawing/2014/main" id="{FC12A802-0824-0847-8BE7-E2C771CBF9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33913" y="3813131"/>
            <a:ext cx="2353162" cy="1567243"/>
          </a:xfrm>
          <a:prstGeom prst="rect">
            <a:avLst/>
          </a:prstGeom>
          <a:effectLst>
            <a:softEdge rad="127000"/>
          </a:effectLst>
        </p:spPr>
      </p:pic>
      <p:pic>
        <p:nvPicPr>
          <p:cNvPr id="9" name="Picture 8">
            <a:extLst>
              <a:ext uri="{FF2B5EF4-FFF2-40B4-BE49-F238E27FC236}">
                <a16:creationId xmlns:a16="http://schemas.microsoft.com/office/drawing/2014/main" id="{09C66D5A-C2EE-1847-8DA8-6EE5A02852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7048" y="5336929"/>
            <a:ext cx="2376938" cy="1337028"/>
          </a:xfrm>
          <a:prstGeom prst="rect">
            <a:avLst/>
          </a:prstGeom>
          <a:effectLst>
            <a:softEdge rad="127000"/>
          </a:effectLst>
        </p:spPr>
      </p:pic>
      <p:pic>
        <p:nvPicPr>
          <p:cNvPr id="10" name="Picture 9">
            <a:extLst>
              <a:ext uri="{FF2B5EF4-FFF2-40B4-BE49-F238E27FC236}">
                <a16:creationId xmlns:a16="http://schemas.microsoft.com/office/drawing/2014/main" id="{54792EEB-64AA-E442-A7B7-398E6F0593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2862" y="3794517"/>
            <a:ext cx="2493212" cy="1665313"/>
          </a:xfrm>
          <a:prstGeom prst="rect">
            <a:avLst/>
          </a:prstGeom>
          <a:effectLst>
            <a:softEdge rad="127000"/>
          </a:effectLst>
        </p:spPr>
      </p:pic>
      <p:pic>
        <p:nvPicPr>
          <p:cNvPr id="11" name="Picture 10">
            <a:extLst>
              <a:ext uri="{FF2B5EF4-FFF2-40B4-BE49-F238E27FC236}">
                <a16:creationId xmlns:a16="http://schemas.microsoft.com/office/drawing/2014/main" id="{67BFA8F4-6F8D-CF40-83D3-ACF8658F78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722" y="5398407"/>
            <a:ext cx="1818412" cy="1212275"/>
          </a:xfrm>
          <a:prstGeom prst="rect">
            <a:avLst/>
          </a:prstGeom>
          <a:effectLst>
            <a:softEdge rad="127000"/>
          </a:effectLst>
        </p:spPr>
      </p:pic>
      <p:pic>
        <p:nvPicPr>
          <p:cNvPr id="12" name="Picture 11">
            <a:extLst>
              <a:ext uri="{FF2B5EF4-FFF2-40B4-BE49-F238E27FC236}">
                <a16:creationId xmlns:a16="http://schemas.microsoft.com/office/drawing/2014/main" id="{36CBDAA1-E704-024B-A1FC-79F4A5359B9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1116" y="3783479"/>
            <a:ext cx="2240635" cy="1770101"/>
          </a:xfrm>
          <a:prstGeom prst="rect">
            <a:avLst/>
          </a:prstGeom>
          <a:effectLst>
            <a:softEdge rad="127000"/>
          </a:effectLst>
        </p:spPr>
      </p:pic>
      <p:pic>
        <p:nvPicPr>
          <p:cNvPr id="15" name="Picture 14">
            <a:extLst>
              <a:ext uri="{FF2B5EF4-FFF2-40B4-BE49-F238E27FC236}">
                <a16:creationId xmlns:a16="http://schemas.microsoft.com/office/drawing/2014/main" id="{155EDE93-94F1-1B42-B5A6-11BDDFDD271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49588" y="5352192"/>
            <a:ext cx="2240635" cy="1258490"/>
          </a:xfrm>
          <a:prstGeom prst="rect">
            <a:avLst/>
          </a:prstGeom>
          <a:effectLst>
            <a:softEdge rad="137425"/>
          </a:effectLst>
        </p:spPr>
      </p:pic>
      <p:pic>
        <p:nvPicPr>
          <p:cNvPr id="14" name="Picture 13">
            <a:extLst>
              <a:ext uri="{FF2B5EF4-FFF2-40B4-BE49-F238E27FC236}">
                <a16:creationId xmlns:a16="http://schemas.microsoft.com/office/drawing/2014/main" id="{4BB3EDC6-AD67-F44C-BBFD-ECADEE46E6D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55033" y="5279349"/>
            <a:ext cx="2125793" cy="1415811"/>
          </a:xfrm>
          <a:prstGeom prst="rect">
            <a:avLst/>
          </a:prstGeom>
          <a:effectLst>
            <a:softEdge rad="127000"/>
          </a:effectLst>
        </p:spPr>
      </p:pic>
      <p:pic>
        <p:nvPicPr>
          <p:cNvPr id="21" name="Picture 20">
            <a:extLst>
              <a:ext uri="{FF2B5EF4-FFF2-40B4-BE49-F238E27FC236}">
                <a16:creationId xmlns:a16="http://schemas.microsoft.com/office/drawing/2014/main" id="{CD88A40C-D0EB-9C43-8E8C-E1706A97614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83412" y="3818323"/>
            <a:ext cx="2303053" cy="1533869"/>
          </a:xfrm>
          <a:prstGeom prst="rect">
            <a:avLst/>
          </a:prstGeom>
          <a:effectLst>
            <a:softEdge rad="127000"/>
          </a:effectLst>
        </p:spPr>
      </p:pic>
      <p:pic>
        <p:nvPicPr>
          <p:cNvPr id="22" name="Picture 21">
            <a:extLst>
              <a:ext uri="{FF2B5EF4-FFF2-40B4-BE49-F238E27FC236}">
                <a16:creationId xmlns:a16="http://schemas.microsoft.com/office/drawing/2014/main" id="{142E0F7C-B951-5B4D-8980-1D83AABA2BD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96604" y="5265223"/>
            <a:ext cx="2052441" cy="1366958"/>
          </a:xfrm>
          <a:prstGeom prst="rect">
            <a:avLst/>
          </a:prstGeom>
          <a:effectLst>
            <a:softEdge rad="127000"/>
          </a:effectLst>
        </p:spPr>
      </p:pic>
      <p:pic>
        <p:nvPicPr>
          <p:cNvPr id="23" name="Picture 22">
            <a:extLst>
              <a:ext uri="{FF2B5EF4-FFF2-40B4-BE49-F238E27FC236}">
                <a16:creationId xmlns:a16="http://schemas.microsoft.com/office/drawing/2014/main" id="{7716D2C5-9FCF-2C4E-B95A-D0D770C30A9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141859" y="5330692"/>
            <a:ext cx="1954141" cy="1301489"/>
          </a:xfrm>
          <a:prstGeom prst="rect">
            <a:avLst/>
          </a:prstGeom>
          <a:effectLst>
            <a:softEdge rad="127000"/>
          </a:effectLst>
        </p:spPr>
      </p:pic>
      <p:pic>
        <p:nvPicPr>
          <p:cNvPr id="18" name="Picture 17" descr="A picture containing clipart&#10;&#10;Description automatically generated">
            <a:extLst>
              <a:ext uri="{FF2B5EF4-FFF2-40B4-BE49-F238E27FC236}">
                <a16:creationId xmlns:a16="http://schemas.microsoft.com/office/drawing/2014/main" id="{1287ACC0-A264-5247-8615-DBB674C6455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9" name="Slide Number Placeholder 1">
            <a:extLst>
              <a:ext uri="{FF2B5EF4-FFF2-40B4-BE49-F238E27FC236}">
                <a16:creationId xmlns:a16="http://schemas.microsoft.com/office/drawing/2014/main" id="{FFE2561D-9853-CF4A-BA07-BFC4079C9726}"/>
              </a:ext>
            </a:extLst>
          </p:cNvPr>
          <p:cNvSpPr>
            <a:spLocks noGrp="1"/>
          </p:cNvSpPr>
          <p:nvPr>
            <p:ph type="sldNum" sz="quarter" idx="2"/>
          </p:nvPr>
        </p:nvSpPr>
        <p:spPr>
          <a:xfrm>
            <a:off x="3768864" y="6601456"/>
            <a:ext cx="2743200" cy="365125"/>
          </a:xfrm>
        </p:spPr>
        <p:txBody>
          <a:bodyPr/>
          <a:lstStyle/>
          <a:p>
            <a:pPr algn="ctr"/>
            <a:fld id="{86CB4B4D-7CA3-9044-876B-883B54F8677D}" type="slidenum">
              <a:rPr lang="en-US" b="1" smtClean="0"/>
              <a:pPr algn="ctr"/>
              <a:t>3</a:t>
            </a:fld>
            <a:endParaRPr lang="en-US" b="1" dirty="0"/>
          </a:p>
        </p:txBody>
      </p:sp>
    </p:spTree>
    <p:extLst>
      <p:ext uri="{BB962C8B-B14F-4D97-AF65-F5344CB8AC3E}">
        <p14:creationId xmlns:p14="http://schemas.microsoft.com/office/powerpoint/2010/main" val="13403872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3E64BE2B-08C4-FB40-A542-AF5626BE9F4D}"/>
              </a:ext>
            </a:extLst>
          </p:cNvPr>
          <p:cNvSpPr>
            <a:spLocks noGrp="1"/>
          </p:cNvSpPr>
          <p:nvPr>
            <p:ph type="title"/>
          </p:nvPr>
        </p:nvSpPr>
        <p:spPr>
          <a:xfrm>
            <a:off x="42864" y="42864"/>
            <a:ext cx="9741174"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Public Trust in Government Remains Low </a:t>
            </a:r>
            <a:r>
              <a:rPr lang="en-US" sz="2400" i="1" spc="300" dirty="0">
                <a:solidFill>
                  <a:schemeClr val="tx2"/>
                </a:solidFill>
                <a:latin typeface="Arial" panose="020B0604020202020204" pitchFamily="34" charset="0"/>
                <a:ea typeface="Akzidenz-Grotesk BQ Medium" charset="0"/>
                <a:cs typeface="Arial" panose="020B0604020202020204" pitchFamily="34" charset="0"/>
              </a:rPr>
              <a:t>(Surprise)</a:t>
            </a:r>
          </a:p>
        </p:txBody>
      </p:sp>
      <p:sp>
        <p:nvSpPr>
          <p:cNvPr id="20" name="TextBox 19">
            <a:extLst>
              <a:ext uri="{FF2B5EF4-FFF2-40B4-BE49-F238E27FC236}">
                <a16:creationId xmlns:a16="http://schemas.microsoft.com/office/drawing/2014/main" id="{C0DDE79B-D59D-9645-A7E1-2068618ACBF4}"/>
              </a:ext>
            </a:extLst>
          </p:cNvPr>
          <p:cNvSpPr txBox="1"/>
          <p:nvPr/>
        </p:nvSpPr>
        <p:spPr>
          <a:xfrm>
            <a:off x="-99823" y="418122"/>
            <a:ext cx="11515536" cy="4142800"/>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7160" tIns="137160" rIns="137160" bIns="137160" numCol="1" spcCol="38100" rtlCol="0" anchor="t" anchorCtr="0">
            <a:noAutofit/>
          </a:bodyPr>
          <a:lstStyle/>
          <a:p>
            <a:pPr marL="171450" indent="-171450">
              <a:buFont typeface="Wingdings" pitchFamily="2" charset="2"/>
              <a:buChar char="§"/>
            </a:pPr>
            <a:r>
              <a:rPr lang="en-US" dirty="0">
                <a:latin typeface="Arial" panose="020B0604020202020204" pitchFamily="34" charset="0"/>
                <a:ea typeface="Helvetica Neue Light" panose="02000403000000020004" pitchFamily="2" charset="0"/>
                <a:cs typeface="Arial" panose="020B0604020202020204" pitchFamily="34" charset="0"/>
              </a:rPr>
              <a:t>When the National Election Study began asking about trust in government </a:t>
            </a:r>
            <a:r>
              <a:rPr lang="en-US" b="1" dirty="0">
                <a:latin typeface="Arial" panose="020B0604020202020204" pitchFamily="34" charset="0"/>
                <a:ea typeface="Helvetica Neue" panose="02000503000000020004" pitchFamily="2" charset="0"/>
                <a:cs typeface="Arial" panose="020B0604020202020204" pitchFamily="34" charset="0"/>
              </a:rPr>
              <a:t>in 1958, about three-quarters of Americans trusted the federal government to do the right thing almost always or most of the time.</a:t>
            </a:r>
          </a:p>
          <a:p>
            <a:pPr marL="171450" indent="-171450">
              <a:buFont typeface="Wingdings" pitchFamily="2" charset="2"/>
              <a:buChar char="§"/>
            </a:pPr>
            <a:endParaRPr lang="en-US" sz="125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Wingdings" pitchFamily="2" charset="2"/>
              <a:buChar char="§"/>
            </a:pPr>
            <a:endParaRPr lang="en-US" sz="1250" b="1" dirty="0">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buFont typeface="Wingdings" pitchFamily="2" charset="2"/>
              <a:buChar char="§"/>
            </a:pPr>
            <a:endParaRPr lang="en-US" sz="1250" b="1" dirty="0">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buFont typeface="Wingdings" pitchFamily="2" charset="2"/>
              <a:buChar char="§"/>
            </a:pPr>
            <a:endParaRPr lang="en-US" sz="1250" dirty="0">
              <a:latin typeface="Helvetica Neue Light" panose="02000403000000020004" pitchFamily="2" charset="0"/>
              <a:ea typeface="Helvetica Neue Light" panose="02000403000000020004" pitchFamily="2" charset="0"/>
            </a:endParaRPr>
          </a:p>
          <a:p>
            <a:pPr marL="171450" indent="-171450">
              <a:buFont typeface="Wingdings" pitchFamily="2" charset="2"/>
              <a:buChar char="§"/>
            </a:pPr>
            <a:endParaRPr lang="en-US" sz="1250" dirty="0">
              <a:latin typeface="Helvetica Neue Light" panose="02000403000000020004" pitchFamily="2" charset="0"/>
              <a:ea typeface="Helvetica Neue Light" panose="02000403000000020004" pitchFamily="2" charset="0"/>
            </a:endParaRPr>
          </a:p>
          <a:p>
            <a:pPr marL="171450" indent="-171450">
              <a:buFont typeface="Wingdings" pitchFamily="2" charset="2"/>
              <a:buChar char="§"/>
            </a:pPr>
            <a:endParaRPr lang="en-US" sz="1250" dirty="0">
              <a:latin typeface="Helvetica Neue Light" panose="02000403000000020004" pitchFamily="2" charset="0"/>
              <a:ea typeface="Helvetica Neue Light" panose="02000403000000020004" pitchFamily="2" charset="0"/>
            </a:endParaRPr>
          </a:p>
          <a:p>
            <a:pPr marL="171450" indent="-171450">
              <a:buFont typeface="Arial" panose="020B0604020202020204" pitchFamily="34" charset="0"/>
              <a:buChar char="•"/>
            </a:pPr>
            <a:endParaRPr lang="en-US" sz="1100" dirty="0">
              <a:latin typeface="Akzidenz-Grotesk BQ Light" pitchFamily="2" charset="77"/>
            </a:endParaRPr>
          </a:p>
          <a:p>
            <a:pPr marL="171450" indent="-171450">
              <a:buFont typeface="Arial" panose="020B0604020202020204" pitchFamily="34" charset="0"/>
              <a:buChar char="•"/>
            </a:pPr>
            <a:endParaRPr lang="en-US" sz="1100" dirty="0">
              <a:latin typeface="Akzidenz-Grotesk BQ Light" pitchFamily="2" charset="77"/>
            </a:endParaRPr>
          </a:p>
        </p:txBody>
      </p:sp>
      <p:pic>
        <p:nvPicPr>
          <p:cNvPr id="3" name="Picture 2" descr="Chart, line chart, histogram&#10;&#10;Description automatically generated">
            <a:extLst>
              <a:ext uri="{FF2B5EF4-FFF2-40B4-BE49-F238E27FC236}">
                <a16:creationId xmlns:a16="http://schemas.microsoft.com/office/drawing/2014/main" id="{AC696B4E-4164-754B-87A3-61BEDE8CD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568" y="1482170"/>
            <a:ext cx="8355140" cy="3336072"/>
          </a:xfrm>
          <a:prstGeom prst="rect">
            <a:avLst/>
          </a:prstGeom>
        </p:spPr>
      </p:pic>
      <p:sp>
        <p:nvSpPr>
          <p:cNvPr id="7" name="TextBox 6">
            <a:extLst>
              <a:ext uri="{FF2B5EF4-FFF2-40B4-BE49-F238E27FC236}">
                <a16:creationId xmlns:a16="http://schemas.microsoft.com/office/drawing/2014/main" id="{5B349CFA-357F-144D-A63F-A239C79154C6}"/>
              </a:ext>
            </a:extLst>
          </p:cNvPr>
          <p:cNvSpPr txBox="1"/>
          <p:nvPr/>
        </p:nvSpPr>
        <p:spPr>
          <a:xfrm>
            <a:off x="8980099" y="1823390"/>
            <a:ext cx="3211900" cy="32521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1600" dirty="0">
                <a:latin typeface="Arial" panose="020B0604020202020204" pitchFamily="34" charset="0"/>
                <a:ea typeface="Helvetica Neue Light" panose="02000403000000020004" pitchFamily="2" charset="0"/>
                <a:cs typeface="Arial" panose="020B0604020202020204" pitchFamily="34" charset="0"/>
              </a:rPr>
              <a:t>Since the 1970s, trust in government has been consistently higher among members of the party that controls the White House than among the opposition party.</a:t>
            </a:r>
          </a:p>
          <a:p>
            <a:pPr algn="l"/>
            <a:endParaRPr lang="en-US" sz="1600" dirty="0">
              <a:solidFill>
                <a:srgbClr val="000000"/>
              </a:solidFill>
              <a:latin typeface="Arial" panose="020B0604020202020204" pitchFamily="34" charset="0"/>
              <a:ea typeface="Helvetica Neue Light" panose="02000403000000020004" pitchFamily="2" charset="0"/>
              <a:cs typeface="Arial" panose="020B0604020202020204" pitchFamily="34" charset="0"/>
              <a:sym typeface="Helvetica Light"/>
            </a:endParaRPr>
          </a:p>
          <a:p>
            <a:pPr algn="l"/>
            <a:r>
              <a:rPr lang="en-US" sz="1600" dirty="0">
                <a:latin typeface="Arial" panose="020B0604020202020204" pitchFamily="34" charset="0"/>
                <a:ea typeface="Helvetica Neue Light" panose="02000403000000020004" pitchFamily="2" charset="0"/>
                <a:cs typeface="Arial" panose="020B0604020202020204" pitchFamily="34" charset="0"/>
              </a:rPr>
              <a:t>Beyond other public policy issues, </a:t>
            </a:r>
            <a:r>
              <a:rPr lang="en-US" sz="1600" b="1" dirty="0">
                <a:latin typeface="Arial" panose="020B0604020202020204" pitchFamily="34" charset="0"/>
                <a:ea typeface="Helvetica Neue" panose="02000503000000020004" pitchFamily="2" charset="0"/>
                <a:cs typeface="Arial" panose="020B0604020202020204" pitchFamily="34" charset="0"/>
              </a:rPr>
              <a:t>this lack of general trust is now hurting Covid-19 vaccination efforts – a critical mechanism required to facilitate a return to normalcy. </a:t>
            </a:r>
            <a:endParaRPr lang="en-US" sz="1600" b="1" dirty="0">
              <a:latin typeface="Arial" panose="020B0604020202020204" pitchFamily="34" charset="0"/>
              <a:ea typeface="Helvetica Neue" panose="02000503000000020004" pitchFamily="2" charset="0"/>
              <a:cs typeface="Arial" panose="020B0604020202020204" pitchFamily="34" charset="0"/>
              <a:sym typeface="Helvetica Light"/>
            </a:endParaRPr>
          </a:p>
        </p:txBody>
      </p:sp>
      <p:pic>
        <p:nvPicPr>
          <p:cNvPr id="8" name="Picture 7" descr="A picture containing clipart&#10;&#10;Description automatically generated">
            <a:extLst>
              <a:ext uri="{FF2B5EF4-FFF2-40B4-BE49-F238E27FC236}">
                <a16:creationId xmlns:a16="http://schemas.microsoft.com/office/drawing/2014/main" id="{1DF68453-CCCC-E340-AAE4-59007B3667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0" name="Slide Number Placeholder 1">
            <a:extLst>
              <a:ext uri="{FF2B5EF4-FFF2-40B4-BE49-F238E27FC236}">
                <a16:creationId xmlns:a16="http://schemas.microsoft.com/office/drawing/2014/main" id="{1E8BEDE5-2104-C044-A36A-6BC24DD40E00}"/>
              </a:ext>
            </a:extLst>
          </p:cNvPr>
          <p:cNvSpPr>
            <a:spLocks noGrp="1"/>
          </p:cNvSpPr>
          <p:nvPr>
            <p:ph type="sldNum" sz="quarter" idx="2"/>
          </p:nvPr>
        </p:nvSpPr>
        <p:spPr>
          <a:xfrm>
            <a:off x="9784038" y="6439878"/>
            <a:ext cx="2743200" cy="365125"/>
          </a:xfrm>
        </p:spPr>
        <p:txBody>
          <a:bodyPr/>
          <a:lstStyle/>
          <a:p>
            <a:pPr algn="ctr"/>
            <a:fld id="{86CB4B4D-7CA3-9044-876B-883B54F8677D}" type="slidenum">
              <a:rPr lang="en-US" b="1" smtClean="0"/>
              <a:pPr algn="ctr"/>
              <a:t>4</a:t>
            </a:fld>
            <a:endParaRPr lang="en-US" b="1" dirty="0"/>
          </a:p>
        </p:txBody>
      </p:sp>
    </p:spTree>
    <p:extLst>
      <p:ext uri="{BB962C8B-B14F-4D97-AF65-F5344CB8AC3E}">
        <p14:creationId xmlns:p14="http://schemas.microsoft.com/office/powerpoint/2010/main" val="17064578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6820C7F-B4D5-1D4C-B123-75048342379C}"/>
              </a:ext>
            </a:extLst>
          </p:cNvPr>
          <p:cNvSpPr>
            <a:spLocks noGrp="1"/>
          </p:cNvSpPr>
          <p:nvPr>
            <p:ph type="title"/>
          </p:nvPr>
        </p:nvSpPr>
        <p:spPr>
          <a:xfrm>
            <a:off x="108515" y="73981"/>
            <a:ext cx="9741174"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President Biden’s Approval Rating</a:t>
            </a:r>
          </a:p>
        </p:txBody>
      </p:sp>
      <p:sp>
        <p:nvSpPr>
          <p:cNvPr id="12" name="TextBox 11">
            <a:extLst>
              <a:ext uri="{FF2B5EF4-FFF2-40B4-BE49-F238E27FC236}">
                <a16:creationId xmlns:a16="http://schemas.microsoft.com/office/drawing/2014/main" id="{F1FACB27-6065-D44C-96C5-5C43F83E8563}"/>
              </a:ext>
            </a:extLst>
          </p:cNvPr>
          <p:cNvSpPr txBox="1"/>
          <p:nvPr/>
        </p:nvSpPr>
        <p:spPr>
          <a:xfrm>
            <a:off x="-54158" y="449239"/>
            <a:ext cx="11218911" cy="4706352"/>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7160" tIns="137160" rIns="137160" bIns="137160" numCol="1" spcCol="38100" rtlCol="0" anchor="t" anchorCtr="0">
            <a:noAutofit/>
          </a:bodyPr>
          <a:lstStyle/>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Biden's first-quarter job approval rating averaged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56%, </a:t>
            </a:r>
            <a:r>
              <a:rPr lang="en-US" sz="1600" dirty="0">
                <a:latin typeface="Arial" panose="020B0604020202020204" pitchFamily="34" charset="0"/>
                <a:ea typeface="Helvetica Neue Light" panose="02000403000000020004" pitchFamily="2" charset="0"/>
                <a:cs typeface="Arial" panose="020B0604020202020204" pitchFamily="34" charset="0"/>
              </a:rPr>
              <a:t>while his second-quarter average was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53.3%.</a:t>
            </a:r>
          </a:p>
          <a:p>
            <a:pPr lvl="0" algn="l"/>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A recent Gallup poll found Biden’s approval rating had </a:t>
            </a:r>
            <a:r>
              <a:rPr lang="en-US" sz="1600" b="1" dirty="0">
                <a:latin typeface="Arial" panose="020B0604020202020204" pitchFamily="34" charset="0"/>
                <a:ea typeface="Helvetica Neue" panose="02000503000000020004" pitchFamily="2" charset="0"/>
                <a:cs typeface="Arial" panose="020B0604020202020204" pitchFamily="34" charset="0"/>
              </a:rPr>
              <a:t>dipped by</a:t>
            </a:r>
            <a:r>
              <a:rPr lang="en-US" b="1" dirty="0">
                <a:latin typeface="Arial" panose="020B0604020202020204" pitchFamily="34" charset="0"/>
                <a:ea typeface="Helvetica Neue" panose="02000503000000020004" pitchFamily="2" charset="0"/>
                <a:cs typeface="Arial" panose="020B0604020202020204" pitchFamily="34" charset="0"/>
              </a:rPr>
              <a:t>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6</a:t>
            </a:r>
            <a:r>
              <a:rPr lang="en-US" b="1" dirty="0">
                <a:latin typeface="Arial" panose="020B0604020202020204" pitchFamily="34" charset="0"/>
                <a:ea typeface="Helvetica Neue" panose="02000503000000020004" pitchFamily="2" charset="0"/>
                <a:cs typeface="Arial" panose="020B0604020202020204" pitchFamily="34" charset="0"/>
              </a:rPr>
              <a:t> </a:t>
            </a:r>
            <a:r>
              <a:rPr lang="en-US" sz="1600" dirty="0">
                <a:latin typeface="Arial" panose="020B0604020202020204" pitchFamily="34" charset="0"/>
                <a:ea typeface="Helvetica Neue Light" panose="02000403000000020004" pitchFamily="2" charset="0"/>
                <a:cs typeface="Arial" panose="020B0604020202020204" pitchFamily="34" charset="0"/>
              </a:rPr>
              <a:t>percentage points to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50%, </a:t>
            </a:r>
            <a:r>
              <a:rPr lang="en-US" sz="1600" dirty="0">
                <a:latin typeface="Arial" panose="020B0604020202020204" pitchFamily="34" charset="0"/>
                <a:ea typeface="Helvetica Neue Light" panose="02000403000000020004" pitchFamily="2" charset="0"/>
                <a:cs typeface="Arial" panose="020B0604020202020204" pitchFamily="34" charset="0"/>
              </a:rPr>
              <a:t>his lowest mark since taking office in January. </a:t>
            </a:r>
            <a:endParaRPr lang="en-US" sz="1600" b="1" dirty="0">
              <a:latin typeface="Arial" panose="020B0604020202020204" pitchFamily="34" charset="0"/>
              <a:ea typeface="Helvetica Neue" panose="02000503000000020004" pitchFamily="2" charset="0"/>
              <a:cs typeface="Arial" panose="020B0604020202020204" pitchFamily="34" charset="0"/>
            </a:endParaRPr>
          </a:p>
          <a:p>
            <a:pPr lvl="0" algn="l"/>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ea typeface="Helvetica Neue Light" panose="02000403000000020004" pitchFamily="2" charset="0"/>
                <a:cs typeface="Arial" panose="020B0604020202020204" pitchFamily="34" charset="0"/>
              </a:rPr>
              <a:t>Prior to July, Biden’s approval rating had remained steady, but a slowing vaccination rate, combined with the Delta variant and key policy priorities facing gridlock in Congress – </a:t>
            </a:r>
            <a:r>
              <a:rPr lang="en-US" sz="1600" b="1" dirty="0">
                <a:latin typeface="Arial" panose="020B0604020202020204" pitchFamily="34" charset="0"/>
                <a:ea typeface="Helvetica Neue" panose="02000503000000020004" pitchFamily="2" charset="0"/>
                <a:cs typeface="Arial" panose="020B0604020202020204" pitchFamily="34" charset="0"/>
              </a:rPr>
              <a:t>Biden’s approval was guaranteed to dip. </a:t>
            </a:r>
          </a:p>
          <a:p>
            <a:pPr algn="l"/>
            <a:endParaRPr lang="en-US" sz="12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Arial" panose="020B0604020202020204" pitchFamily="34" charset="0"/>
              <a:buChar char="•"/>
            </a:pPr>
            <a:endParaRPr lang="en-US" sz="1100" dirty="0">
              <a:latin typeface="Akzidenz-Grotesk BQ Light" pitchFamily="2" charset="77"/>
            </a:endParaRPr>
          </a:p>
        </p:txBody>
      </p:sp>
      <p:pic>
        <p:nvPicPr>
          <p:cNvPr id="4" name="Picture 3" descr="Chart, line chart&#10;&#10;Description automatically generated">
            <a:extLst>
              <a:ext uri="{FF2B5EF4-FFF2-40B4-BE49-F238E27FC236}">
                <a16:creationId xmlns:a16="http://schemas.microsoft.com/office/drawing/2014/main" id="{5743938E-DB06-9C4B-A798-3C75299CA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031" y="2832308"/>
            <a:ext cx="5835920" cy="3293471"/>
          </a:xfrm>
          <a:prstGeom prst="rect">
            <a:avLst/>
          </a:prstGeom>
        </p:spPr>
      </p:pic>
      <p:pic>
        <p:nvPicPr>
          <p:cNvPr id="7" name="Picture 6" descr="Table&#10;&#10;Description automatically generated">
            <a:extLst>
              <a:ext uri="{FF2B5EF4-FFF2-40B4-BE49-F238E27FC236}">
                <a16:creationId xmlns:a16="http://schemas.microsoft.com/office/drawing/2014/main" id="{C3107FE0-0429-D947-99E8-2D256BDD6C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2832308"/>
            <a:ext cx="6035704" cy="329347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76AE884F-8926-D148-B191-CE5037960F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pic>
        <p:nvPicPr>
          <p:cNvPr id="2" name="Picture 1">
            <a:extLst>
              <a:ext uri="{FF2B5EF4-FFF2-40B4-BE49-F238E27FC236}">
                <a16:creationId xmlns:a16="http://schemas.microsoft.com/office/drawing/2014/main" id="{08B60878-3808-4F43-BFDA-4BEF9938CE0B}"/>
              </a:ext>
            </a:extLst>
          </p:cNvPr>
          <p:cNvPicPr>
            <a:picLocks noChangeAspect="1"/>
          </p:cNvPicPr>
          <p:nvPr/>
        </p:nvPicPr>
        <p:blipFill>
          <a:blip r:embed="rId6"/>
          <a:stretch>
            <a:fillRect/>
          </a:stretch>
        </p:blipFill>
        <p:spPr>
          <a:xfrm>
            <a:off x="2442842" y="3140791"/>
            <a:ext cx="1505610" cy="2431774"/>
          </a:xfrm>
          <a:prstGeom prst="rect">
            <a:avLst/>
          </a:prstGeom>
          <a:effectLst>
            <a:outerShdw blurRad="50800" dist="50800" dir="5400000" algn="ctr" rotWithShape="0">
              <a:srgbClr val="000000">
                <a:alpha val="15000"/>
              </a:srgbClr>
            </a:outerShdw>
            <a:softEdge rad="470107"/>
          </a:effectLst>
        </p:spPr>
      </p:pic>
      <p:sp>
        <p:nvSpPr>
          <p:cNvPr id="13" name="Slide Number Placeholder 1">
            <a:extLst>
              <a:ext uri="{FF2B5EF4-FFF2-40B4-BE49-F238E27FC236}">
                <a16:creationId xmlns:a16="http://schemas.microsoft.com/office/drawing/2014/main" id="{61C45C3F-2AC5-F541-98A5-26433AFDE039}"/>
              </a:ext>
            </a:extLst>
          </p:cNvPr>
          <p:cNvSpPr>
            <a:spLocks noGrp="1"/>
          </p:cNvSpPr>
          <p:nvPr>
            <p:ph type="sldNum" sz="quarter" idx="2"/>
          </p:nvPr>
        </p:nvSpPr>
        <p:spPr>
          <a:xfrm>
            <a:off x="10043160" y="6418894"/>
            <a:ext cx="2743200" cy="365125"/>
          </a:xfrm>
        </p:spPr>
        <p:txBody>
          <a:bodyPr/>
          <a:lstStyle/>
          <a:p>
            <a:pPr algn="ctr"/>
            <a:fld id="{86CB4B4D-7CA3-9044-876B-883B54F8677D}" type="slidenum">
              <a:rPr lang="en-US" b="1" smtClean="0"/>
              <a:pPr algn="ctr"/>
              <a:t>5</a:t>
            </a:fld>
            <a:endParaRPr lang="en-US" b="1" dirty="0"/>
          </a:p>
        </p:txBody>
      </p:sp>
    </p:spTree>
    <p:extLst>
      <p:ext uri="{BB962C8B-B14F-4D97-AF65-F5344CB8AC3E}">
        <p14:creationId xmlns:p14="http://schemas.microsoft.com/office/powerpoint/2010/main" val="129374173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42864" y="71440"/>
            <a:ext cx="9741174"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Biden’s Approval On Policy</a:t>
            </a:r>
          </a:p>
        </p:txBody>
      </p:sp>
      <p:sp>
        <p:nvSpPr>
          <p:cNvPr id="8" name="TextBox 7">
            <a:extLst>
              <a:ext uri="{FF2B5EF4-FFF2-40B4-BE49-F238E27FC236}">
                <a16:creationId xmlns:a16="http://schemas.microsoft.com/office/drawing/2014/main" id="{F89D1A62-690A-3448-8309-DA66907B64A2}"/>
              </a:ext>
            </a:extLst>
          </p:cNvPr>
          <p:cNvSpPr txBox="1"/>
          <p:nvPr/>
        </p:nvSpPr>
        <p:spPr>
          <a:xfrm>
            <a:off x="-50772" y="523220"/>
            <a:ext cx="4310256" cy="5159720"/>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7160" tIns="137160" rIns="137160" bIns="137160" numCol="1" spcCol="38100" rtlCol="0" anchor="t" anchorCtr="0">
            <a:noAutofit/>
          </a:bodyPr>
          <a:lstStyle/>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Beyond high initial marks for his handling of Covid, Americans have conflicting views on Biden’s performance on other policy issues. </a:t>
            </a:r>
          </a:p>
          <a:p>
            <a:pPr marL="171450" indent="-171450">
              <a:buFont typeface="Wingdings" pitchFamily="2" charset="2"/>
              <a:buChar char="§"/>
            </a:pPr>
            <a:endParaRPr lang="en-US" sz="16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Light" panose="02000403000000020004" pitchFamily="2" charset="0"/>
                <a:cs typeface="Arial" panose="020B0604020202020204" pitchFamily="34" charset="0"/>
              </a:rPr>
              <a:t>A recent poll from Ipsos found that Biden fares less well on </a:t>
            </a:r>
            <a:r>
              <a:rPr lang="en-US" sz="1600" b="1" dirty="0">
                <a:latin typeface="Arial" panose="020B0604020202020204" pitchFamily="34" charset="0"/>
                <a:ea typeface="Helvetica Neue" panose="02000503000000020004" pitchFamily="2" charset="0"/>
                <a:cs typeface="Arial" panose="020B0604020202020204" pitchFamily="34" charset="0"/>
              </a:rPr>
              <a:t>immigration, gun violence, and crime. </a:t>
            </a:r>
            <a:r>
              <a:rPr lang="en-US" sz="1600" dirty="0">
                <a:latin typeface="Arial" panose="020B0604020202020204" pitchFamily="34" charset="0"/>
                <a:ea typeface="Helvetica Neue Light" panose="02000403000000020004" pitchFamily="2" charset="0"/>
                <a:cs typeface="Arial" panose="020B0604020202020204" pitchFamily="34" charset="0"/>
              </a:rPr>
              <a:t>On these issues, fewer than half of independents approve of the job he’s doing, </a:t>
            </a:r>
            <a:r>
              <a:rPr lang="en-US" sz="1600" b="1" dirty="0">
                <a:latin typeface="Arial" panose="020B0604020202020204" pitchFamily="34" charset="0"/>
                <a:ea typeface="Helvetica Neue" panose="02000503000000020004" pitchFamily="2" charset="0"/>
                <a:cs typeface="Arial" panose="020B0604020202020204" pitchFamily="34" charset="0"/>
              </a:rPr>
              <a:t>but his approval among Democrats is also lower.</a:t>
            </a:r>
          </a:p>
          <a:p>
            <a:pPr marL="171450" indent="-171450">
              <a:buFont typeface="Wingdings" pitchFamily="2" charset="2"/>
              <a:buChar char="§"/>
            </a:pPr>
            <a:endParaRPr lang="en-US" sz="1600" b="1"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b="1" dirty="0">
                <a:latin typeface="Arial" panose="020B0604020202020204" pitchFamily="34" charset="0"/>
                <a:ea typeface="Helvetica Neue" panose="02000503000000020004" pitchFamily="2" charset="0"/>
                <a:cs typeface="Arial" panose="020B0604020202020204" pitchFamily="34" charset="0"/>
              </a:rPr>
              <a:t>In the coming weeks, Biden’s approval of Covid and his handling of the economy and other policy issues will be at risk given the </a:t>
            </a:r>
            <a:r>
              <a:rPr lang="en-US" sz="16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Delta variant. </a:t>
            </a:r>
          </a:p>
          <a:p>
            <a:pPr marL="171450" indent="-171450">
              <a:buFont typeface="Wingdings" pitchFamily="2" charset="2"/>
              <a:buChar char="§"/>
            </a:pPr>
            <a:endParaRPr lang="en-US" sz="1600" dirty="0">
              <a:latin typeface="Helvetica Neue Light" panose="02000403000000020004" pitchFamily="2" charset="0"/>
              <a:ea typeface="Helvetica Neue Light" panose="02000403000000020004" pitchFamily="2" charset="0"/>
            </a:endParaRPr>
          </a:p>
          <a:p>
            <a:pPr lvl="0" algn="l"/>
            <a:endParaRPr lang="en-US" sz="1250" dirty="0">
              <a:latin typeface="Helvetica Neue Light" panose="02000403000000020004" pitchFamily="2" charset="0"/>
              <a:ea typeface="Helvetica Neue Light" panose="02000403000000020004" pitchFamily="2" charset="0"/>
            </a:endParaRPr>
          </a:p>
        </p:txBody>
      </p:sp>
      <p:pic>
        <p:nvPicPr>
          <p:cNvPr id="2" name="Picture 1">
            <a:extLst>
              <a:ext uri="{FF2B5EF4-FFF2-40B4-BE49-F238E27FC236}">
                <a16:creationId xmlns:a16="http://schemas.microsoft.com/office/drawing/2014/main" id="{46C70133-31E5-784D-BB6D-B0F99D0FD1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9484" y="523220"/>
            <a:ext cx="7932516" cy="4462041"/>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55A155FE-7D09-834A-AC8F-2ACB6F4383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1" name="Slide Number Placeholder 1">
            <a:extLst>
              <a:ext uri="{FF2B5EF4-FFF2-40B4-BE49-F238E27FC236}">
                <a16:creationId xmlns:a16="http://schemas.microsoft.com/office/drawing/2014/main" id="{7CB48DBC-9AC3-8049-A573-D5CD6B5E67AF}"/>
              </a:ext>
            </a:extLst>
          </p:cNvPr>
          <p:cNvSpPr>
            <a:spLocks noGrp="1"/>
          </p:cNvSpPr>
          <p:nvPr>
            <p:ph type="sldNum" sz="quarter" idx="2"/>
          </p:nvPr>
        </p:nvSpPr>
        <p:spPr>
          <a:xfrm>
            <a:off x="9836289" y="6334780"/>
            <a:ext cx="2743200" cy="365125"/>
          </a:xfrm>
        </p:spPr>
        <p:txBody>
          <a:bodyPr/>
          <a:lstStyle/>
          <a:p>
            <a:pPr algn="ctr"/>
            <a:fld id="{86CB4B4D-7CA3-9044-876B-883B54F8677D}" type="slidenum">
              <a:rPr lang="en-US" b="1" smtClean="0"/>
              <a:pPr algn="ctr"/>
              <a:t>6</a:t>
            </a:fld>
            <a:endParaRPr lang="en-US" b="1" dirty="0"/>
          </a:p>
        </p:txBody>
      </p:sp>
    </p:spTree>
    <p:extLst>
      <p:ext uri="{BB962C8B-B14F-4D97-AF65-F5344CB8AC3E}">
        <p14:creationId xmlns:p14="http://schemas.microsoft.com/office/powerpoint/2010/main" val="25626234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108515" y="90644"/>
            <a:ext cx="9741174" cy="375258"/>
          </a:xfrm>
        </p:spPr>
        <p:txBody>
          <a:bodyPr/>
          <a:lstStyle/>
          <a:p>
            <a:r>
              <a:rPr lang="en-US" sz="2000" spc="300" dirty="0">
                <a:solidFill>
                  <a:schemeClr val="tx2"/>
                </a:solidFill>
                <a:latin typeface="Arial" panose="020B0604020202020204" pitchFamily="34" charset="0"/>
                <a:ea typeface="Akzidenz-Grotesk BQ Medium" charset="0"/>
                <a:cs typeface="Arial" panose="020B0604020202020204" pitchFamily="34" charset="0"/>
              </a:rPr>
              <a:t>Congress – Near Term Agenda Expectations </a:t>
            </a:r>
            <a:r>
              <a:rPr lang="en-US" sz="2000" i="1" spc="300" dirty="0">
                <a:solidFill>
                  <a:schemeClr val="tx2"/>
                </a:solidFill>
                <a:latin typeface="Arial" panose="020B0604020202020204" pitchFamily="34" charset="0"/>
                <a:ea typeface="Akzidenz-Grotesk BQ Medium" charset="0"/>
                <a:cs typeface="Arial" panose="020B0604020202020204" pitchFamily="34" charset="0"/>
              </a:rPr>
              <a:t>(It’s complicated)</a:t>
            </a:r>
          </a:p>
        </p:txBody>
      </p:sp>
      <p:sp>
        <p:nvSpPr>
          <p:cNvPr id="11" name="TextBox 10">
            <a:extLst>
              <a:ext uri="{FF2B5EF4-FFF2-40B4-BE49-F238E27FC236}">
                <a16:creationId xmlns:a16="http://schemas.microsoft.com/office/drawing/2014/main" id="{53FF91B1-C24B-2F4B-A6A3-7A4B0AB7BFED}"/>
              </a:ext>
            </a:extLst>
          </p:cNvPr>
          <p:cNvSpPr txBox="1"/>
          <p:nvPr/>
        </p:nvSpPr>
        <p:spPr>
          <a:xfrm>
            <a:off x="130180" y="465902"/>
            <a:ext cx="9318620" cy="5960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sz="1600" b="1" dirty="0">
                <a:latin typeface="Arial" panose="020B0604020202020204" pitchFamily="34" charset="0"/>
                <a:ea typeface="Helvetica Neue" panose="02000503000000020004" pitchFamily="2" charset="0"/>
                <a:cs typeface="Arial" panose="020B0604020202020204" pitchFamily="34" charset="0"/>
              </a:rPr>
              <a:t>July has marked an important period for Senate Democrats as they try and advance President Biden's domestic agenda ahead of August recess. The House adjourns on July 30 and the Senate on August 9. </a:t>
            </a:r>
            <a:endParaRPr lang="en-US" sz="1600" b="1" u="sng" dirty="0">
              <a:solidFill>
                <a:schemeClr val="accent6"/>
              </a:solidFill>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endParaRPr lang="en-US" sz="1400" b="1" u="sng" dirty="0">
              <a:solidFill>
                <a:schemeClr val="accent6"/>
              </a:solidFill>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Bipartisan infrastructure negotiations:</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Senate Majority Leader Schumer said he was "fully committed" to passing a bipartisan infrastructure bill this summer but warned that more foot-dragging could require the Senate to stay in over the weekend or cuts to some of the upcoming August recess. </a:t>
            </a:r>
          </a:p>
          <a:p>
            <a:pPr algn="l"/>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lvl="3" indent="-171450">
              <a:buFont typeface="Wingdings" pitchFamily="2" charset="2"/>
              <a:buChar char="§"/>
            </a:pPr>
            <a:r>
              <a:rPr lang="en-US" sz="1400" dirty="0">
                <a:latin typeface="Arial" panose="020B0604020202020204" pitchFamily="34" charset="0"/>
                <a:ea typeface="Helvetica Neue Light" panose="02000403000000020004" pitchFamily="2" charset="0"/>
                <a:cs typeface="Arial" panose="020B0604020202020204" pitchFamily="34" charset="0"/>
              </a:rPr>
              <a:t>Senate Democrats are facing an increasingly narrow legislative window to advance Biden's infrastructure priorities. Schumer and Speaker Pelosi are both in a uniquely challenging and precarious situation; irrespective of any changes to August recess, advancing the bipartisan infrastructure will require considerable floor time, which explains Schumer's rationale in trying to force Democrats and Republicans to reach an agreement.</a:t>
            </a:r>
          </a:p>
          <a:p>
            <a:pPr marL="171450" lvl="3" indent="-171450">
              <a:buFont typeface="Wingdings" pitchFamily="2" charset="2"/>
              <a:buChar char="§"/>
            </a:pPr>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lvl="3" indent="-171450">
              <a:buFont typeface="Wingdings" pitchFamily="2" charset="2"/>
              <a:buChar char="§"/>
            </a:pPr>
            <a:r>
              <a:rPr lang="en-US" sz="1400" dirty="0">
                <a:latin typeface="Arial" panose="020B0604020202020204" pitchFamily="34" charset="0"/>
                <a:ea typeface="Helvetica Neue Light" panose="02000403000000020004" pitchFamily="2" charset="0"/>
                <a:cs typeface="Arial" panose="020B0604020202020204" pitchFamily="34" charset="0"/>
              </a:rPr>
              <a:t>Speaker Pelosi has said that the House will not pass the bipartisan infrastructure bill unless the Senate also sends over a budget resolution with elements of the American Jobs Plan and American Families Plan. Per Speaker Pelosi</a:t>
            </a:r>
            <a:r>
              <a:rPr lang="en-US" sz="1400" i="1" dirty="0">
                <a:latin typeface="Arial" panose="020B0604020202020204" pitchFamily="34" charset="0"/>
                <a:ea typeface="Helvetica Neue Light" panose="02000403000000020004" pitchFamily="2" charset="0"/>
                <a:cs typeface="Arial" panose="020B0604020202020204" pitchFamily="34" charset="0"/>
              </a:rPr>
              <a:t>, </a:t>
            </a:r>
            <a:r>
              <a:rPr lang="en-US" sz="1400" b="1" i="1" dirty="0">
                <a:latin typeface="Arial" panose="020B0604020202020204" pitchFamily="34" charset="0"/>
                <a:ea typeface="Helvetica Neue" panose="02000503000000020004" pitchFamily="2" charset="0"/>
                <a:cs typeface="Arial" panose="020B0604020202020204" pitchFamily="34" charset="0"/>
              </a:rPr>
              <a:t>“there </a:t>
            </a:r>
            <a:r>
              <a:rPr lang="en-US" sz="1400" b="1" i="1" dirty="0" err="1">
                <a:latin typeface="Arial" panose="020B0604020202020204" pitchFamily="34" charset="0"/>
                <a:ea typeface="Helvetica Neue" panose="02000503000000020004" pitchFamily="2" charset="0"/>
                <a:cs typeface="Arial" panose="020B0604020202020204" pitchFamily="34" charset="0"/>
              </a:rPr>
              <a:t>ain't</a:t>
            </a:r>
            <a:r>
              <a:rPr lang="en-US" sz="1400" b="1" i="1" dirty="0">
                <a:latin typeface="Arial" panose="020B0604020202020204" pitchFamily="34" charset="0"/>
                <a:ea typeface="Helvetica Neue" panose="02000503000000020004" pitchFamily="2" charset="0"/>
                <a:cs typeface="Arial" panose="020B0604020202020204" pitchFamily="34" charset="0"/>
              </a:rPr>
              <a:t> no infrastructure bill without the reconciliation bill.”</a:t>
            </a:r>
          </a:p>
          <a:p>
            <a:pPr marL="171450" lvl="3" indent="-171450">
              <a:buFont typeface="Wingdings" pitchFamily="2" charset="2"/>
              <a:buChar char="§"/>
            </a:pPr>
            <a:endParaRPr lang="en-US" sz="1400" b="1"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January 6 Select Committee:</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The House Select Committee investigating the Capitol riots held it’s first hearing this last Tuesday. </a:t>
            </a:r>
          </a:p>
          <a:p>
            <a:pPr marL="171450" indent="-171450">
              <a:buFont typeface="Wingdings" pitchFamily="2" charset="2"/>
              <a:buChar char="§"/>
            </a:pPr>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Government funding:</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When Congress reconvenes in late September, the immediate focus will include passing a stopgap bill to keep the government funded past the September 30 deadline. </a:t>
            </a:r>
          </a:p>
          <a:p>
            <a:pPr marL="171450" indent="-171450">
              <a:buFont typeface="Wingdings" pitchFamily="2" charset="2"/>
              <a:buChar char="§"/>
            </a:pPr>
            <a:endParaRPr lang="en-US" sz="14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Surface Transportation Reauthorization:</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The House passed The INVEST in America Act, a $715 billion Surface Transportation and Water Infrastructure package. The bill cleared the House with support from two Republicans alongside all 219 Democratic members. Earlier this year, the Senate EPW Committee passed its version of the legislation with bipartisan support, but the legislation still needs to be brought for a full vote on the Senate floor. </a:t>
            </a:r>
          </a:p>
        </p:txBody>
      </p:sp>
      <p:pic>
        <p:nvPicPr>
          <p:cNvPr id="12" name="Picture 11">
            <a:extLst>
              <a:ext uri="{FF2B5EF4-FFF2-40B4-BE49-F238E27FC236}">
                <a16:creationId xmlns:a16="http://schemas.microsoft.com/office/drawing/2014/main" id="{1CABDB6C-B6B3-5244-9470-47B8D2BD70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5194" y="720661"/>
            <a:ext cx="2676806" cy="1505703"/>
          </a:xfrm>
          <a:prstGeom prst="rect">
            <a:avLst/>
          </a:prstGeom>
          <a:effectLst>
            <a:glow>
              <a:schemeClr val="accent1"/>
            </a:glow>
            <a:softEdge rad="127000"/>
          </a:effectLst>
        </p:spPr>
      </p:pic>
      <p:pic>
        <p:nvPicPr>
          <p:cNvPr id="13" name="Picture 12">
            <a:extLst>
              <a:ext uri="{FF2B5EF4-FFF2-40B4-BE49-F238E27FC236}">
                <a16:creationId xmlns:a16="http://schemas.microsoft.com/office/drawing/2014/main" id="{9D3F9D07-D30E-0C4C-AD2F-F785F5E905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15194" y="2317983"/>
            <a:ext cx="2546626" cy="1697751"/>
          </a:xfrm>
          <a:prstGeom prst="rect">
            <a:avLst/>
          </a:prstGeom>
          <a:effectLst>
            <a:softEdge rad="127000"/>
          </a:effectLst>
        </p:spPr>
      </p:pic>
      <p:pic>
        <p:nvPicPr>
          <p:cNvPr id="15" name="Picture 14">
            <a:extLst>
              <a:ext uri="{FF2B5EF4-FFF2-40B4-BE49-F238E27FC236}">
                <a16:creationId xmlns:a16="http://schemas.microsoft.com/office/drawing/2014/main" id="{327A73EB-80DB-C64C-A0E2-F00114E590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5194" y="4398257"/>
            <a:ext cx="2613020" cy="1739082"/>
          </a:xfrm>
          <a:prstGeom prst="rect">
            <a:avLst/>
          </a:prstGeom>
          <a:effectLst>
            <a:softEdge rad="127000"/>
          </a:effectLst>
        </p:spPr>
      </p:pic>
      <p:pic>
        <p:nvPicPr>
          <p:cNvPr id="9" name="Picture 8" descr="A picture containing clipart&#10;&#10;Description automatically generated">
            <a:extLst>
              <a:ext uri="{FF2B5EF4-FFF2-40B4-BE49-F238E27FC236}">
                <a16:creationId xmlns:a16="http://schemas.microsoft.com/office/drawing/2014/main" id="{638A8242-CE92-2B40-8ACE-286166B85E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4" name="Slide Number Placeholder 1">
            <a:extLst>
              <a:ext uri="{FF2B5EF4-FFF2-40B4-BE49-F238E27FC236}">
                <a16:creationId xmlns:a16="http://schemas.microsoft.com/office/drawing/2014/main" id="{4CA6D89A-D777-8141-937A-E707D8DEC8ED}"/>
              </a:ext>
            </a:extLst>
          </p:cNvPr>
          <p:cNvSpPr>
            <a:spLocks noGrp="1"/>
          </p:cNvSpPr>
          <p:nvPr>
            <p:ph type="sldNum" sz="quarter" idx="2"/>
          </p:nvPr>
        </p:nvSpPr>
        <p:spPr>
          <a:xfrm>
            <a:off x="10032504" y="6426508"/>
            <a:ext cx="2743200" cy="365125"/>
          </a:xfrm>
        </p:spPr>
        <p:txBody>
          <a:bodyPr/>
          <a:lstStyle/>
          <a:p>
            <a:pPr algn="ctr"/>
            <a:fld id="{86CB4B4D-7CA3-9044-876B-883B54F8677D}" type="slidenum">
              <a:rPr lang="en-US" b="1" smtClean="0"/>
              <a:pPr algn="ctr"/>
              <a:t>7</a:t>
            </a:fld>
            <a:endParaRPr lang="en-US" b="1" dirty="0"/>
          </a:p>
        </p:txBody>
      </p:sp>
    </p:spTree>
    <p:extLst>
      <p:ext uri="{BB962C8B-B14F-4D97-AF65-F5344CB8AC3E}">
        <p14:creationId xmlns:p14="http://schemas.microsoft.com/office/powerpoint/2010/main" val="30477882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108515" y="90644"/>
            <a:ext cx="9741174" cy="375258"/>
          </a:xfrm>
        </p:spPr>
        <p:txBody>
          <a:bodyPr/>
          <a:lstStyle/>
          <a:p>
            <a:r>
              <a:rPr lang="en-US" sz="2000" spc="300" dirty="0">
                <a:solidFill>
                  <a:schemeClr val="tx2"/>
                </a:solidFill>
                <a:latin typeface="Arial" panose="020B0604020202020204" pitchFamily="34" charset="0"/>
                <a:ea typeface="Akzidenz-Grotesk BQ Medium" charset="0"/>
                <a:cs typeface="Arial" panose="020B0604020202020204" pitchFamily="34" charset="0"/>
              </a:rPr>
              <a:t>Congress – Near Term Agenda Expectations </a:t>
            </a:r>
            <a:r>
              <a:rPr lang="en-US" sz="2000" i="1" spc="300" dirty="0">
                <a:solidFill>
                  <a:schemeClr val="tx2"/>
                </a:solidFill>
                <a:latin typeface="Arial" panose="020B0604020202020204" pitchFamily="34" charset="0"/>
                <a:ea typeface="Akzidenz-Grotesk BQ Medium" charset="0"/>
                <a:cs typeface="Arial" panose="020B0604020202020204" pitchFamily="34" charset="0"/>
              </a:rPr>
              <a:t>(It’s complicated)</a:t>
            </a:r>
          </a:p>
        </p:txBody>
      </p:sp>
      <p:sp>
        <p:nvSpPr>
          <p:cNvPr id="11" name="TextBox 10">
            <a:extLst>
              <a:ext uri="{FF2B5EF4-FFF2-40B4-BE49-F238E27FC236}">
                <a16:creationId xmlns:a16="http://schemas.microsoft.com/office/drawing/2014/main" id="{53FF91B1-C24B-2F4B-A6A3-7A4B0AB7BFED}"/>
              </a:ext>
            </a:extLst>
          </p:cNvPr>
          <p:cNvSpPr txBox="1"/>
          <p:nvPr/>
        </p:nvSpPr>
        <p:spPr>
          <a:xfrm>
            <a:off x="87002" y="424930"/>
            <a:ext cx="8942720" cy="5560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endParaRPr lang="en-US" sz="1100" b="1" u="sng" dirty="0">
              <a:solidFill>
                <a:schemeClr val="accent6"/>
              </a:solidFill>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China-Related Legislation:</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In early June, the Senate passed the US Innovation and Competition Act. The House is taking a piecemeal approach and passed the National Science Foundation for the Future Act (H.R. 2225) and the Department of Energy Science for the Future Act (H.R. 3593). Other legislation, such as the Uyghur Forced Labor Prevention act – is expected to move in late Fall. </a:t>
            </a:r>
          </a:p>
          <a:p>
            <a:pPr marL="171450" lvl="3" indent="-171450">
              <a:buFont typeface="Wingdings" pitchFamily="2" charset="2"/>
              <a:buChar char="§"/>
            </a:pPr>
            <a:endParaRPr lang="en-US" sz="1400" b="1"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NDAA:</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The Senate Armed Services Committee voted to advance the FY2022 NDAA to the Senate floor, however consideration is not expected until September. The House Armed Services Committee is currently in the process of holding subcommittee markups, but any additional movement is also unlikely until September. </a:t>
            </a:r>
            <a:endParaRPr lang="en-US" sz="1400" b="1" u="sng" dirty="0">
              <a:solidFill>
                <a:schemeClr val="accent6"/>
              </a:solidFill>
              <a:latin typeface="Arial" panose="020B0604020202020204" pitchFamily="34" charset="0"/>
              <a:ea typeface="Helvetica Neue" panose="02000503000000020004" pitchFamily="2" charset="0"/>
              <a:cs typeface="Arial" panose="020B0604020202020204" pitchFamily="34" charset="0"/>
            </a:endParaRPr>
          </a:p>
          <a:p>
            <a:pPr algn="l"/>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Gun control:</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A bipartisan attempt in the Senate to advance gun control legislation fell apart in early June after Senator Murphy and Cornyn concluded that discussions had run their course. Despite Murphy calling almost half of the GOP Conference, he failed to find compromise by a self-imposed deadline of early Spring or early summer. </a:t>
            </a:r>
          </a:p>
          <a:p>
            <a:pPr marL="171450" indent="-171450">
              <a:buFont typeface="Wingdings" pitchFamily="2" charset="2"/>
              <a:buChar char="§"/>
            </a:pPr>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Police Reform:</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The chief negotiators for the package – Senator Scott, Booker, and Congresswoman Bass announced last month that they had </a:t>
            </a:r>
            <a:r>
              <a:rPr lang="en-US" sz="1400" i="1" dirty="0">
                <a:latin typeface="Arial" panose="020B0604020202020204" pitchFamily="34" charset="0"/>
                <a:ea typeface="Helvetica Neue Light" panose="02000403000000020004" pitchFamily="2" charset="0"/>
                <a:cs typeface="Arial" panose="020B0604020202020204" pitchFamily="34" charset="0"/>
              </a:rPr>
              <a:t>“reached an agreement on framework addressing the major issues for bipartisan police reform.” </a:t>
            </a:r>
            <a:r>
              <a:rPr lang="en-US" sz="1400" dirty="0">
                <a:latin typeface="Arial" panose="020B0604020202020204" pitchFamily="34" charset="0"/>
                <a:ea typeface="Helvetica Neue Light" panose="02000403000000020004" pitchFamily="2" charset="0"/>
                <a:cs typeface="Arial" panose="020B0604020202020204" pitchFamily="34" charset="0"/>
              </a:rPr>
              <a:t>One of the areas that Democrats and Republicans have yet to agree on is qualified immunity – which would protect state and local government officials, including law enforcement, from liability in civil suits unless they violate a persons clearly established constitutional rights. </a:t>
            </a:r>
            <a:endParaRPr lang="en-US" sz="1400" i="1" dirty="0">
              <a:latin typeface="Arial" panose="020B0604020202020204" pitchFamily="34" charset="0"/>
              <a:ea typeface="Helvetica Neue Light" panose="02000403000000020004" pitchFamily="2" charset="0"/>
              <a:cs typeface="Arial" panose="020B0604020202020204" pitchFamily="34" charset="0"/>
            </a:endParaRPr>
          </a:p>
          <a:p>
            <a:pPr algn="l"/>
            <a:endParaRPr lang="en-US" sz="1400" dirty="0">
              <a:latin typeface="Arial" panose="020B0604020202020204" pitchFamily="34" charset="0"/>
              <a:ea typeface="Helvetica Neue Light" panose="02000403000000020004" pitchFamily="2" charset="0"/>
              <a:cs typeface="Arial" panose="020B0604020202020204" pitchFamily="34" charset="0"/>
            </a:endParaRPr>
          </a:p>
          <a:p>
            <a:pPr marL="171450" indent="-171450">
              <a:buFont typeface="Wingdings" pitchFamily="2" charset="2"/>
              <a:buChar char="§"/>
            </a:pPr>
            <a:r>
              <a:rPr lang="en-US" sz="1400" b="1" u="sng"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Immigration Reform:</a:t>
            </a:r>
            <a:r>
              <a:rPr lang="en-US" sz="1400" b="1" dirty="0">
                <a:solidFill>
                  <a:schemeClr val="accent6">
                    <a:lumMod val="75000"/>
                  </a:schemeClr>
                </a:solidFill>
                <a:latin typeface="Arial" panose="020B0604020202020204" pitchFamily="34" charset="0"/>
                <a:ea typeface="Helvetica Neue" panose="02000503000000020004" pitchFamily="2" charset="0"/>
                <a:cs typeface="Arial" panose="020B0604020202020204" pitchFamily="34" charset="0"/>
              </a:rPr>
              <a:t> </a:t>
            </a:r>
            <a:r>
              <a:rPr lang="en-US" sz="1400" dirty="0">
                <a:latin typeface="Arial" panose="020B0604020202020204" pitchFamily="34" charset="0"/>
                <a:ea typeface="Helvetica Neue Light" panose="02000403000000020004" pitchFamily="2" charset="0"/>
                <a:cs typeface="Arial" panose="020B0604020202020204" pitchFamily="34" charset="0"/>
              </a:rPr>
              <a:t>Democrats are trying to include immigration priorities in the $3.5 trillion budget reconciliation package, in an attempt to circumvent Republicans. In private, Democrats have expressed the current strategy is their only chance to enact meaningful immigration changes this Congress. Details are limited but one of the policy goals is to create a pathway to citizenship for undocumented groups, such as Dreamers. </a:t>
            </a:r>
            <a:endParaRPr lang="en-US" sz="11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a:extLst>
              <a:ext uri="{FF2B5EF4-FFF2-40B4-BE49-F238E27FC236}">
                <a16:creationId xmlns:a16="http://schemas.microsoft.com/office/drawing/2014/main" id="{1CABDB6C-B6B3-5244-9470-47B8D2BD70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7978" y="635676"/>
            <a:ext cx="3104022" cy="1746012"/>
          </a:xfrm>
          <a:prstGeom prst="rect">
            <a:avLst/>
          </a:prstGeom>
          <a:effectLst>
            <a:glow>
              <a:schemeClr val="accent1"/>
            </a:glow>
            <a:softEdge rad="127000"/>
          </a:effectLst>
        </p:spPr>
      </p:pic>
      <p:pic>
        <p:nvPicPr>
          <p:cNvPr id="13" name="Picture 12">
            <a:extLst>
              <a:ext uri="{FF2B5EF4-FFF2-40B4-BE49-F238E27FC236}">
                <a16:creationId xmlns:a16="http://schemas.microsoft.com/office/drawing/2014/main" id="{9D3F9D07-D30E-0C4C-AD2F-F785F5E905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5496" y="2439075"/>
            <a:ext cx="2743199" cy="1828800"/>
          </a:xfrm>
          <a:prstGeom prst="rect">
            <a:avLst/>
          </a:prstGeom>
          <a:effectLst>
            <a:softEdge rad="127000"/>
          </a:effectLst>
        </p:spPr>
      </p:pic>
      <p:pic>
        <p:nvPicPr>
          <p:cNvPr id="15" name="Picture 14">
            <a:extLst>
              <a:ext uri="{FF2B5EF4-FFF2-40B4-BE49-F238E27FC236}">
                <a16:creationId xmlns:a16="http://schemas.microsoft.com/office/drawing/2014/main" id="{327A73EB-80DB-C64C-A0E2-F00114E590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25496" y="4440563"/>
            <a:ext cx="2879502" cy="1916437"/>
          </a:xfrm>
          <a:prstGeom prst="rect">
            <a:avLst/>
          </a:prstGeom>
          <a:effectLst>
            <a:softEdge rad="127000"/>
          </a:effectLst>
        </p:spPr>
      </p:pic>
      <p:pic>
        <p:nvPicPr>
          <p:cNvPr id="9" name="Picture 8" descr="A picture containing clipart&#10;&#10;Description automatically generated">
            <a:extLst>
              <a:ext uri="{FF2B5EF4-FFF2-40B4-BE49-F238E27FC236}">
                <a16:creationId xmlns:a16="http://schemas.microsoft.com/office/drawing/2014/main" id="{89A6B9F5-B867-ED4D-B465-DB8066F701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sp>
        <p:nvSpPr>
          <p:cNvPr id="14" name="Slide Number Placeholder 1">
            <a:extLst>
              <a:ext uri="{FF2B5EF4-FFF2-40B4-BE49-F238E27FC236}">
                <a16:creationId xmlns:a16="http://schemas.microsoft.com/office/drawing/2014/main" id="{951DC9C6-43D4-9845-8A94-6FCCFD5C99A6}"/>
              </a:ext>
            </a:extLst>
          </p:cNvPr>
          <p:cNvSpPr>
            <a:spLocks noGrp="1"/>
          </p:cNvSpPr>
          <p:nvPr>
            <p:ph type="sldNum" sz="quarter" idx="2"/>
          </p:nvPr>
        </p:nvSpPr>
        <p:spPr>
          <a:xfrm>
            <a:off x="10108704" y="6540496"/>
            <a:ext cx="2743200" cy="365125"/>
          </a:xfrm>
        </p:spPr>
        <p:txBody>
          <a:bodyPr/>
          <a:lstStyle/>
          <a:p>
            <a:pPr algn="ctr"/>
            <a:fld id="{86CB4B4D-7CA3-9044-876B-883B54F8677D}" type="slidenum">
              <a:rPr lang="en-US" b="1" smtClean="0"/>
              <a:pPr algn="ctr"/>
              <a:t>8</a:t>
            </a:fld>
            <a:endParaRPr lang="en-US" b="1" dirty="0"/>
          </a:p>
        </p:txBody>
      </p:sp>
    </p:spTree>
    <p:extLst>
      <p:ext uri="{BB962C8B-B14F-4D97-AF65-F5344CB8AC3E}">
        <p14:creationId xmlns:p14="http://schemas.microsoft.com/office/powerpoint/2010/main" val="3669426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CB253CB-AF72-4641-BB8A-6DE77F7C4C24}"/>
              </a:ext>
            </a:extLst>
          </p:cNvPr>
          <p:cNvSpPr>
            <a:spLocks noGrp="1"/>
          </p:cNvSpPr>
          <p:nvPr>
            <p:ph type="title"/>
          </p:nvPr>
        </p:nvSpPr>
        <p:spPr>
          <a:xfrm>
            <a:off x="57151" y="73981"/>
            <a:ext cx="10166627" cy="375258"/>
          </a:xfrm>
        </p:spPr>
        <p:txBody>
          <a:bodyPr/>
          <a:lstStyle/>
          <a:p>
            <a:r>
              <a:rPr lang="en-US" sz="2400" spc="300" dirty="0">
                <a:solidFill>
                  <a:schemeClr val="tx2"/>
                </a:solidFill>
                <a:latin typeface="Arial" panose="020B0604020202020204" pitchFamily="34" charset="0"/>
                <a:ea typeface="Akzidenz-Grotesk BQ Medium" charset="0"/>
                <a:cs typeface="Arial" panose="020B0604020202020204" pitchFamily="34" charset="0"/>
              </a:rPr>
              <a:t>Update on Postal Reform In Congress - </a:t>
            </a:r>
            <a:r>
              <a:rPr lang="en-US" sz="2400" spc="300" dirty="0">
                <a:solidFill>
                  <a:schemeClr val="accent2"/>
                </a:solidFill>
                <a:latin typeface="Arial" panose="020B0604020202020204" pitchFamily="34" charset="0"/>
                <a:ea typeface="Akzidenz-Grotesk BQ Medium" charset="0"/>
                <a:cs typeface="Arial" panose="020B0604020202020204" pitchFamily="34" charset="0"/>
              </a:rPr>
              <a:t>H.R. 3076</a:t>
            </a:r>
            <a:endParaRPr lang="en-US" sz="2400" i="1" spc="300" dirty="0">
              <a:solidFill>
                <a:schemeClr val="accent2"/>
              </a:solidFill>
              <a:latin typeface="Arial" panose="020B0604020202020204" pitchFamily="34" charset="0"/>
              <a:ea typeface="Akzidenz-Grotesk BQ Medium" charset="0"/>
              <a:cs typeface="Arial" panose="020B0604020202020204" pitchFamily="34" charset="0"/>
            </a:endParaRPr>
          </a:p>
        </p:txBody>
      </p:sp>
      <p:sp>
        <p:nvSpPr>
          <p:cNvPr id="11" name="TextBox 10">
            <a:extLst>
              <a:ext uri="{FF2B5EF4-FFF2-40B4-BE49-F238E27FC236}">
                <a16:creationId xmlns:a16="http://schemas.microsoft.com/office/drawing/2014/main" id="{53FF91B1-C24B-2F4B-A6A3-7A4B0AB7BFED}"/>
              </a:ext>
            </a:extLst>
          </p:cNvPr>
          <p:cNvSpPr txBox="1"/>
          <p:nvPr/>
        </p:nvSpPr>
        <p:spPr>
          <a:xfrm>
            <a:off x="155003" y="578525"/>
            <a:ext cx="8086172" cy="49141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endParaRPr lang="en-US" sz="16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Arial" panose="020B0604020202020204" pitchFamily="34" charset="0"/>
                <a:ea typeface="Helvetica Neue" panose="02000503000000020004" pitchFamily="2" charset="0"/>
                <a:cs typeface="Arial" panose="020B0604020202020204" pitchFamily="34" charset="0"/>
              </a:rPr>
              <a:t>On May 11, </a:t>
            </a:r>
            <a:r>
              <a:rPr lang="en-US" b="1" dirty="0">
                <a:solidFill>
                  <a:schemeClr val="accent2"/>
                </a:solidFill>
                <a:latin typeface="Arial" panose="020B0604020202020204" pitchFamily="34" charset="0"/>
                <a:ea typeface="Helvetica Neue" panose="02000503000000020004" pitchFamily="2" charset="0"/>
                <a:cs typeface="Arial" panose="020B0604020202020204" pitchFamily="34" charset="0"/>
              </a:rPr>
              <a:t>Chairwoman Maloney and Ranking Member Comer </a:t>
            </a:r>
            <a:r>
              <a:rPr lang="en-US" b="1" dirty="0">
                <a:latin typeface="Arial" panose="020B0604020202020204" pitchFamily="34" charset="0"/>
                <a:ea typeface="Helvetica Neue" panose="02000503000000020004" pitchFamily="2" charset="0"/>
                <a:cs typeface="Arial" panose="020B0604020202020204" pitchFamily="34" charset="0"/>
              </a:rPr>
              <a:t>introduced the Postal Service Reform Act to provide financial and operational stability to the Postal Service. </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dirty="0">
                <a:latin typeface="Arial" panose="020B0604020202020204" pitchFamily="34" charset="0"/>
                <a:ea typeface="Helvetica Neue" panose="02000503000000020004" pitchFamily="2" charset="0"/>
                <a:cs typeface="Arial" panose="020B0604020202020204" pitchFamily="34" charset="0"/>
              </a:rPr>
              <a:t>Subcommittee on Government Operations </a:t>
            </a:r>
            <a:r>
              <a:rPr lang="en-US" sz="1600" b="1" dirty="0">
                <a:solidFill>
                  <a:schemeClr val="accent2"/>
                </a:solidFill>
                <a:latin typeface="Arial" panose="020B0604020202020204" pitchFamily="34" charset="0"/>
                <a:ea typeface="Helvetica Neue" panose="02000503000000020004" pitchFamily="2" charset="0"/>
                <a:cs typeface="Arial" panose="020B0604020202020204" pitchFamily="34" charset="0"/>
              </a:rPr>
              <a:t>Chairman Connolly</a:t>
            </a:r>
            <a:r>
              <a:rPr lang="en-US" sz="1600" b="1" dirty="0">
                <a:latin typeface="Arial" panose="020B0604020202020204" pitchFamily="34" charset="0"/>
                <a:ea typeface="Helvetica Neue" panose="02000503000000020004" pitchFamily="2" charset="0"/>
                <a:cs typeface="Arial" panose="020B0604020202020204" pitchFamily="34" charset="0"/>
              </a:rPr>
              <a:t> </a:t>
            </a:r>
            <a:r>
              <a:rPr lang="en-US" sz="1600" dirty="0">
                <a:latin typeface="Arial" panose="020B0604020202020204" pitchFamily="34" charset="0"/>
                <a:ea typeface="Helvetica Neue" panose="02000503000000020004" pitchFamily="2" charset="0"/>
                <a:cs typeface="Arial" panose="020B0604020202020204" pitchFamily="34" charset="0"/>
              </a:rPr>
              <a:t>and </a:t>
            </a:r>
            <a:r>
              <a:rPr lang="en-US" sz="1600" b="1" dirty="0">
                <a:solidFill>
                  <a:schemeClr val="accent2"/>
                </a:solidFill>
                <a:latin typeface="Arial" panose="020B0604020202020204" pitchFamily="34" charset="0"/>
                <a:ea typeface="Helvetica Neue" panose="02000503000000020004" pitchFamily="2" charset="0"/>
                <a:cs typeface="Arial" panose="020B0604020202020204" pitchFamily="34" charset="0"/>
              </a:rPr>
              <a:t>Congresswoman Foxx</a:t>
            </a:r>
            <a:r>
              <a:rPr lang="en-US" sz="1600" dirty="0">
                <a:latin typeface="Arial" panose="020B0604020202020204" pitchFamily="34" charset="0"/>
                <a:ea typeface="Helvetica Neue" panose="02000503000000020004" pitchFamily="2" charset="0"/>
                <a:cs typeface="Arial" panose="020B0604020202020204" pitchFamily="34" charset="0"/>
              </a:rPr>
              <a:t> are also original co-sponsors of the legislation, which among other things, would eliminate the agency’s 2006 mandate to fund retiree health benefits and would require postal employees to enroll in Medicare when they turn 65.</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b="1" dirty="0">
                <a:latin typeface="Arial" panose="020B0604020202020204" pitchFamily="34" charset="0"/>
                <a:ea typeface="Helvetica Neue" panose="02000503000000020004" pitchFamily="2" charset="0"/>
                <a:cs typeface="Arial" panose="020B0604020202020204" pitchFamily="34" charset="0"/>
              </a:rPr>
              <a:t>On May 13, The House Oversight Committee passed the legislation by a voice vote. </a:t>
            </a:r>
          </a:p>
          <a:p>
            <a:pPr marL="171450" indent="-171450">
              <a:buFont typeface="Wingdings" pitchFamily="2" charset="2"/>
              <a:buChar char="§"/>
            </a:pPr>
            <a:endParaRPr lang="en-US" sz="1600" b="1"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r>
              <a:rPr lang="en-US" sz="1600" b="1" dirty="0">
                <a:latin typeface="Arial" panose="020B0604020202020204" pitchFamily="34" charset="0"/>
                <a:ea typeface="Helvetica Neue" panose="02000503000000020004" pitchFamily="2" charset="0"/>
                <a:cs typeface="Arial" panose="020B0604020202020204" pitchFamily="34" charset="0"/>
              </a:rPr>
              <a:t>The bill is now being worked by the House Ways and Means Committee and House Energy and Commerce Committee, both of which have jurisdiction over Medicare</a:t>
            </a:r>
            <a:r>
              <a:rPr lang="en-US" sz="1600" dirty="0">
                <a:latin typeface="Arial" panose="020B0604020202020204" pitchFamily="34" charset="0"/>
                <a:ea typeface="Helvetica Neue" panose="02000503000000020004" pitchFamily="2" charset="0"/>
                <a:cs typeface="Arial" panose="020B0604020202020204" pitchFamily="34" charset="0"/>
              </a:rPr>
              <a:t>, for possible amendments before it heads to the House floor for a vote expected in September.</a:t>
            </a:r>
          </a:p>
          <a:p>
            <a:pPr marL="171450" indent="-171450">
              <a:buFont typeface="Wingdings" pitchFamily="2" charset="2"/>
              <a:buChar char="§"/>
            </a:pPr>
            <a:endParaRPr lang="en-US" sz="1600" dirty="0">
              <a:latin typeface="Arial" panose="020B0604020202020204" pitchFamily="34" charset="0"/>
              <a:ea typeface="Helvetica Neue" panose="02000503000000020004" pitchFamily="2" charset="0"/>
              <a:cs typeface="Arial" panose="020B0604020202020204" pitchFamily="34" charset="0"/>
            </a:endParaRPr>
          </a:p>
          <a:p>
            <a:pPr marL="171450" indent="-171450">
              <a:buFont typeface="Wingdings" pitchFamily="2" charset="2"/>
              <a:buChar char="§"/>
            </a:pPr>
            <a:endParaRPr lang="en-US" sz="1100" dirty="0">
              <a:latin typeface="Helvetica Neue Light" panose="02000403000000020004" pitchFamily="2" charset="0"/>
              <a:ea typeface="Helvetica Neue Light" panose="02000403000000020004" pitchFamily="2" charset="0"/>
              <a:cs typeface="Helvetica Neue" panose="02000503000000020004" pitchFamily="2" charset="0"/>
            </a:endParaRPr>
          </a:p>
          <a:p>
            <a:pPr marL="171450" indent="-171450">
              <a:buFont typeface="Wingdings" pitchFamily="2" charset="2"/>
              <a:buChar char="§"/>
            </a:pPr>
            <a:endParaRPr lang="en-US" sz="1100" b="1" u="sng"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descr="A picture containing clipart&#10;&#10;Description automatically generated">
            <a:extLst>
              <a:ext uri="{FF2B5EF4-FFF2-40B4-BE49-F238E27FC236}">
                <a16:creationId xmlns:a16="http://schemas.microsoft.com/office/drawing/2014/main" id="{27CA85DB-0BDE-9A42-8E1B-F72C0BF02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23779" y="0"/>
            <a:ext cx="1968221" cy="523220"/>
          </a:xfrm>
          <a:prstGeom prst="rect">
            <a:avLst/>
          </a:prstGeom>
        </p:spPr>
      </p:pic>
      <p:pic>
        <p:nvPicPr>
          <p:cNvPr id="2" name="Picture 1">
            <a:extLst>
              <a:ext uri="{FF2B5EF4-FFF2-40B4-BE49-F238E27FC236}">
                <a16:creationId xmlns:a16="http://schemas.microsoft.com/office/drawing/2014/main" id="{93F4F3FD-BA5C-7E43-A8E3-6105D58AB89E}"/>
              </a:ext>
            </a:extLst>
          </p:cNvPr>
          <p:cNvPicPr>
            <a:picLocks noChangeAspect="1"/>
          </p:cNvPicPr>
          <p:nvPr/>
        </p:nvPicPr>
        <p:blipFill>
          <a:blip r:embed="rId4"/>
          <a:stretch>
            <a:fillRect/>
          </a:stretch>
        </p:blipFill>
        <p:spPr>
          <a:xfrm>
            <a:off x="8508313" y="938890"/>
            <a:ext cx="3430929" cy="4107671"/>
          </a:xfrm>
          <a:prstGeom prst="rect">
            <a:avLst/>
          </a:prstGeom>
        </p:spPr>
      </p:pic>
      <p:sp>
        <p:nvSpPr>
          <p:cNvPr id="10" name="Slide Number Placeholder 1">
            <a:extLst>
              <a:ext uri="{FF2B5EF4-FFF2-40B4-BE49-F238E27FC236}">
                <a16:creationId xmlns:a16="http://schemas.microsoft.com/office/drawing/2014/main" id="{D7494438-EDFD-D34E-8761-38D8B36EFB02}"/>
              </a:ext>
            </a:extLst>
          </p:cNvPr>
          <p:cNvSpPr>
            <a:spLocks noGrp="1"/>
          </p:cNvSpPr>
          <p:nvPr>
            <p:ph type="sldNum" sz="quarter" idx="2"/>
          </p:nvPr>
        </p:nvSpPr>
        <p:spPr>
          <a:xfrm>
            <a:off x="9814560" y="6333786"/>
            <a:ext cx="2743200" cy="687106"/>
          </a:xfrm>
        </p:spPr>
        <p:txBody>
          <a:bodyPr/>
          <a:lstStyle/>
          <a:p>
            <a:pPr algn="ctr"/>
            <a:fld id="{86CB4B4D-7CA3-9044-876B-883B54F8677D}" type="slidenum">
              <a:rPr lang="en-US" b="1" smtClean="0"/>
              <a:pPr algn="ctr"/>
              <a:t>9</a:t>
            </a:fld>
            <a:endParaRPr lang="en-US" b="1" dirty="0"/>
          </a:p>
        </p:txBody>
      </p:sp>
    </p:spTree>
    <p:extLst>
      <p:ext uri="{BB962C8B-B14F-4D97-AF65-F5344CB8AC3E}">
        <p14:creationId xmlns:p14="http://schemas.microsoft.com/office/powerpoint/2010/main" val="3772626925"/>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19331</TotalTime>
  <Words>3662</Words>
  <Application>Microsoft Macintosh PowerPoint</Application>
  <PresentationFormat>Widescreen</PresentationFormat>
  <Paragraphs>294</Paragraphs>
  <Slides>27</Slides>
  <Notes>19</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Akzidenz-Grotesk BQ Light</vt:lpstr>
      <vt:lpstr>Akzidenz-Grotesk BQ Medium</vt:lpstr>
      <vt:lpstr>Arial</vt:lpstr>
      <vt:lpstr>Avenir</vt:lpstr>
      <vt:lpstr>Avenir Heavy</vt:lpstr>
      <vt:lpstr>Avenir Medium</vt:lpstr>
      <vt:lpstr>Calibri</vt:lpstr>
      <vt:lpstr>Calibri Light</vt:lpstr>
      <vt:lpstr>Helvetica</vt:lpstr>
      <vt:lpstr>Helvetica Neue</vt:lpstr>
      <vt:lpstr>Helvetica Neue Light</vt:lpstr>
      <vt:lpstr>Helvetica Neue Medium</vt:lpstr>
      <vt:lpstr>Segoe UI</vt:lpstr>
      <vt:lpstr>Wingdings</vt:lpstr>
      <vt:lpstr>Office Theme</vt:lpstr>
      <vt:lpstr>PowerPoint Presentation</vt:lpstr>
      <vt:lpstr>PowerPoint Presentation</vt:lpstr>
      <vt:lpstr>2021: Baseline Data Points - Macro Political &amp; Economic Assessment   </vt:lpstr>
      <vt:lpstr>Public Trust in Government Remains Low (Surprise)</vt:lpstr>
      <vt:lpstr>President Biden’s Approval Rating</vt:lpstr>
      <vt:lpstr>Biden’s Approval On Policy</vt:lpstr>
      <vt:lpstr>Congress – Near Term Agenda Expectations (It’s complicated)</vt:lpstr>
      <vt:lpstr>Congress – Near Term Agenda Expectations (It’s complicated)</vt:lpstr>
      <vt:lpstr>Update on Postal Reform In Congress - H.R. 3076</vt:lpstr>
      <vt:lpstr>Update on Postal Reform In Congress - S.1720</vt:lpstr>
      <vt:lpstr>Rhetoric From Some Democrats Threatens to Derail Postal Service Legislation</vt:lpstr>
      <vt:lpstr>The Politics of The USPS &amp; The PMG</vt:lpstr>
      <vt:lpstr>U.S. Postal Service Board of Governors</vt:lpstr>
      <vt:lpstr>PowerPoint Presentation</vt:lpstr>
      <vt:lpstr>PRC Order No. 5763</vt:lpstr>
      <vt:lpstr>Order No. 5763 – practical implications</vt:lpstr>
      <vt:lpstr>USPS 10-Year Plan – “Delivering for America”</vt:lpstr>
      <vt:lpstr>USPS Delivering for America Plan</vt:lpstr>
      <vt:lpstr>Solving for a projected $160 billion 10-Year Forecasted Loss:  Our balanced approach to revitalizing the Postal Service                                                                                                                                 </vt:lpstr>
      <vt:lpstr>PowerPoint Presentation</vt:lpstr>
      <vt:lpstr>USPS Proceeds with Request For Postal Rate Change</vt:lpstr>
      <vt:lpstr>Bellwether Citizen Response survey highlights </vt:lpstr>
      <vt:lpstr>Robust &amp; Strong Industry Response</vt:lpstr>
      <vt:lpstr>Robust &amp; Strong Industry Response</vt:lpstr>
      <vt:lpstr>Robust &amp; Strong Industry Response</vt:lpstr>
      <vt:lpstr>Build a relationship with Congress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Khimji</dc:creator>
  <cp:lastModifiedBy>Hamilton Davison</cp:lastModifiedBy>
  <cp:revision>1826</cp:revision>
  <cp:lastPrinted>2021-07-27T19:28:53Z</cp:lastPrinted>
  <dcterms:created xsi:type="dcterms:W3CDTF">2020-02-05T18:21:09Z</dcterms:created>
  <dcterms:modified xsi:type="dcterms:W3CDTF">2021-07-28T22:06:26Z</dcterms:modified>
</cp:coreProperties>
</file>