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45" r:id="rId2"/>
    <p:sldId id="1411" r:id="rId3"/>
    <p:sldId id="2769" r:id="rId4"/>
    <p:sldId id="2768" r:id="rId5"/>
    <p:sldId id="2762" r:id="rId6"/>
    <p:sldId id="2761" r:id="rId7"/>
    <p:sldId id="2763" r:id="rId8"/>
    <p:sldId id="2757" r:id="rId9"/>
    <p:sldId id="2760" r:id="rId10"/>
    <p:sldId id="2765" r:id="rId11"/>
    <p:sldId id="2766" r:id="rId12"/>
    <p:sldId id="2770" r:id="rId13"/>
    <p:sldId id="2759" r:id="rId14"/>
    <p:sldId id="2740" r:id="rId15"/>
    <p:sldId id="2558" r:id="rId16"/>
    <p:sldId id="2559" r:id="rId17"/>
    <p:sldId id="2560" r:id="rId18"/>
    <p:sldId id="2738" r:id="rId19"/>
    <p:sldId id="2556" r:id="rId20"/>
    <p:sldId id="257" r:id="rId21"/>
    <p:sldId id="2557" r:id="rId22"/>
    <p:sldId id="2752" r:id="rId23"/>
    <p:sldId id="2753" r:id="rId24"/>
    <p:sldId id="2737" r:id="rId25"/>
    <p:sldId id="2727" r:id="rId26"/>
    <p:sldId id="2696" r:id="rId27"/>
    <p:sldId id="2746" r:id="rId28"/>
    <p:sldId id="428" r:id="rId29"/>
    <p:sldId id="2739" r:id="rId30"/>
    <p:sldId id="2741" r:id="rId31"/>
    <p:sldId id="2742" r:id="rId32"/>
    <p:sldId id="2699" r:id="rId33"/>
    <p:sldId id="2700" r:id="rId34"/>
    <p:sldId id="1506" r:id="rId35"/>
    <p:sldId id="449" r:id="rId36"/>
    <p:sldId id="2750" r:id="rId37"/>
    <p:sldId id="2743" r:id="rId38"/>
    <p:sldId id="2718" r:id="rId39"/>
    <p:sldId id="2717" r:id="rId40"/>
    <p:sldId id="2745" r:id="rId41"/>
    <p:sldId id="2707" r:id="rId42"/>
    <p:sldId id="2709" r:id="rId43"/>
    <p:sldId id="2706" r:id="rId44"/>
    <p:sldId id="486" r:id="rId45"/>
    <p:sldId id="2710" r:id="rId46"/>
    <p:sldId id="2729" r:id="rId47"/>
    <p:sldId id="1711" r:id="rId48"/>
    <p:sldId id="2431" r:id="rId49"/>
    <p:sldId id="2516" r:id="rId50"/>
    <p:sldId id="485" r:id="rId51"/>
    <p:sldId id="324" r:id="rId52"/>
    <p:sldId id="1713" r:id="rId53"/>
    <p:sldId id="1714" r:id="rId54"/>
    <p:sldId id="1709" r:id="rId55"/>
    <p:sldId id="507" r:id="rId56"/>
    <p:sldId id="2637" r:id="rId57"/>
    <p:sldId id="2638" r:id="rId58"/>
    <p:sldId id="2582" r:id="rId59"/>
    <p:sldId id="2526" r:id="rId60"/>
    <p:sldId id="2528" r:id="rId61"/>
    <p:sldId id="2529" r:id="rId62"/>
    <p:sldId id="2530" r:id="rId63"/>
    <p:sldId id="2542" r:id="rId64"/>
    <p:sldId id="2574" r:id="rId65"/>
    <p:sldId id="2575" r:id="rId66"/>
    <p:sldId id="2730" r:id="rId67"/>
    <p:sldId id="2751" r:id="rId68"/>
    <p:sldId id="2731" r:id="rId69"/>
    <p:sldId id="2732" r:id="rId70"/>
    <p:sldId id="2733" r:id="rId71"/>
    <p:sldId id="2734" r:id="rId72"/>
    <p:sldId id="2435" r:id="rId73"/>
    <p:sldId id="2249" r:id="rId74"/>
    <p:sldId id="2468" r:id="rId75"/>
    <p:sldId id="2434" r:id="rId76"/>
    <p:sldId id="1986"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6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EDE521-E677-4A09-9FAF-69C17021AD5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3585AC-1E7F-4BFC-8337-57D024EB4977}">
      <dgm:prSet/>
      <dgm:spPr/>
      <dgm:t>
        <a:bodyPr/>
        <a:lstStyle/>
        <a:p>
          <a:r>
            <a:rPr lang="en-US" b="1"/>
            <a:t>Worldata executes over 40,000 Email, Online and Direct Marketing Campaigns on Behalf of Clients Each Year. </a:t>
          </a:r>
          <a:endParaRPr lang="en-US"/>
        </a:p>
      </dgm:t>
    </dgm:pt>
    <dgm:pt modelId="{CF6F0595-9EF2-47FD-A3F2-3C8A9297CEFA}" type="parTrans" cxnId="{F6979356-33C8-4BBF-860C-B1A90B02E151}">
      <dgm:prSet/>
      <dgm:spPr/>
      <dgm:t>
        <a:bodyPr/>
        <a:lstStyle/>
        <a:p>
          <a:endParaRPr lang="en-US"/>
        </a:p>
      </dgm:t>
    </dgm:pt>
    <dgm:pt modelId="{9267609D-DC8A-4A47-9D33-9876B22DDCD7}" type="sibTrans" cxnId="{F6979356-33C8-4BBF-860C-B1A90B02E151}">
      <dgm:prSet/>
      <dgm:spPr/>
      <dgm:t>
        <a:bodyPr/>
        <a:lstStyle/>
        <a:p>
          <a:endParaRPr lang="en-US"/>
        </a:p>
      </dgm:t>
    </dgm:pt>
    <dgm:pt modelId="{7ACB51FD-2FE8-4CC2-A9B4-4CE0D74EA598}">
      <dgm:prSet/>
      <dgm:spPr/>
      <dgm:t>
        <a:bodyPr/>
        <a:lstStyle/>
        <a:p>
          <a:r>
            <a:rPr lang="en-US" b="1" dirty="0"/>
            <a:t>Demand Gen Experts.  Email and Direct Mail.  </a:t>
          </a:r>
        </a:p>
        <a:p>
          <a:r>
            <a:rPr lang="en-US" b="1" dirty="0"/>
            <a:t>We are among the largest buyers of permission email media in North America.</a:t>
          </a:r>
          <a:endParaRPr lang="en-US" dirty="0"/>
        </a:p>
      </dgm:t>
    </dgm:pt>
    <dgm:pt modelId="{DC7DF959-D371-42EB-BC08-41F213ECE4B1}" type="parTrans" cxnId="{F87F7FC5-6C31-4C2E-BE3E-51C0E7384AB4}">
      <dgm:prSet/>
      <dgm:spPr/>
      <dgm:t>
        <a:bodyPr/>
        <a:lstStyle/>
        <a:p>
          <a:endParaRPr lang="en-US"/>
        </a:p>
      </dgm:t>
    </dgm:pt>
    <dgm:pt modelId="{D4A5791C-D732-466C-B331-1A18B34F8FF8}" type="sibTrans" cxnId="{F87F7FC5-6C31-4C2E-BE3E-51C0E7384AB4}">
      <dgm:prSet/>
      <dgm:spPr/>
      <dgm:t>
        <a:bodyPr/>
        <a:lstStyle/>
        <a:p>
          <a:endParaRPr lang="en-US"/>
        </a:p>
      </dgm:t>
    </dgm:pt>
    <dgm:pt modelId="{AEFDB13B-CADF-4B4C-B9B8-BD02F70ADB84}">
      <dgm:prSet/>
      <dgm:spPr/>
      <dgm:t>
        <a:bodyPr/>
        <a:lstStyle/>
        <a:p>
          <a:r>
            <a:rPr lang="en-US" b="1"/>
            <a:t>Our research division, Worldata Research, provides free industry metrics based on these programs.  Our email research is based on over 6 billion transmitted messages annually.</a:t>
          </a:r>
          <a:endParaRPr lang="en-US"/>
        </a:p>
      </dgm:t>
    </dgm:pt>
    <dgm:pt modelId="{CDDA09A8-9D94-4771-AC68-A18547E50BCC}" type="parTrans" cxnId="{02F891E9-F8AB-421B-8D7C-FD012B0DE560}">
      <dgm:prSet/>
      <dgm:spPr/>
      <dgm:t>
        <a:bodyPr/>
        <a:lstStyle/>
        <a:p>
          <a:endParaRPr lang="en-US"/>
        </a:p>
      </dgm:t>
    </dgm:pt>
    <dgm:pt modelId="{690C82DE-2EC6-47C0-86EF-63FA97098F1F}" type="sibTrans" cxnId="{02F891E9-F8AB-421B-8D7C-FD012B0DE560}">
      <dgm:prSet/>
      <dgm:spPr/>
      <dgm:t>
        <a:bodyPr/>
        <a:lstStyle/>
        <a:p>
          <a:endParaRPr lang="en-US"/>
        </a:p>
      </dgm:t>
    </dgm:pt>
    <dgm:pt modelId="{53A9254C-D0BD-4EDD-AA67-DF4F5AB361AF}" type="pres">
      <dgm:prSet presAssocID="{19EDE521-E677-4A09-9FAF-69C17021AD51}" presName="linear" presStyleCnt="0">
        <dgm:presLayoutVars>
          <dgm:animLvl val="lvl"/>
          <dgm:resizeHandles val="exact"/>
        </dgm:presLayoutVars>
      </dgm:prSet>
      <dgm:spPr/>
    </dgm:pt>
    <dgm:pt modelId="{DFFCE799-0470-4364-BBE1-881A792B9772}" type="pres">
      <dgm:prSet presAssocID="{C63585AC-1E7F-4BFC-8337-57D024EB4977}" presName="parentText" presStyleLbl="node1" presStyleIdx="0" presStyleCnt="3">
        <dgm:presLayoutVars>
          <dgm:chMax val="0"/>
          <dgm:bulletEnabled val="1"/>
        </dgm:presLayoutVars>
      </dgm:prSet>
      <dgm:spPr/>
    </dgm:pt>
    <dgm:pt modelId="{E5BEDB9B-F0FF-4E26-8312-84165621915F}" type="pres">
      <dgm:prSet presAssocID="{9267609D-DC8A-4A47-9D33-9876B22DDCD7}" presName="spacer" presStyleCnt="0"/>
      <dgm:spPr/>
    </dgm:pt>
    <dgm:pt modelId="{610EC445-263E-4B7D-94C4-BF4184A4357B}" type="pres">
      <dgm:prSet presAssocID="{7ACB51FD-2FE8-4CC2-A9B4-4CE0D74EA598}" presName="parentText" presStyleLbl="node1" presStyleIdx="1" presStyleCnt="3">
        <dgm:presLayoutVars>
          <dgm:chMax val="0"/>
          <dgm:bulletEnabled val="1"/>
        </dgm:presLayoutVars>
      </dgm:prSet>
      <dgm:spPr/>
    </dgm:pt>
    <dgm:pt modelId="{E13E0F67-F670-415A-84D7-B8A2D7687AD9}" type="pres">
      <dgm:prSet presAssocID="{D4A5791C-D732-466C-B331-1A18B34F8FF8}" presName="spacer" presStyleCnt="0"/>
      <dgm:spPr/>
    </dgm:pt>
    <dgm:pt modelId="{23992A32-C31B-41D5-AD52-D469582A5277}" type="pres">
      <dgm:prSet presAssocID="{AEFDB13B-CADF-4B4C-B9B8-BD02F70ADB84}" presName="parentText" presStyleLbl="node1" presStyleIdx="2" presStyleCnt="3">
        <dgm:presLayoutVars>
          <dgm:chMax val="0"/>
          <dgm:bulletEnabled val="1"/>
        </dgm:presLayoutVars>
      </dgm:prSet>
      <dgm:spPr/>
    </dgm:pt>
  </dgm:ptLst>
  <dgm:cxnLst>
    <dgm:cxn modelId="{BE9D5D29-CA6E-4EEB-BC5B-C8B021D1AE84}" type="presOf" srcId="{19EDE521-E677-4A09-9FAF-69C17021AD51}" destId="{53A9254C-D0BD-4EDD-AA67-DF4F5AB361AF}" srcOrd="0" destOrd="0" presId="urn:microsoft.com/office/officeart/2005/8/layout/vList2"/>
    <dgm:cxn modelId="{2A322B6A-FFCE-45DF-89DB-8C284DC94C27}" type="presOf" srcId="{7ACB51FD-2FE8-4CC2-A9B4-4CE0D74EA598}" destId="{610EC445-263E-4B7D-94C4-BF4184A4357B}" srcOrd="0" destOrd="0" presId="urn:microsoft.com/office/officeart/2005/8/layout/vList2"/>
    <dgm:cxn modelId="{F9FC6E6A-2FD1-40AC-A089-E969DDEDB586}" type="presOf" srcId="{C63585AC-1E7F-4BFC-8337-57D024EB4977}" destId="{DFFCE799-0470-4364-BBE1-881A792B9772}" srcOrd="0" destOrd="0" presId="urn:microsoft.com/office/officeart/2005/8/layout/vList2"/>
    <dgm:cxn modelId="{456A4E71-1B3E-48B1-B573-D68F147320FF}" type="presOf" srcId="{AEFDB13B-CADF-4B4C-B9B8-BD02F70ADB84}" destId="{23992A32-C31B-41D5-AD52-D469582A5277}" srcOrd="0" destOrd="0" presId="urn:microsoft.com/office/officeart/2005/8/layout/vList2"/>
    <dgm:cxn modelId="{F6979356-33C8-4BBF-860C-B1A90B02E151}" srcId="{19EDE521-E677-4A09-9FAF-69C17021AD51}" destId="{C63585AC-1E7F-4BFC-8337-57D024EB4977}" srcOrd="0" destOrd="0" parTransId="{CF6F0595-9EF2-47FD-A3F2-3C8A9297CEFA}" sibTransId="{9267609D-DC8A-4A47-9D33-9876B22DDCD7}"/>
    <dgm:cxn modelId="{F87F7FC5-6C31-4C2E-BE3E-51C0E7384AB4}" srcId="{19EDE521-E677-4A09-9FAF-69C17021AD51}" destId="{7ACB51FD-2FE8-4CC2-A9B4-4CE0D74EA598}" srcOrd="1" destOrd="0" parTransId="{DC7DF959-D371-42EB-BC08-41F213ECE4B1}" sibTransId="{D4A5791C-D732-466C-B331-1A18B34F8FF8}"/>
    <dgm:cxn modelId="{02F891E9-F8AB-421B-8D7C-FD012B0DE560}" srcId="{19EDE521-E677-4A09-9FAF-69C17021AD51}" destId="{AEFDB13B-CADF-4B4C-B9B8-BD02F70ADB84}" srcOrd="2" destOrd="0" parTransId="{CDDA09A8-9D94-4771-AC68-A18547E50BCC}" sibTransId="{690C82DE-2EC6-47C0-86EF-63FA97098F1F}"/>
    <dgm:cxn modelId="{C3B557A2-66AC-42E4-8107-FEF148E52E61}" type="presParOf" srcId="{53A9254C-D0BD-4EDD-AA67-DF4F5AB361AF}" destId="{DFFCE799-0470-4364-BBE1-881A792B9772}" srcOrd="0" destOrd="0" presId="urn:microsoft.com/office/officeart/2005/8/layout/vList2"/>
    <dgm:cxn modelId="{4194977B-CD75-4EDA-8DA4-C29D047D83BB}" type="presParOf" srcId="{53A9254C-D0BD-4EDD-AA67-DF4F5AB361AF}" destId="{E5BEDB9B-F0FF-4E26-8312-84165621915F}" srcOrd="1" destOrd="0" presId="urn:microsoft.com/office/officeart/2005/8/layout/vList2"/>
    <dgm:cxn modelId="{F3211A6D-094D-423E-A4C5-F0E83B9FD77B}" type="presParOf" srcId="{53A9254C-D0BD-4EDD-AA67-DF4F5AB361AF}" destId="{610EC445-263E-4B7D-94C4-BF4184A4357B}" srcOrd="2" destOrd="0" presId="urn:microsoft.com/office/officeart/2005/8/layout/vList2"/>
    <dgm:cxn modelId="{4CDC7B4A-4B35-4509-881D-939689AC5599}" type="presParOf" srcId="{53A9254C-D0BD-4EDD-AA67-DF4F5AB361AF}" destId="{E13E0F67-F670-415A-84D7-B8A2D7687AD9}" srcOrd="3" destOrd="0" presId="urn:microsoft.com/office/officeart/2005/8/layout/vList2"/>
    <dgm:cxn modelId="{8DB807A2-8F54-41B0-B5E8-819E6A845620}" type="presParOf" srcId="{53A9254C-D0BD-4EDD-AA67-DF4F5AB361AF}" destId="{23992A32-C31B-41D5-AD52-D469582A5277}"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CE799-0470-4364-BBE1-881A792B9772}">
      <dsp:nvSpPr>
        <dsp:cNvPr id="0" name=""/>
        <dsp:cNvSpPr/>
      </dsp:nvSpPr>
      <dsp:spPr>
        <a:xfrm>
          <a:off x="0" y="105231"/>
          <a:ext cx="9496338" cy="8739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Worldata executes over 40,000 Email, Online and Direct Marketing Campaigns on Behalf of Clients Each Year. </a:t>
          </a:r>
          <a:endParaRPr lang="en-US" sz="1900" kern="1200"/>
        </a:p>
      </dsp:txBody>
      <dsp:txXfrm>
        <a:off x="42661" y="147892"/>
        <a:ext cx="9411016" cy="788594"/>
      </dsp:txXfrm>
    </dsp:sp>
    <dsp:sp modelId="{610EC445-263E-4B7D-94C4-BF4184A4357B}">
      <dsp:nvSpPr>
        <dsp:cNvPr id="0" name=""/>
        <dsp:cNvSpPr/>
      </dsp:nvSpPr>
      <dsp:spPr>
        <a:xfrm>
          <a:off x="0" y="1033868"/>
          <a:ext cx="9496338" cy="8739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Demand Gen Experts.  Email and Direct Mail.  </a:t>
          </a:r>
        </a:p>
        <a:p>
          <a:pPr marL="0" lvl="0" indent="0" algn="l" defTabSz="844550">
            <a:lnSpc>
              <a:spcPct val="90000"/>
            </a:lnSpc>
            <a:spcBef>
              <a:spcPct val="0"/>
            </a:spcBef>
            <a:spcAft>
              <a:spcPct val="35000"/>
            </a:spcAft>
            <a:buNone/>
          </a:pPr>
          <a:r>
            <a:rPr lang="en-US" sz="1900" b="1" kern="1200" dirty="0"/>
            <a:t>We are among the largest buyers of permission email media in North America.</a:t>
          </a:r>
          <a:endParaRPr lang="en-US" sz="1900" kern="1200" dirty="0"/>
        </a:p>
      </dsp:txBody>
      <dsp:txXfrm>
        <a:off x="42661" y="1076529"/>
        <a:ext cx="9411016" cy="788594"/>
      </dsp:txXfrm>
    </dsp:sp>
    <dsp:sp modelId="{23992A32-C31B-41D5-AD52-D469582A5277}">
      <dsp:nvSpPr>
        <dsp:cNvPr id="0" name=""/>
        <dsp:cNvSpPr/>
      </dsp:nvSpPr>
      <dsp:spPr>
        <a:xfrm>
          <a:off x="0" y="1962505"/>
          <a:ext cx="9496338" cy="8739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Our research division, Worldata Research, provides free industry metrics based on these programs.  Our email research is based on over 6 billion transmitted messages annually.</a:t>
          </a:r>
          <a:endParaRPr lang="en-US" sz="1900" kern="1200"/>
        </a:p>
      </dsp:txBody>
      <dsp:txXfrm>
        <a:off x="42661" y="2005166"/>
        <a:ext cx="9411016" cy="7885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FA78E1-3C76-4F71-8395-7CCFCD165163}"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A0D944-4CB5-45DB-AF6F-AF24F10CE6AB}" type="slidenum">
              <a:rPr lang="en-US" smtClean="0"/>
              <a:t>‹#›</a:t>
            </a:fld>
            <a:endParaRPr lang="en-US"/>
          </a:p>
        </p:txBody>
      </p:sp>
    </p:spTree>
    <p:extLst>
      <p:ext uri="{BB962C8B-B14F-4D97-AF65-F5344CB8AC3E}">
        <p14:creationId xmlns:p14="http://schemas.microsoft.com/office/powerpoint/2010/main" val="1558432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8AA30B-9CF7-481F-96AF-6B7125CFCFC4}" type="slidenum">
              <a:rPr lang="en-US" smtClean="0"/>
              <a:t>2</a:t>
            </a:fld>
            <a:endParaRPr lang="en-US" dirty="0"/>
          </a:p>
        </p:txBody>
      </p:sp>
    </p:spTree>
    <p:extLst>
      <p:ext uri="{BB962C8B-B14F-4D97-AF65-F5344CB8AC3E}">
        <p14:creationId xmlns:p14="http://schemas.microsoft.com/office/powerpoint/2010/main" val="3733737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A0D944-4CB5-45DB-AF6F-AF24F10CE6AB}" type="slidenum">
              <a:rPr lang="en-US" smtClean="0"/>
              <a:t>10</a:t>
            </a:fld>
            <a:endParaRPr lang="en-US"/>
          </a:p>
        </p:txBody>
      </p:sp>
    </p:spTree>
    <p:extLst>
      <p:ext uri="{BB962C8B-B14F-4D97-AF65-F5344CB8AC3E}">
        <p14:creationId xmlns:p14="http://schemas.microsoft.com/office/powerpoint/2010/main" val="1050800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A0D944-4CB5-45DB-AF6F-AF24F10CE6AB}" type="slidenum">
              <a:rPr lang="en-US" smtClean="0"/>
              <a:t>11</a:t>
            </a:fld>
            <a:endParaRPr lang="en-US"/>
          </a:p>
        </p:txBody>
      </p:sp>
    </p:spTree>
    <p:extLst>
      <p:ext uri="{BB962C8B-B14F-4D97-AF65-F5344CB8AC3E}">
        <p14:creationId xmlns:p14="http://schemas.microsoft.com/office/powerpoint/2010/main" val="28891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A0D944-4CB5-45DB-AF6F-AF24F10CE6AB}" type="slidenum">
              <a:rPr lang="en-US" smtClean="0"/>
              <a:t>12</a:t>
            </a:fld>
            <a:endParaRPr lang="en-US"/>
          </a:p>
        </p:txBody>
      </p:sp>
    </p:spTree>
    <p:extLst>
      <p:ext uri="{BB962C8B-B14F-4D97-AF65-F5344CB8AC3E}">
        <p14:creationId xmlns:p14="http://schemas.microsoft.com/office/powerpoint/2010/main" val="283124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8AA30B-9CF7-481F-96AF-6B7125CFCFC4}" type="slidenum">
              <a:rPr lang="en-US" smtClean="0"/>
              <a:t>28</a:t>
            </a:fld>
            <a:endParaRPr lang="en-US" dirty="0"/>
          </a:p>
        </p:txBody>
      </p:sp>
    </p:spTree>
    <p:extLst>
      <p:ext uri="{BB962C8B-B14F-4D97-AF65-F5344CB8AC3E}">
        <p14:creationId xmlns:p14="http://schemas.microsoft.com/office/powerpoint/2010/main" val="3182863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3638"/>
            <a:ext cx="5586413" cy="31416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4974">
              <a:defRPr/>
            </a:pPr>
            <a:fld id="{3775D526-6919-4CA1-86DD-A2972FFB99B6}" type="slidenum">
              <a:rPr lang="en-US">
                <a:solidFill>
                  <a:prstClr val="black"/>
                </a:solidFill>
                <a:latin typeface="Calibri"/>
              </a:rPr>
              <a:pPr defTabSz="934974">
                <a:defRPr/>
              </a:pPr>
              <a:t>73</a:t>
            </a:fld>
            <a:endParaRPr lang="en-US" dirty="0">
              <a:solidFill>
                <a:prstClr val="black"/>
              </a:solidFill>
              <a:latin typeface="Calibri"/>
            </a:endParaRPr>
          </a:p>
        </p:txBody>
      </p:sp>
    </p:spTree>
    <p:extLst>
      <p:ext uri="{BB962C8B-B14F-4D97-AF65-F5344CB8AC3E}">
        <p14:creationId xmlns:p14="http://schemas.microsoft.com/office/powerpoint/2010/main" val="20473857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A9B7-BB19-4D02-A4A6-7ED08C10CC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6EFE4A-C01C-4CF3-913D-8908FB16F0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2" descr="Image result for worldata logo">
            <a:extLst>
              <a:ext uri="{FF2B5EF4-FFF2-40B4-BE49-F238E27FC236}">
                <a16:creationId xmlns:a16="http://schemas.microsoft.com/office/drawing/2014/main" id="{25641ECD-3BE4-4099-AA54-B5DF141C02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5766" y="6518944"/>
            <a:ext cx="1204821" cy="2120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9A6D675-0D4E-4B10-87DA-BF2BDEE86C14}"/>
              </a:ext>
            </a:extLst>
          </p:cNvPr>
          <p:cNvSpPr txBox="1"/>
          <p:nvPr userDrawn="1"/>
        </p:nvSpPr>
        <p:spPr>
          <a:xfrm>
            <a:off x="0" y="6455691"/>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JayS@CorpWD.com</a:t>
            </a:r>
          </a:p>
        </p:txBody>
      </p:sp>
      <p:sp>
        <p:nvSpPr>
          <p:cNvPr id="9" name="TextBox 8">
            <a:extLst>
              <a:ext uri="{FF2B5EF4-FFF2-40B4-BE49-F238E27FC236}">
                <a16:creationId xmlns:a16="http://schemas.microsoft.com/office/drawing/2014/main" id="{B1BE74EC-2E90-44C6-B81B-2698B7D55CA7}"/>
              </a:ext>
            </a:extLst>
          </p:cNvPr>
          <p:cNvSpPr txBox="1"/>
          <p:nvPr userDrawn="1"/>
        </p:nvSpPr>
        <p:spPr>
          <a:xfrm>
            <a:off x="5102874" y="6465138"/>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Worldata.com</a:t>
            </a:r>
          </a:p>
        </p:txBody>
      </p:sp>
      <p:pic>
        <p:nvPicPr>
          <p:cNvPr id="5" name="Picture 4" descr="Logo&#10;&#10;Description automatically generated">
            <a:extLst>
              <a:ext uri="{FF2B5EF4-FFF2-40B4-BE49-F238E27FC236}">
                <a16:creationId xmlns:a16="http://schemas.microsoft.com/office/drawing/2014/main" id="{1F0CA54B-D8F1-48B2-BA48-4FC06F701D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3079" y="6138230"/>
            <a:ext cx="634921" cy="634921"/>
          </a:xfrm>
          <a:prstGeom prst="rect">
            <a:avLst/>
          </a:prstGeom>
        </p:spPr>
      </p:pic>
    </p:spTree>
    <p:extLst>
      <p:ext uri="{BB962C8B-B14F-4D97-AF65-F5344CB8AC3E}">
        <p14:creationId xmlns:p14="http://schemas.microsoft.com/office/powerpoint/2010/main" val="4272155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5DAB8-2E95-45F4-A390-B4CB40EDAC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57C9BC-A650-4332-814A-72BDD8A868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Image result for worldata logo">
            <a:extLst>
              <a:ext uri="{FF2B5EF4-FFF2-40B4-BE49-F238E27FC236}">
                <a16:creationId xmlns:a16="http://schemas.microsoft.com/office/drawing/2014/main" id="{8E7D5853-9E7B-4AD1-A782-C483118A86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5766" y="6518944"/>
            <a:ext cx="1204821" cy="2120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2F346C2-942D-4BB8-8974-B0A83316AE0E}"/>
              </a:ext>
            </a:extLst>
          </p:cNvPr>
          <p:cNvSpPr txBox="1"/>
          <p:nvPr userDrawn="1"/>
        </p:nvSpPr>
        <p:spPr>
          <a:xfrm>
            <a:off x="0" y="6455691"/>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JayS@CorpWD.com</a:t>
            </a:r>
          </a:p>
        </p:txBody>
      </p:sp>
      <p:sp>
        <p:nvSpPr>
          <p:cNvPr id="9" name="TextBox 8">
            <a:extLst>
              <a:ext uri="{FF2B5EF4-FFF2-40B4-BE49-F238E27FC236}">
                <a16:creationId xmlns:a16="http://schemas.microsoft.com/office/drawing/2014/main" id="{C8B0EB43-4195-40EA-9917-11FBE577F271}"/>
              </a:ext>
            </a:extLst>
          </p:cNvPr>
          <p:cNvSpPr txBox="1"/>
          <p:nvPr userDrawn="1"/>
        </p:nvSpPr>
        <p:spPr>
          <a:xfrm>
            <a:off x="5102874" y="6465138"/>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Worldata.com</a:t>
            </a:r>
          </a:p>
        </p:txBody>
      </p:sp>
    </p:spTree>
    <p:extLst>
      <p:ext uri="{BB962C8B-B14F-4D97-AF65-F5344CB8AC3E}">
        <p14:creationId xmlns:p14="http://schemas.microsoft.com/office/powerpoint/2010/main" val="2714947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0F34-742F-42DF-AF9C-3267228DEB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BBE0A6-19FF-4C7C-914E-9A332AA87D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2" descr="Image result for worldata logo">
            <a:extLst>
              <a:ext uri="{FF2B5EF4-FFF2-40B4-BE49-F238E27FC236}">
                <a16:creationId xmlns:a16="http://schemas.microsoft.com/office/drawing/2014/main" id="{B0ABEBC8-E0B5-4A32-A560-DBD8E451B9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5766" y="6518944"/>
            <a:ext cx="1204821" cy="2120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4088DAF-7761-4682-B5BD-E3D15BA14EB4}"/>
              </a:ext>
            </a:extLst>
          </p:cNvPr>
          <p:cNvSpPr txBox="1"/>
          <p:nvPr userDrawn="1"/>
        </p:nvSpPr>
        <p:spPr>
          <a:xfrm>
            <a:off x="0" y="6455691"/>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JayS@CorpWD.com</a:t>
            </a:r>
          </a:p>
        </p:txBody>
      </p:sp>
      <p:sp>
        <p:nvSpPr>
          <p:cNvPr id="9" name="TextBox 8">
            <a:extLst>
              <a:ext uri="{FF2B5EF4-FFF2-40B4-BE49-F238E27FC236}">
                <a16:creationId xmlns:a16="http://schemas.microsoft.com/office/drawing/2014/main" id="{36FD5F87-924F-4923-9886-B1DCD1CA61B6}"/>
              </a:ext>
            </a:extLst>
          </p:cNvPr>
          <p:cNvSpPr txBox="1"/>
          <p:nvPr userDrawn="1"/>
        </p:nvSpPr>
        <p:spPr>
          <a:xfrm>
            <a:off x="5102874" y="6465138"/>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Worldata.com</a:t>
            </a:r>
          </a:p>
        </p:txBody>
      </p:sp>
      <p:pic>
        <p:nvPicPr>
          <p:cNvPr id="10" name="Picture 9" descr="Logo&#10;&#10;Description automatically generated">
            <a:extLst>
              <a:ext uri="{FF2B5EF4-FFF2-40B4-BE49-F238E27FC236}">
                <a16:creationId xmlns:a16="http://schemas.microsoft.com/office/drawing/2014/main" id="{B7F11DCE-9C90-4FCD-9519-CC754CD00E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6953" y="6138230"/>
            <a:ext cx="634921" cy="634921"/>
          </a:xfrm>
          <a:prstGeom prst="rect">
            <a:avLst/>
          </a:prstGeom>
        </p:spPr>
      </p:pic>
    </p:spTree>
    <p:extLst>
      <p:ext uri="{BB962C8B-B14F-4D97-AF65-F5344CB8AC3E}">
        <p14:creationId xmlns:p14="http://schemas.microsoft.com/office/powerpoint/2010/main" val="3508666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7FB59-F1CA-4B00-A0F0-1D22245057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F696E-7026-4B10-981B-72B319FA52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1DE6B-45EF-476A-B30B-010957ECB7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2" descr="Image result for worldata logo">
            <a:extLst>
              <a:ext uri="{FF2B5EF4-FFF2-40B4-BE49-F238E27FC236}">
                <a16:creationId xmlns:a16="http://schemas.microsoft.com/office/drawing/2014/main" id="{FB1FBDC7-CF84-46BD-A409-B00DBA7C6ED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5766" y="6518944"/>
            <a:ext cx="1204821" cy="2120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C4840FE-B7FA-446F-B02D-77365B8831DB}"/>
              </a:ext>
            </a:extLst>
          </p:cNvPr>
          <p:cNvSpPr txBox="1"/>
          <p:nvPr userDrawn="1"/>
        </p:nvSpPr>
        <p:spPr>
          <a:xfrm>
            <a:off x="0" y="6455691"/>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JayS@CorpWD.com</a:t>
            </a:r>
          </a:p>
        </p:txBody>
      </p:sp>
      <p:sp>
        <p:nvSpPr>
          <p:cNvPr id="10" name="TextBox 9">
            <a:extLst>
              <a:ext uri="{FF2B5EF4-FFF2-40B4-BE49-F238E27FC236}">
                <a16:creationId xmlns:a16="http://schemas.microsoft.com/office/drawing/2014/main" id="{5A2604CF-A4CF-4EB5-8C47-1D92B5592508}"/>
              </a:ext>
            </a:extLst>
          </p:cNvPr>
          <p:cNvSpPr txBox="1"/>
          <p:nvPr userDrawn="1"/>
        </p:nvSpPr>
        <p:spPr>
          <a:xfrm>
            <a:off x="5102874" y="6465138"/>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Worldata.com</a:t>
            </a:r>
          </a:p>
        </p:txBody>
      </p:sp>
      <p:pic>
        <p:nvPicPr>
          <p:cNvPr id="11" name="Picture 10" descr="Logo&#10;&#10;Description automatically generated">
            <a:extLst>
              <a:ext uri="{FF2B5EF4-FFF2-40B4-BE49-F238E27FC236}">
                <a16:creationId xmlns:a16="http://schemas.microsoft.com/office/drawing/2014/main" id="{6D6A3C87-F46C-401A-A37A-F5D5DC0587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3079" y="6138230"/>
            <a:ext cx="634921" cy="634921"/>
          </a:xfrm>
          <a:prstGeom prst="rect">
            <a:avLst/>
          </a:prstGeom>
        </p:spPr>
      </p:pic>
    </p:spTree>
    <p:extLst>
      <p:ext uri="{BB962C8B-B14F-4D97-AF65-F5344CB8AC3E}">
        <p14:creationId xmlns:p14="http://schemas.microsoft.com/office/powerpoint/2010/main" val="3153166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BFCB-A56C-43FB-9D6C-E99F6DFA01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D2566A-2FED-4E7A-AB03-DEB9E126C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B41AC8-55D6-41EE-9D6F-CB2F00DAC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2369BA-E2CA-42DD-A2E8-ACD7CE7E62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D8AE9A-CC88-4905-BE65-1328C70D7B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2" descr="Image result for worldata logo">
            <a:extLst>
              <a:ext uri="{FF2B5EF4-FFF2-40B4-BE49-F238E27FC236}">
                <a16:creationId xmlns:a16="http://schemas.microsoft.com/office/drawing/2014/main" id="{238F0CF7-1D36-4BA2-AA5A-C0AF814468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5766" y="6518944"/>
            <a:ext cx="1204821" cy="2120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B6B2B3B-A3E6-46EB-BFFC-2ECED33704AC}"/>
              </a:ext>
            </a:extLst>
          </p:cNvPr>
          <p:cNvSpPr txBox="1"/>
          <p:nvPr userDrawn="1"/>
        </p:nvSpPr>
        <p:spPr>
          <a:xfrm>
            <a:off x="0" y="6455691"/>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JayS@CorpWD.com</a:t>
            </a:r>
          </a:p>
        </p:txBody>
      </p:sp>
      <p:sp>
        <p:nvSpPr>
          <p:cNvPr id="12" name="TextBox 11">
            <a:extLst>
              <a:ext uri="{FF2B5EF4-FFF2-40B4-BE49-F238E27FC236}">
                <a16:creationId xmlns:a16="http://schemas.microsoft.com/office/drawing/2014/main" id="{D312BF4B-AACC-4094-93A6-5BEECC211594}"/>
              </a:ext>
            </a:extLst>
          </p:cNvPr>
          <p:cNvSpPr txBox="1"/>
          <p:nvPr userDrawn="1"/>
        </p:nvSpPr>
        <p:spPr>
          <a:xfrm>
            <a:off x="5102874" y="6465138"/>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Worldata.com</a:t>
            </a:r>
          </a:p>
        </p:txBody>
      </p:sp>
      <p:pic>
        <p:nvPicPr>
          <p:cNvPr id="13" name="Picture 12" descr="Logo&#10;&#10;Description automatically generated">
            <a:extLst>
              <a:ext uri="{FF2B5EF4-FFF2-40B4-BE49-F238E27FC236}">
                <a16:creationId xmlns:a16="http://schemas.microsoft.com/office/drawing/2014/main" id="{0692F315-7724-4381-8799-F47D813945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3079" y="6138230"/>
            <a:ext cx="634921" cy="634921"/>
          </a:xfrm>
          <a:prstGeom prst="rect">
            <a:avLst/>
          </a:prstGeom>
        </p:spPr>
      </p:pic>
    </p:spTree>
    <p:extLst>
      <p:ext uri="{BB962C8B-B14F-4D97-AF65-F5344CB8AC3E}">
        <p14:creationId xmlns:p14="http://schemas.microsoft.com/office/powerpoint/2010/main" val="1391579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8D41-2C6A-479A-B6A7-6EC52EE73448}"/>
              </a:ext>
            </a:extLst>
          </p:cNvPr>
          <p:cNvSpPr>
            <a:spLocks noGrp="1"/>
          </p:cNvSpPr>
          <p:nvPr>
            <p:ph type="title"/>
          </p:nvPr>
        </p:nvSpPr>
        <p:spPr/>
        <p:txBody>
          <a:bodyPr/>
          <a:lstStyle/>
          <a:p>
            <a:r>
              <a:rPr lang="en-US"/>
              <a:t>Click to edit Master title style</a:t>
            </a:r>
          </a:p>
        </p:txBody>
      </p:sp>
      <p:pic>
        <p:nvPicPr>
          <p:cNvPr id="6" name="Picture 2" descr="Image result for worldata logo">
            <a:extLst>
              <a:ext uri="{FF2B5EF4-FFF2-40B4-BE49-F238E27FC236}">
                <a16:creationId xmlns:a16="http://schemas.microsoft.com/office/drawing/2014/main" id="{B21B7205-516D-4FE6-869D-BB382696EE3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5766" y="6518944"/>
            <a:ext cx="1204821" cy="2120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83B7D21-C520-43D6-A6BA-74C3FBF53768}"/>
              </a:ext>
            </a:extLst>
          </p:cNvPr>
          <p:cNvSpPr txBox="1"/>
          <p:nvPr userDrawn="1"/>
        </p:nvSpPr>
        <p:spPr>
          <a:xfrm>
            <a:off x="0" y="6455691"/>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JayS@CorpWD.com</a:t>
            </a:r>
          </a:p>
        </p:txBody>
      </p:sp>
      <p:sp>
        <p:nvSpPr>
          <p:cNvPr id="8" name="TextBox 7">
            <a:extLst>
              <a:ext uri="{FF2B5EF4-FFF2-40B4-BE49-F238E27FC236}">
                <a16:creationId xmlns:a16="http://schemas.microsoft.com/office/drawing/2014/main" id="{B7ABF780-DAD6-49C0-8C94-6C6042504D5D}"/>
              </a:ext>
            </a:extLst>
          </p:cNvPr>
          <p:cNvSpPr txBox="1"/>
          <p:nvPr userDrawn="1"/>
        </p:nvSpPr>
        <p:spPr>
          <a:xfrm>
            <a:off x="5102874" y="6465138"/>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Worldata.com</a:t>
            </a:r>
          </a:p>
        </p:txBody>
      </p:sp>
      <p:pic>
        <p:nvPicPr>
          <p:cNvPr id="9" name="Picture 8" descr="Logo&#10;&#10;Description automatically generated">
            <a:extLst>
              <a:ext uri="{FF2B5EF4-FFF2-40B4-BE49-F238E27FC236}">
                <a16:creationId xmlns:a16="http://schemas.microsoft.com/office/drawing/2014/main" id="{0FA0A4C6-1191-4A38-B312-E2FE2610F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3079" y="6138230"/>
            <a:ext cx="634921" cy="634921"/>
          </a:xfrm>
          <a:prstGeom prst="rect">
            <a:avLst/>
          </a:prstGeom>
        </p:spPr>
      </p:pic>
    </p:spTree>
    <p:extLst>
      <p:ext uri="{BB962C8B-B14F-4D97-AF65-F5344CB8AC3E}">
        <p14:creationId xmlns:p14="http://schemas.microsoft.com/office/powerpoint/2010/main" val="1754861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2" descr="Image result for worldata logo">
            <a:extLst>
              <a:ext uri="{FF2B5EF4-FFF2-40B4-BE49-F238E27FC236}">
                <a16:creationId xmlns:a16="http://schemas.microsoft.com/office/drawing/2014/main" id="{FBB2188C-6DCE-4A85-8571-450E7FB3D9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5766" y="6518944"/>
            <a:ext cx="1204821" cy="2120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5108387-6557-4B0B-9AB0-029ADE56880E}"/>
              </a:ext>
            </a:extLst>
          </p:cNvPr>
          <p:cNvSpPr txBox="1"/>
          <p:nvPr userDrawn="1"/>
        </p:nvSpPr>
        <p:spPr>
          <a:xfrm>
            <a:off x="0" y="6455691"/>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JayS@CorpWD.com</a:t>
            </a:r>
          </a:p>
        </p:txBody>
      </p:sp>
      <p:sp>
        <p:nvSpPr>
          <p:cNvPr id="7" name="TextBox 6">
            <a:extLst>
              <a:ext uri="{FF2B5EF4-FFF2-40B4-BE49-F238E27FC236}">
                <a16:creationId xmlns:a16="http://schemas.microsoft.com/office/drawing/2014/main" id="{6535F29D-FEA8-4D2F-AE89-6EA6BCAE2798}"/>
              </a:ext>
            </a:extLst>
          </p:cNvPr>
          <p:cNvSpPr txBox="1"/>
          <p:nvPr userDrawn="1"/>
        </p:nvSpPr>
        <p:spPr>
          <a:xfrm>
            <a:off x="5102874" y="6465138"/>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Worldata.com</a:t>
            </a:r>
          </a:p>
        </p:txBody>
      </p:sp>
      <p:pic>
        <p:nvPicPr>
          <p:cNvPr id="8" name="Picture 7" descr="Logo&#10;&#10;Description automatically generated">
            <a:extLst>
              <a:ext uri="{FF2B5EF4-FFF2-40B4-BE49-F238E27FC236}">
                <a16:creationId xmlns:a16="http://schemas.microsoft.com/office/drawing/2014/main" id="{C5CFF9CE-58B2-4997-931B-2D9EEDB8FC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3079" y="6138230"/>
            <a:ext cx="634921" cy="634921"/>
          </a:xfrm>
          <a:prstGeom prst="rect">
            <a:avLst/>
          </a:prstGeom>
        </p:spPr>
      </p:pic>
    </p:spTree>
    <p:extLst>
      <p:ext uri="{BB962C8B-B14F-4D97-AF65-F5344CB8AC3E}">
        <p14:creationId xmlns:p14="http://schemas.microsoft.com/office/powerpoint/2010/main" val="4031996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E7484-097C-4057-9375-5DBA085983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9E2540-11F6-4D00-A0D6-7B1B032F2A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9B1DE6-D50E-40D1-8601-5AB3F120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2" descr="Image result for worldata logo">
            <a:extLst>
              <a:ext uri="{FF2B5EF4-FFF2-40B4-BE49-F238E27FC236}">
                <a16:creationId xmlns:a16="http://schemas.microsoft.com/office/drawing/2014/main" id="{82D23142-2259-4663-8FDB-BCBDB58C46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5766" y="6518944"/>
            <a:ext cx="1204821" cy="2120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42189FB-6305-4795-9ABA-07191CCF8549}"/>
              </a:ext>
            </a:extLst>
          </p:cNvPr>
          <p:cNvSpPr txBox="1"/>
          <p:nvPr userDrawn="1"/>
        </p:nvSpPr>
        <p:spPr>
          <a:xfrm>
            <a:off x="0" y="6455691"/>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JayS@CorpWD.com</a:t>
            </a:r>
          </a:p>
        </p:txBody>
      </p:sp>
      <p:sp>
        <p:nvSpPr>
          <p:cNvPr id="10" name="TextBox 9">
            <a:extLst>
              <a:ext uri="{FF2B5EF4-FFF2-40B4-BE49-F238E27FC236}">
                <a16:creationId xmlns:a16="http://schemas.microsoft.com/office/drawing/2014/main" id="{4ACCE74E-E9AB-46D4-9C72-AD4E951BE9E0}"/>
              </a:ext>
            </a:extLst>
          </p:cNvPr>
          <p:cNvSpPr txBox="1"/>
          <p:nvPr userDrawn="1"/>
        </p:nvSpPr>
        <p:spPr>
          <a:xfrm>
            <a:off x="5102874" y="6465138"/>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Worldata.com</a:t>
            </a:r>
          </a:p>
        </p:txBody>
      </p:sp>
    </p:spTree>
    <p:extLst>
      <p:ext uri="{BB962C8B-B14F-4D97-AF65-F5344CB8AC3E}">
        <p14:creationId xmlns:p14="http://schemas.microsoft.com/office/powerpoint/2010/main" val="2556728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A7635-9089-484A-9AC4-4487F83041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E08FFC-4665-46D5-8D80-5E4355431F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DFC145-0824-46E8-A1C6-2E8336998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2" descr="Image result for worldata logo">
            <a:extLst>
              <a:ext uri="{FF2B5EF4-FFF2-40B4-BE49-F238E27FC236}">
                <a16:creationId xmlns:a16="http://schemas.microsoft.com/office/drawing/2014/main" id="{4E97600A-F50E-4F01-B730-8E802DC3F1B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5766" y="6518944"/>
            <a:ext cx="1204821" cy="2120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78ED986-C34F-4EC2-85B0-CD574776FED5}"/>
              </a:ext>
            </a:extLst>
          </p:cNvPr>
          <p:cNvSpPr txBox="1"/>
          <p:nvPr userDrawn="1"/>
        </p:nvSpPr>
        <p:spPr>
          <a:xfrm>
            <a:off x="0" y="6455691"/>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JayS@CorpWD.com</a:t>
            </a:r>
          </a:p>
        </p:txBody>
      </p:sp>
      <p:sp>
        <p:nvSpPr>
          <p:cNvPr id="10" name="TextBox 9">
            <a:extLst>
              <a:ext uri="{FF2B5EF4-FFF2-40B4-BE49-F238E27FC236}">
                <a16:creationId xmlns:a16="http://schemas.microsoft.com/office/drawing/2014/main" id="{FD1E84A4-B14C-41C5-AF88-62B6FD9EA5FD}"/>
              </a:ext>
            </a:extLst>
          </p:cNvPr>
          <p:cNvSpPr txBox="1"/>
          <p:nvPr userDrawn="1"/>
        </p:nvSpPr>
        <p:spPr>
          <a:xfrm>
            <a:off x="5102874" y="6465138"/>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Worldata.com</a:t>
            </a:r>
          </a:p>
        </p:txBody>
      </p:sp>
    </p:spTree>
    <p:extLst>
      <p:ext uri="{BB962C8B-B14F-4D97-AF65-F5344CB8AC3E}">
        <p14:creationId xmlns:p14="http://schemas.microsoft.com/office/powerpoint/2010/main" val="1450121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09AFB-45EF-4B2C-94A2-99F58ACE10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75963-BB06-46C0-B064-81A22B1C8A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Image result for worldata logo">
            <a:extLst>
              <a:ext uri="{FF2B5EF4-FFF2-40B4-BE49-F238E27FC236}">
                <a16:creationId xmlns:a16="http://schemas.microsoft.com/office/drawing/2014/main" id="{628D794A-6724-4F3D-9811-86C44D08B9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5766" y="6518944"/>
            <a:ext cx="1204821" cy="2120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38F6FFC-04E5-4296-B8A8-B360457862BC}"/>
              </a:ext>
            </a:extLst>
          </p:cNvPr>
          <p:cNvSpPr txBox="1"/>
          <p:nvPr userDrawn="1"/>
        </p:nvSpPr>
        <p:spPr>
          <a:xfrm>
            <a:off x="0" y="6455691"/>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JayS@CorpWD.com</a:t>
            </a:r>
          </a:p>
        </p:txBody>
      </p:sp>
      <p:sp>
        <p:nvSpPr>
          <p:cNvPr id="9" name="TextBox 8">
            <a:extLst>
              <a:ext uri="{FF2B5EF4-FFF2-40B4-BE49-F238E27FC236}">
                <a16:creationId xmlns:a16="http://schemas.microsoft.com/office/drawing/2014/main" id="{BC377786-EAD7-4320-9FF8-B496B924D8CB}"/>
              </a:ext>
            </a:extLst>
          </p:cNvPr>
          <p:cNvSpPr txBox="1"/>
          <p:nvPr userDrawn="1"/>
        </p:nvSpPr>
        <p:spPr>
          <a:xfrm>
            <a:off x="5102874" y="6465138"/>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Worldata.com</a:t>
            </a:r>
          </a:p>
        </p:txBody>
      </p:sp>
    </p:spTree>
    <p:extLst>
      <p:ext uri="{BB962C8B-B14F-4D97-AF65-F5344CB8AC3E}">
        <p14:creationId xmlns:p14="http://schemas.microsoft.com/office/powerpoint/2010/main" val="3323765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51D8D9-7E35-4AAE-9A7D-84C5049849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A21987-EAD9-493F-A001-B9230B9E65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Image result for worldata logo">
            <a:extLst>
              <a:ext uri="{FF2B5EF4-FFF2-40B4-BE49-F238E27FC236}">
                <a16:creationId xmlns:a16="http://schemas.microsoft.com/office/drawing/2014/main" id="{21AABF9E-213B-494A-B31D-D0AA1FCCBB7A}"/>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0765766" y="6518944"/>
            <a:ext cx="1204821" cy="2120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C2729AC-D7B8-49AE-9857-5F7811693728}"/>
              </a:ext>
            </a:extLst>
          </p:cNvPr>
          <p:cNvSpPr txBox="1"/>
          <p:nvPr userDrawn="1"/>
        </p:nvSpPr>
        <p:spPr>
          <a:xfrm>
            <a:off x="0" y="6455691"/>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JayS@CorpWD.com</a:t>
            </a:r>
          </a:p>
        </p:txBody>
      </p:sp>
      <p:sp>
        <p:nvSpPr>
          <p:cNvPr id="9" name="TextBox 8">
            <a:extLst>
              <a:ext uri="{FF2B5EF4-FFF2-40B4-BE49-F238E27FC236}">
                <a16:creationId xmlns:a16="http://schemas.microsoft.com/office/drawing/2014/main" id="{E3E6B060-1E13-4147-865B-7327D5E36540}"/>
              </a:ext>
            </a:extLst>
          </p:cNvPr>
          <p:cNvSpPr txBox="1"/>
          <p:nvPr userDrawn="1"/>
        </p:nvSpPr>
        <p:spPr>
          <a:xfrm>
            <a:off x="5102874" y="6465138"/>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Worldata.com</a:t>
            </a:r>
          </a:p>
        </p:txBody>
      </p:sp>
    </p:spTree>
    <p:extLst>
      <p:ext uri="{BB962C8B-B14F-4D97-AF65-F5344CB8AC3E}">
        <p14:creationId xmlns:p14="http://schemas.microsoft.com/office/powerpoint/2010/main" val="424380244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gif"/><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mailto:JayS@CorpWD.com"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74.xml.rels><?xml version="1.0" encoding="UTF-8" standalone="yes"?>
<Relationships xmlns="http://schemas.openxmlformats.org/package/2006/relationships"><Relationship Id="rId3" Type="http://schemas.openxmlformats.org/officeDocument/2006/relationships/hyperlink" Target="mailto:JayS@CorpWD.com" TargetMode="External"/><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hyperlink" Target="mailto:JayS@CorpWD.com" TargetMode="External"/><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hyperlink" Target="mailto:JayS@CorpWD.com"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69684-1ADE-42A0-B8C7-8847A8156D9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2038BF7-B3A0-4E08-B47E-EC0E2CAC6DCB}"/>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F2962AA9-B904-4FB7-A91A-8261AF887E7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52562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8FB733-E334-4C84-A5FF-E34909432D69}"/>
              </a:ext>
            </a:extLst>
          </p:cNvPr>
          <p:cNvSpPr/>
          <p:nvPr/>
        </p:nvSpPr>
        <p:spPr>
          <a:xfrm>
            <a:off x="346710" y="337013"/>
            <a:ext cx="11498579" cy="769441"/>
          </a:xfrm>
          <a:prstGeom prst="rect">
            <a:avLst/>
          </a:prstGeom>
        </p:spPr>
        <p:txBody>
          <a:bodyPr wrap="square">
            <a:spAutoFit/>
          </a:bodyPr>
          <a:lstStyle/>
          <a:p>
            <a:pPr algn="ctr"/>
            <a:r>
              <a:rPr lang="en-US" sz="4400" b="1" dirty="0">
                <a:solidFill>
                  <a:schemeClr val="tx1">
                    <a:lumMod val="95000"/>
                    <a:lumOff val="5000"/>
                  </a:schemeClr>
                </a:solidFill>
                <a:highlight>
                  <a:srgbClr val="FFFF00"/>
                </a:highlight>
                <a:latin typeface="Segoe UI Black" panose="020B0A02040204020203" pitchFamily="34" charset="0"/>
                <a:ea typeface="Segoe UI Black" panose="020B0A02040204020203" pitchFamily="34" charset="0"/>
                <a:cs typeface="Segoe UI Black" panose="020B0A02040204020203" pitchFamily="34" charset="0"/>
              </a:rPr>
              <a:t>Prediction:  Summer 2022</a:t>
            </a:r>
          </a:p>
        </p:txBody>
      </p:sp>
      <p:sp>
        <p:nvSpPr>
          <p:cNvPr id="5" name="Rectangle 4">
            <a:extLst>
              <a:ext uri="{FF2B5EF4-FFF2-40B4-BE49-F238E27FC236}">
                <a16:creationId xmlns:a16="http://schemas.microsoft.com/office/drawing/2014/main" id="{0BCE215B-B75E-4573-89E1-95012A673039}"/>
              </a:ext>
            </a:extLst>
          </p:cNvPr>
          <p:cNvSpPr/>
          <p:nvPr/>
        </p:nvSpPr>
        <p:spPr>
          <a:xfrm>
            <a:off x="0" y="1015014"/>
            <a:ext cx="12232310" cy="5262979"/>
          </a:xfrm>
          <a:prstGeom prst="rect">
            <a:avLst/>
          </a:prstGeom>
        </p:spPr>
        <p:txBody>
          <a:bodyPr wrap="square">
            <a:spAutoFit/>
          </a:bodyPr>
          <a:lstStyle/>
          <a:p>
            <a:pPr algn="ctr"/>
            <a:endParaRPr lang="en-US" sz="2800" b="1" dirty="0">
              <a:solidFill>
                <a:schemeClr val="bg1">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a:p>
            <a:pPr marL="571500" indent="-571500">
              <a:buFont typeface="Wingdings" panose="05000000000000000000" pitchFamily="2" charset="2"/>
              <a:buChar char="§"/>
            </a:pPr>
            <a:r>
              <a:rPr lang="en-US" sz="2800" b="1" dirty="0">
                <a:solidFill>
                  <a:srgbClr val="00B050"/>
                </a:solidFill>
                <a:latin typeface="Segoe UI Black" panose="020B0A02040204020203" pitchFamily="34" charset="0"/>
                <a:ea typeface="Segoe UI Black" panose="020B0A02040204020203" pitchFamily="34" charset="0"/>
                <a:cs typeface="Segoe UI Black" panose="020B0A02040204020203" pitchFamily="34" charset="0"/>
              </a:rPr>
              <a:t>GOOD:</a:t>
            </a:r>
          </a:p>
          <a:p>
            <a:pPr marL="571500" indent="-571500">
              <a:buFont typeface="Wingdings" panose="05000000000000000000" pitchFamily="2" charset="2"/>
              <a:buChar char="§"/>
            </a:pPr>
            <a:r>
              <a:rPr lang="en-US" sz="2800" b="1" dirty="0">
                <a:solidFill>
                  <a:srgbClr val="00B050"/>
                </a:solidFill>
                <a:latin typeface="Segoe UI Black" panose="020B0A02040204020203" pitchFamily="34" charset="0"/>
                <a:ea typeface="Segoe UI Black" panose="020B0A02040204020203" pitchFamily="34" charset="0"/>
                <a:cs typeface="Segoe UI Black" panose="020B0A02040204020203" pitchFamily="34" charset="0"/>
              </a:rPr>
              <a:t>‘Open Rate’ Tracking will go from ‘Absolute’ to ‘Estimated’  </a:t>
            </a:r>
          </a:p>
          <a:p>
            <a:pPr marL="1485900" lvl="2" indent="-571500">
              <a:buFont typeface="Wingdings" panose="05000000000000000000" pitchFamily="2" charset="2"/>
              <a:buChar char="§"/>
            </a:pPr>
            <a:r>
              <a:rPr lang="en-US" sz="2800" b="1" dirty="0">
                <a:solidFill>
                  <a:srgbClr val="00B050"/>
                </a:solidFill>
                <a:latin typeface="Segoe UI Black" panose="020B0A02040204020203" pitchFamily="34" charset="0"/>
                <a:ea typeface="Segoe UI Black" panose="020B0A02040204020203" pitchFamily="34" charset="0"/>
                <a:cs typeface="Segoe UI Black" panose="020B0A02040204020203" pitchFamily="34" charset="0"/>
              </a:rPr>
              <a:t>Only 30% impacted inboxes.  70% of emails sent will still be able to track email opens and balance will be extrapolated.</a:t>
            </a:r>
          </a:p>
          <a:p>
            <a:pPr marL="1485900" lvl="2" indent="-571500">
              <a:buFont typeface="Wingdings" panose="05000000000000000000" pitchFamily="2" charset="2"/>
              <a:buChar char="§"/>
            </a:pPr>
            <a:r>
              <a:rPr lang="en-US" sz="2800" b="1" dirty="0">
                <a:solidFill>
                  <a:srgbClr val="00B050"/>
                </a:solidFill>
                <a:latin typeface="Segoe UI Black" panose="020B0A02040204020203" pitchFamily="34" charset="0"/>
                <a:ea typeface="Segoe UI Black" panose="020B0A02040204020203" pitchFamily="34" charset="0"/>
                <a:cs typeface="Segoe UI Black" panose="020B0A02040204020203" pitchFamily="34" charset="0"/>
              </a:rPr>
              <a:t>A/B testing of Subject Lines, Timing, etc will all be fine.</a:t>
            </a:r>
          </a:p>
          <a:p>
            <a:pPr lvl="2"/>
            <a:endParaRPr lang="en-US" sz="2800" b="1" dirty="0">
              <a:solidFill>
                <a:srgbClr val="00B050"/>
              </a:solidFill>
              <a:latin typeface="Segoe UI Black" panose="020B0A02040204020203" pitchFamily="34" charset="0"/>
              <a:ea typeface="Segoe UI Black" panose="020B0A02040204020203" pitchFamily="34" charset="0"/>
              <a:cs typeface="Segoe UI Black" panose="020B0A02040204020203" pitchFamily="34" charset="0"/>
            </a:endParaRPr>
          </a:p>
          <a:p>
            <a:pPr marL="571500" indent="-571500">
              <a:buFont typeface="Wingdings" panose="05000000000000000000" pitchFamily="2" charset="2"/>
              <a:buChar char="§"/>
            </a:pPr>
            <a:r>
              <a:rPr lang="en-US" sz="2800" b="1" dirty="0">
                <a:solidFill>
                  <a:srgbClr val="7030A0"/>
                </a:solidFill>
                <a:latin typeface="Segoe UI Black" panose="020B0A02040204020203" pitchFamily="34" charset="0"/>
                <a:ea typeface="Segoe UI Black" panose="020B0A02040204020203" pitchFamily="34" charset="0"/>
                <a:cs typeface="Segoe UI Black" panose="020B0A02040204020203" pitchFamily="34" charset="0"/>
              </a:rPr>
              <a:t>BAD:</a:t>
            </a:r>
          </a:p>
          <a:p>
            <a:pPr marL="1028700" lvl="1" indent="-571500">
              <a:buFont typeface="Wingdings" panose="05000000000000000000" pitchFamily="2" charset="2"/>
              <a:buChar char="§"/>
            </a:pPr>
            <a:r>
              <a:rPr lang="en-US" sz="2800" b="1" dirty="0">
                <a:solidFill>
                  <a:srgbClr val="7030A0"/>
                </a:solidFill>
                <a:latin typeface="Segoe UI Black" panose="020B0A02040204020203" pitchFamily="34" charset="0"/>
                <a:ea typeface="Segoe UI Black" panose="020B0A02040204020203" pitchFamily="34" charset="0"/>
                <a:cs typeface="Segoe UI Black" panose="020B0A02040204020203" pitchFamily="34" charset="0"/>
              </a:rPr>
              <a:t>Marketing Automation triggers based on actual emails opened will be severely impacted.</a:t>
            </a:r>
          </a:p>
          <a:p>
            <a:pPr marL="1028700" lvl="1" indent="-571500">
              <a:buFont typeface="Wingdings" panose="05000000000000000000" pitchFamily="2" charset="2"/>
              <a:buChar char="§"/>
            </a:pPr>
            <a:r>
              <a:rPr lang="en-US" sz="2800" b="1" dirty="0">
                <a:solidFill>
                  <a:srgbClr val="7030A0"/>
                </a:solidFill>
                <a:latin typeface="Segoe UI Black" panose="020B0A02040204020203" pitchFamily="34" charset="0"/>
                <a:ea typeface="Segoe UI Black" panose="020B0A02040204020203" pitchFamily="34" charset="0"/>
                <a:cs typeface="Segoe UI Black" panose="020B0A02040204020203" pitchFamily="34" charset="0"/>
              </a:rPr>
              <a:t>Email address validation and deliverability that relies on address level email open data will be severely impacted.</a:t>
            </a:r>
          </a:p>
        </p:txBody>
      </p:sp>
    </p:spTree>
    <p:extLst>
      <p:ext uri="{BB962C8B-B14F-4D97-AF65-F5344CB8AC3E}">
        <p14:creationId xmlns:p14="http://schemas.microsoft.com/office/powerpoint/2010/main" val="3861127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8FB733-E334-4C84-A5FF-E34909432D69}"/>
              </a:ext>
            </a:extLst>
          </p:cNvPr>
          <p:cNvSpPr/>
          <p:nvPr/>
        </p:nvSpPr>
        <p:spPr>
          <a:xfrm>
            <a:off x="346710" y="337013"/>
            <a:ext cx="11498579" cy="769441"/>
          </a:xfrm>
          <a:prstGeom prst="rect">
            <a:avLst/>
          </a:prstGeom>
        </p:spPr>
        <p:txBody>
          <a:bodyPr wrap="square">
            <a:spAutoFit/>
          </a:bodyPr>
          <a:lstStyle/>
          <a:p>
            <a:pPr algn="ctr"/>
            <a:r>
              <a:rPr lang="en-US" sz="4400" b="1" dirty="0">
                <a:solidFill>
                  <a:schemeClr val="tx1">
                    <a:lumMod val="95000"/>
                    <a:lumOff val="5000"/>
                  </a:schemeClr>
                </a:solidFill>
                <a:latin typeface="Segoe UI Black" panose="020B0A02040204020203" pitchFamily="34" charset="0"/>
                <a:ea typeface="Segoe UI Black" panose="020B0A02040204020203" pitchFamily="34" charset="0"/>
                <a:cs typeface="Segoe UI Black" panose="020B0A02040204020203" pitchFamily="34" charset="0"/>
              </a:rPr>
              <a:t>Prediction:  Summer 2022</a:t>
            </a:r>
          </a:p>
        </p:txBody>
      </p:sp>
      <p:sp>
        <p:nvSpPr>
          <p:cNvPr id="5" name="Rectangle 4">
            <a:extLst>
              <a:ext uri="{FF2B5EF4-FFF2-40B4-BE49-F238E27FC236}">
                <a16:creationId xmlns:a16="http://schemas.microsoft.com/office/drawing/2014/main" id="{0BCE215B-B75E-4573-89E1-95012A673039}"/>
              </a:ext>
            </a:extLst>
          </p:cNvPr>
          <p:cNvSpPr/>
          <p:nvPr/>
        </p:nvSpPr>
        <p:spPr>
          <a:xfrm>
            <a:off x="424908" y="998388"/>
            <a:ext cx="11498580" cy="5262979"/>
          </a:xfrm>
          <a:prstGeom prst="rect">
            <a:avLst/>
          </a:prstGeom>
        </p:spPr>
        <p:txBody>
          <a:bodyPr wrap="square">
            <a:spAutoFit/>
          </a:bodyPr>
          <a:lstStyle/>
          <a:p>
            <a:pPr algn="ctr"/>
            <a:endParaRPr lang="en-US" sz="2800" b="1" dirty="0">
              <a:solidFill>
                <a:schemeClr val="bg1">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a:p>
            <a:pPr marL="571500" indent="-571500">
              <a:buFont typeface="Wingdings" panose="05000000000000000000" pitchFamily="2" charset="2"/>
              <a:buChar char="§"/>
            </a:pPr>
            <a:r>
              <a:rPr lang="en-US" sz="2800" b="1" dirty="0">
                <a:solidFill>
                  <a:srgbClr val="00B050"/>
                </a:solidFill>
                <a:latin typeface="Segoe UI Black" panose="020B0A02040204020203" pitchFamily="34" charset="0"/>
                <a:ea typeface="Segoe UI Black" panose="020B0A02040204020203" pitchFamily="34" charset="0"/>
                <a:cs typeface="Segoe UI Black" panose="020B0A02040204020203" pitchFamily="34" charset="0"/>
              </a:rPr>
              <a:t>GOOD:</a:t>
            </a:r>
          </a:p>
          <a:p>
            <a:pPr marL="571500" indent="-571500">
              <a:buFont typeface="Wingdings" panose="05000000000000000000" pitchFamily="2" charset="2"/>
              <a:buChar char="§"/>
            </a:pPr>
            <a:r>
              <a:rPr lang="en-US" sz="2800" b="1" dirty="0">
                <a:solidFill>
                  <a:srgbClr val="00B050"/>
                </a:solidFill>
                <a:latin typeface="Segoe UI Black" panose="020B0A02040204020203" pitchFamily="34" charset="0"/>
                <a:ea typeface="Segoe UI Black" panose="020B0A02040204020203" pitchFamily="34" charset="0"/>
                <a:cs typeface="Segoe UI Black" panose="020B0A02040204020203" pitchFamily="34" charset="0"/>
              </a:rPr>
              <a:t>‘Open Rate’ Tracking will go from ‘Absolute’ to ‘Estimated’  </a:t>
            </a:r>
          </a:p>
          <a:p>
            <a:pPr marL="1485900" lvl="2" indent="-571500">
              <a:buFont typeface="Wingdings" panose="05000000000000000000" pitchFamily="2" charset="2"/>
              <a:buChar char="§"/>
            </a:pPr>
            <a:r>
              <a:rPr lang="en-US" sz="2800" b="1" dirty="0">
                <a:solidFill>
                  <a:srgbClr val="00B050"/>
                </a:solidFill>
                <a:latin typeface="Segoe UI Black" panose="020B0A02040204020203" pitchFamily="34" charset="0"/>
                <a:ea typeface="Segoe UI Black" panose="020B0A02040204020203" pitchFamily="34" charset="0"/>
                <a:cs typeface="Segoe UI Black" panose="020B0A02040204020203" pitchFamily="34" charset="0"/>
              </a:rPr>
              <a:t>Only 30% impacted inboxes.  70% of emails will still be trackable and balance will be extrapolated.</a:t>
            </a:r>
          </a:p>
          <a:p>
            <a:pPr marL="1485900" lvl="2" indent="-571500">
              <a:buFont typeface="Wingdings" panose="05000000000000000000" pitchFamily="2" charset="2"/>
              <a:buChar char="§"/>
            </a:pPr>
            <a:r>
              <a:rPr lang="en-US" sz="2800" b="1" dirty="0">
                <a:solidFill>
                  <a:srgbClr val="00B050"/>
                </a:solidFill>
                <a:latin typeface="Segoe UI Black" panose="020B0A02040204020203" pitchFamily="34" charset="0"/>
                <a:ea typeface="Segoe UI Black" panose="020B0A02040204020203" pitchFamily="34" charset="0"/>
                <a:cs typeface="Segoe UI Black" panose="020B0A02040204020203" pitchFamily="34" charset="0"/>
              </a:rPr>
              <a:t>A/B testing of Subject Lines, Timing, etc will all be fine.</a:t>
            </a:r>
          </a:p>
          <a:p>
            <a:pPr lvl="2"/>
            <a:endParaRPr lang="en-US" sz="2800" b="1" dirty="0">
              <a:solidFill>
                <a:srgbClr val="00B050"/>
              </a:solidFill>
              <a:latin typeface="Segoe UI Black" panose="020B0A02040204020203" pitchFamily="34" charset="0"/>
              <a:ea typeface="Segoe UI Black" panose="020B0A02040204020203" pitchFamily="34" charset="0"/>
              <a:cs typeface="Segoe UI Black" panose="020B0A02040204020203" pitchFamily="34" charset="0"/>
            </a:endParaRPr>
          </a:p>
          <a:p>
            <a:pPr marL="571500" indent="-571500">
              <a:buFont typeface="Wingdings" panose="05000000000000000000" pitchFamily="2" charset="2"/>
              <a:buChar char="§"/>
            </a:pPr>
            <a:r>
              <a:rPr lang="en-US" sz="2800" b="1" dirty="0">
                <a:solidFill>
                  <a:srgbClr val="7030A0"/>
                </a:solidFill>
                <a:latin typeface="Segoe UI Black" panose="020B0A02040204020203" pitchFamily="34" charset="0"/>
                <a:ea typeface="Segoe UI Black" panose="020B0A02040204020203" pitchFamily="34" charset="0"/>
                <a:cs typeface="Segoe UI Black" panose="020B0A02040204020203" pitchFamily="34" charset="0"/>
              </a:rPr>
              <a:t>BAD:</a:t>
            </a:r>
          </a:p>
          <a:p>
            <a:pPr marL="1028700" lvl="1" indent="-571500">
              <a:buFont typeface="Wingdings" panose="05000000000000000000" pitchFamily="2" charset="2"/>
              <a:buChar char="§"/>
            </a:pPr>
            <a:r>
              <a:rPr lang="en-US" sz="2800" b="1" dirty="0">
                <a:solidFill>
                  <a:srgbClr val="7030A0"/>
                </a:solidFill>
                <a:latin typeface="Segoe UI Black" panose="020B0A02040204020203" pitchFamily="34" charset="0"/>
                <a:ea typeface="Segoe UI Black" panose="020B0A02040204020203" pitchFamily="34" charset="0"/>
                <a:cs typeface="Segoe UI Black" panose="020B0A02040204020203" pitchFamily="34" charset="0"/>
              </a:rPr>
              <a:t>Marketing Automation triggers based on actual emails opened will be severely impacted.</a:t>
            </a:r>
          </a:p>
          <a:p>
            <a:pPr marL="1028700" lvl="1" indent="-571500">
              <a:buFont typeface="Wingdings" panose="05000000000000000000" pitchFamily="2" charset="2"/>
              <a:buChar char="§"/>
            </a:pPr>
            <a:r>
              <a:rPr lang="en-US" sz="2800" b="1" dirty="0">
                <a:solidFill>
                  <a:srgbClr val="7030A0"/>
                </a:solidFill>
                <a:latin typeface="Segoe UI Black" panose="020B0A02040204020203" pitchFamily="34" charset="0"/>
                <a:ea typeface="Segoe UI Black" panose="020B0A02040204020203" pitchFamily="34" charset="0"/>
                <a:cs typeface="Segoe UI Black" panose="020B0A02040204020203" pitchFamily="34" charset="0"/>
              </a:rPr>
              <a:t>Email address validation and deliverability that relies on address level email open data will be severely impacted</a:t>
            </a:r>
          </a:p>
        </p:txBody>
      </p:sp>
      <p:sp>
        <p:nvSpPr>
          <p:cNvPr id="4" name="Title 1">
            <a:extLst>
              <a:ext uri="{FF2B5EF4-FFF2-40B4-BE49-F238E27FC236}">
                <a16:creationId xmlns:a16="http://schemas.microsoft.com/office/drawing/2014/main" id="{D53FAC93-2C92-406F-BAD2-5806FB06CD49}"/>
              </a:ext>
            </a:extLst>
          </p:cNvPr>
          <p:cNvSpPr txBox="1">
            <a:spLocks/>
          </p:cNvSpPr>
          <p:nvPr/>
        </p:nvSpPr>
        <p:spPr>
          <a:xfrm>
            <a:off x="1514865" y="1438102"/>
            <a:ext cx="9690692" cy="4637641"/>
          </a:xfrm>
          <a:prstGeom prst="rect">
            <a:avLst/>
          </a:prstGeom>
          <a:solidFill>
            <a:srgbClr val="FFFF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EC1B2E"/>
                </a:solidFill>
                <a:latin typeface="Arial Black" panose="020B0A04020102020204" pitchFamily="34" charset="0"/>
                <a:cs typeface="Arial" panose="020B0604020202020204" pitchFamily="34" charset="0"/>
              </a:rPr>
              <a:t>What Should You Be Doing Right Now?</a:t>
            </a:r>
          </a:p>
          <a:p>
            <a:pPr algn="ctr"/>
            <a:endParaRPr lang="en-US" sz="2400" dirty="0">
              <a:solidFill>
                <a:srgbClr val="EC1B2E"/>
              </a:solidFill>
              <a:latin typeface="Arial Black" panose="020B0A04020102020204" pitchFamily="34" charset="0"/>
              <a:cs typeface="Arial" panose="020B0604020202020204" pitchFamily="34" charset="0"/>
            </a:endParaRPr>
          </a:p>
          <a:p>
            <a:pPr algn="ctr"/>
            <a:r>
              <a:rPr lang="en-US" sz="2400" dirty="0">
                <a:solidFill>
                  <a:schemeClr val="bg1">
                    <a:lumMod val="50000"/>
                  </a:schemeClr>
                </a:solidFill>
                <a:latin typeface="Arial Black" panose="020B0A04020102020204" pitchFamily="34" charset="0"/>
                <a:cs typeface="Arial" panose="020B0604020202020204" pitchFamily="34" charset="0"/>
              </a:rPr>
              <a:t>First – talk with your ESP/Marketing Automation Vendor.  They should be sharing the plan they have (hopefully).</a:t>
            </a:r>
          </a:p>
          <a:p>
            <a:pPr algn="ctr"/>
            <a:endParaRPr lang="en-US" sz="2400" dirty="0">
              <a:solidFill>
                <a:srgbClr val="EC1B2E"/>
              </a:solidFill>
              <a:latin typeface="Arial Black" panose="020B0A04020102020204" pitchFamily="34" charset="0"/>
              <a:cs typeface="Arial" panose="020B0604020202020204" pitchFamily="34" charset="0"/>
            </a:endParaRPr>
          </a:p>
          <a:p>
            <a:pPr algn="ctr"/>
            <a:r>
              <a:rPr lang="en-US" sz="2400" dirty="0">
                <a:solidFill>
                  <a:schemeClr val="tx1">
                    <a:lumMod val="65000"/>
                    <a:lumOff val="35000"/>
                  </a:schemeClr>
                </a:solidFill>
                <a:latin typeface="Arial Black" panose="020B0A04020102020204" pitchFamily="34" charset="0"/>
                <a:cs typeface="Arial" panose="020B0604020202020204" pitchFamily="34" charset="0"/>
              </a:rPr>
              <a:t>Second – It will take a few months for the major email platforms to really settle on how they will ‘project’ open rates.  So from September till November your metrics will be a mess….</a:t>
            </a:r>
          </a:p>
          <a:p>
            <a:pPr algn="ctr"/>
            <a:endParaRPr lang="en-US" sz="2400" dirty="0">
              <a:latin typeface="Arial Black" panose="020B0A04020102020204" pitchFamily="34" charset="0"/>
              <a:cs typeface="Arial" panose="020B0604020202020204" pitchFamily="34" charset="0"/>
            </a:endParaRPr>
          </a:p>
          <a:p>
            <a:pPr algn="ctr"/>
            <a:r>
              <a:rPr lang="en-US" sz="2400" dirty="0">
                <a:latin typeface="Arial Black" panose="020B0A04020102020204" pitchFamily="34" charset="0"/>
                <a:cs typeface="Arial" panose="020B0604020202020204" pitchFamily="34" charset="0"/>
              </a:rPr>
              <a:t>So here is what you do – </a:t>
            </a:r>
          </a:p>
          <a:p>
            <a:pPr algn="ctr"/>
            <a:r>
              <a:rPr lang="en-US" sz="2400" dirty="0">
                <a:latin typeface="Arial Black" panose="020B0A04020102020204" pitchFamily="34" charset="0"/>
                <a:cs typeface="Arial" panose="020B0604020202020204" pitchFamily="34" charset="0"/>
              </a:rPr>
              <a:t>Run a ton of A/B tests NOW.  Identify known ‘winners’.  Use these winners during the ‘bumpy period’.  Once dust settles go back to running A/B tests.  </a:t>
            </a:r>
          </a:p>
        </p:txBody>
      </p:sp>
    </p:spTree>
    <p:extLst>
      <p:ext uri="{BB962C8B-B14F-4D97-AF65-F5344CB8AC3E}">
        <p14:creationId xmlns:p14="http://schemas.microsoft.com/office/powerpoint/2010/main" val="2841070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8FB733-E334-4C84-A5FF-E34909432D69}"/>
              </a:ext>
            </a:extLst>
          </p:cNvPr>
          <p:cNvSpPr/>
          <p:nvPr/>
        </p:nvSpPr>
        <p:spPr>
          <a:xfrm>
            <a:off x="346710" y="337013"/>
            <a:ext cx="11498579" cy="769441"/>
          </a:xfrm>
          <a:prstGeom prst="rect">
            <a:avLst/>
          </a:prstGeom>
        </p:spPr>
        <p:txBody>
          <a:bodyPr wrap="square">
            <a:spAutoFit/>
          </a:bodyPr>
          <a:lstStyle/>
          <a:p>
            <a:pPr algn="ctr"/>
            <a:r>
              <a:rPr lang="en-US" sz="4400" b="1" dirty="0">
                <a:solidFill>
                  <a:schemeClr val="tx1">
                    <a:lumMod val="95000"/>
                    <a:lumOff val="5000"/>
                  </a:schemeClr>
                </a:solidFill>
                <a:latin typeface="Segoe UI Black" panose="020B0A02040204020203" pitchFamily="34" charset="0"/>
                <a:ea typeface="Segoe UI Black" panose="020B0A02040204020203" pitchFamily="34" charset="0"/>
                <a:cs typeface="Segoe UI Black" panose="020B0A02040204020203" pitchFamily="34" charset="0"/>
              </a:rPr>
              <a:t>Prediction:  Summer 2022</a:t>
            </a:r>
          </a:p>
        </p:txBody>
      </p:sp>
      <p:sp>
        <p:nvSpPr>
          <p:cNvPr id="5" name="Rectangle 4">
            <a:extLst>
              <a:ext uri="{FF2B5EF4-FFF2-40B4-BE49-F238E27FC236}">
                <a16:creationId xmlns:a16="http://schemas.microsoft.com/office/drawing/2014/main" id="{0BCE215B-B75E-4573-89E1-95012A673039}"/>
              </a:ext>
            </a:extLst>
          </p:cNvPr>
          <p:cNvSpPr/>
          <p:nvPr/>
        </p:nvSpPr>
        <p:spPr>
          <a:xfrm>
            <a:off x="424908" y="998388"/>
            <a:ext cx="11498580" cy="5262979"/>
          </a:xfrm>
          <a:prstGeom prst="rect">
            <a:avLst/>
          </a:prstGeom>
        </p:spPr>
        <p:txBody>
          <a:bodyPr wrap="square">
            <a:spAutoFit/>
          </a:bodyPr>
          <a:lstStyle/>
          <a:p>
            <a:pPr algn="ctr"/>
            <a:endParaRPr lang="en-US" sz="2800" b="1" dirty="0">
              <a:solidFill>
                <a:schemeClr val="bg1">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a:p>
            <a:pPr marL="571500" indent="-571500">
              <a:buFont typeface="Wingdings" panose="05000000000000000000" pitchFamily="2" charset="2"/>
              <a:buChar char="§"/>
            </a:pPr>
            <a:r>
              <a:rPr lang="en-US" sz="2800" b="1" dirty="0">
                <a:solidFill>
                  <a:srgbClr val="00B050"/>
                </a:solidFill>
                <a:latin typeface="Segoe UI Black" panose="020B0A02040204020203" pitchFamily="34" charset="0"/>
                <a:ea typeface="Segoe UI Black" panose="020B0A02040204020203" pitchFamily="34" charset="0"/>
                <a:cs typeface="Segoe UI Black" panose="020B0A02040204020203" pitchFamily="34" charset="0"/>
              </a:rPr>
              <a:t>GOOD:</a:t>
            </a:r>
          </a:p>
          <a:p>
            <a:pPr marL="571500" indent="-571500">
              <a:buFont typeface="Wingdings" panose="05000000000000000000" pitchFamily="2" charset="2"/>
              <a:buChar char="§"/>
            </a:pPr>
            <a:r>
              <a:rPr lang="en-US" sz="2800" b="1" dirty="0">
                <a:solidFill>
                  <a:srgbClr val="00B050"/>
                </a:solidFill>
                <a:latin typeface="Segoe UI Black" panose="020B0A02040204020203" pitchFamily="34" charset="0"/>
                <a:ea typeface="Segoe UI Black" panose="020B0A02040204020203" pitchFamily="34" charset="0"/>
                <a:cs typeface="Segoe UI Black" panose="020B0A02040204020203" pitchFamily="34" charset="0"/>
              </a:rPr>
              <a:t>‘Open Rate’ Tracking will go from ‘Absolute’ to ‘Estimated’  </a:t>
            </a:r>
          </a:p>
          <a:p>
            <a:pPr marL="1485900" lvl="2" indent="-571500">
              <a:buFont typeface="Wingdings" panose="05000000000000000000" pitchFamily="2" charset="2"/>
              <a:buChar char="§"/>
            </a:pPr>
            <a:r>
              <a:rPr lang="en-US" sz="2800" b="1" dirty="0">
                <a:solidFill>
                  <a:srgbClr val="00B050"/>
                </a:solidFill>
                <a:latin typeface="Segoe UI Black" panose="020B0A02040204020203" pitchFamily="34" charset="0"/>
                <a:ea typeface="Segoe UI Black" panose="020B0A02040204020203" pitchFamily="34" charset="0"/>
                <a:cs typeface="Segoe UI Black" panose="020B0A02040204020203" pitchFamily="34" charset="0"/>
              </a:rPr>
              <a:t>Only 30% impacted inboxes.  70% of emails will still be trackable and balance will be extrapolated.</a:t>
            </a:r>
          </a:p>
          <a:p>
            <a:pPr marL="1485900" lvl="2" indent="-571500">
              <a:buFont typeface="Wingdings" panose="05000000000000000000" pitchFamily="2" charset="2"/>
              <a:buChar char="§"/>
            </a:pPr>
            <a:r>
              <a:rPr lang="en-US" sz="2800" b="1" dirty="0">
                <a:solidFill>
                  <a:srgbClr val="00B050"/>
                </a:solidFill>
                <a:latin typeface="Segoe UI Black" panose="020B0A02040204020203" pitchFamily="34" charset="0"/>
                <a:ea typeface="Segoe UI Black" panose="020B0A02040204020203" pitchFamily="34" charset="0"/>
                <a:cs typeface="Segoe UI Black" panose="020B0A02040204020203" pitchFamily="34" charset="0"/>
              </a:rPr>
              <a:t>A/B testing of Subject Lines, Timing, etc will all be fine.</a:t>
            </a:r>
          </a:p>
          <a:p>
            <a:pPr lvl="2"/>
            <a:endParaRPr lang="en-US" sz="2800" b="1" dirty="0">
              <a:solidFill>
                <a:srgbClr val="00B050"/>
              </a:solidFill>
              <a:latin typeface="Segoe UI Black" panose="020B0A02040204020203" pitchFamily="34" charset="0"/>
              <a:ea typeface="Segoe UI Black" panose="020B0A02040204020203" pitchFamily="34" charset="0"/>
              <a:cs typeface="Segoe UI Black" panose="020B0A02040204020203" pitchFamily="34" charset="0"/>
            </a:endParaRPr>
          </a:p>
          <a:p>
            <a:pPr marL="571500" indent="-571500">
              <a:buFont typeface="Wingdings" panose="05000000000000000000" pitchFamily="2" charset="2"/>
              <a:buChar char="§"/>
            </a:pPr>
            <a:r>
              <a:rPr lang="en-US" sz="2800" b="1" dirty="0">
                <a:solidFill>
                  <a:srgbClr val="7030A0"/>
                </a:solidFill>
                <a:latin typeface="Segoe UI Black" panose="020B0A02040204020203" pitchFamily="34" charset="0"/>
                <a:ea typeface="Segoe UI Black" panose="020B0A02040204020203" pitchFamily="34" charset="0"/>
                <a:cs typeface="Segoe UI Black" panose="020B0A02040204020203" pitchFamily="34" charset="0"/>
              </a:rPr>
              <a:t>BAD:</a:t>
            </a:r>
          </a:p>
          <a:p>
            <a:pPr marL="1028700" lvl="1" indent="-571500">
              <a:buFont typeface="Wingdings" panose="05000000000000000000" pitchFamily="2" charset="2"/>
              <a:buChar char="§"/>
            </a:pPr>
            <a:r>
              <a:rPr lang="en-US" sz="2800" b="1" dirty="0">
                <a:solidFill>
                  <a:srgbClr val="7030A0"/>
                </a:solidFill>
                <a:latin typeface="Segoe UI Black" panose="020B0A02040204020203" pitchFamily="34" charset="0"/>
                <a:ea typeface="Segoe UI Black" panose="020B0A02040204020203" pitchFamily="34" charset="0"/>
                <a:cs typeface="Segoe UI Black" panose="020B0A02040204020203" pitchFamily="34" charset="0"/>
              </a:rPr>
              <a:t>Marketing Automation triggers based on actual emails opened will be severely impacted.</a:t>
            </a:r>
          </a:p>
          <a:p>
            <a:pPr marL="1028700" lvl="1" indent="-571500">
              <a:buFont typeface="Wingdings" panose="05000000000000000000" pitchFamily="2" charset="2"/>
              <a:buChar char="§"/>
            </a:pPr>
            <a:r>
              <a:rPr lang="en-US" sz="2800" b="1" dirty="0">
                <a:solidFill>
                  <a:srgbClr val="7030A0"/>
                </a:solidFill>
                <a:latin typeface="Segoe UI Black" panose="020B0A02040204020203" pitchFamily="34" charset="0"/>
                <a:ea typeface="Segoe UI Black" panose="020B0A02040204020203" pitchFamily="34" charset="0"/>
                <a:cs typeface="Segoe UI Black" panose="020B0A02040204020203" pitchFamily="34" charset="0"/>
              </a:rPr>
              <a:t>Email address validation and deliverability that relies on address level email open data will be severely impacted</a:t>
            </a:r>
          </a:p>
        </p:txBody>
      </p:sp>
      <p:sp>
        <p:nvSpPr>
          <p:cNvPr id="4" name="Title 1">
            <a:extLst>
              <a:ext uri="{FF2B5EF4-FFF2-40B4-BE49-F238E27FC236}">
                <a16:creationId xmlns:a16="http://schemas.microsoft.com/office/drawing/2014/main" id="{D53FAC93-2C92-406F-BAD2-5806FB06CD49}"/>
              </a:ext>
            </a:extLst>
          </p:cNvPr>
          <p:cNvSpPr txBox="1">
            <a:spLocks/>
          </p:cNvSpPr>
          <p:nvPr/>
        </p:nvSpPr>
        <p:spPr>
          <a:xfrm>
            <a:off x="1514865" y="1438102"/>
            <a:ext cx="9690692" cy="4637641"/>
          </a:xfrm>
          <a:prstGeom prst="rect">
            <a:avLst/>
          </a:prstGeom>
          <a:solidFill>
            <a:srgbClr val="FFFF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EC1B2E"/>
                </a:solidFill>
                <a:latin typeface="Arial Black" panose="020B0A04020102020204" pitchFamily="34" charset="0"/>
                <a:cs typeface="Arial" panose="020B0604020202020204" pitchFamily="34" charset="0"/>
              </a:rPr>
              <a:t>What Should You Be Doing Right Now?</a:t>
            </a:r>
          </a:p>
          <a:p>
            <a:pPr algn="ctr"/>
            <a:endParaRPr lang="en-US" sz="2400" dirty="0">
              <a:solidFill>
                <a:srgbClr val="EC1B2E"/>
              </a:solidFill>
              <a:latin typeface="Arial Black" panose="020B0A04020102020204" pitchFamily="34" charset="0"/>
              <a:cs typeface="Arial" panose="020B0604020202020204" pitchFamily="34" charset="0"/>
            </a:endParaRPr>
          </a:p>
          <a:p>
            <a:pPr algn="ctr"/>
            <a:r>
              <a:rPr lang="en-US" sz="2400" dirty="0">
                <a:solidFill>
                  <a:schemeClr val="bg1">
                    <a:lumMod val="50000"/>
                  </a:schemeClr>
                </a:solidFill>
                <a:latin typeface="Arial Black" panose="020B0A04020102020204" pitchFamily="34" charset="0"/>
                <a:cs typeface="Arial" panose="020B0604020202020204" pitchFamily="34" charset="0"/>
              </a:rPr>
              <a:t>First – talk with your ESP/Marketing Automation Vendor.  They should be sharing the plan they have (hopefully).</a:t>
            </a:r>
          </a:p>
          <a:p>
            <a:pPr algn="ctr"/>
            <a:endParaRPr lang="en-US" sz="2400" dirty="0">
              <a:solidFill>
                <a:srgbClr val="EC1B2E"/>
              </a:solidFill>
              <a:latin typeface="Arial Black" panose="020B0A04020102020204" pitchFamily="34" charset="0"/>
              <a:cs typeface="Arial" panose="020B0604020202020204" pitchFamily="34" charset="0"/>
            </a:endParaRPr>
          </a:p>
          <a:p>
            <a:pPr algn="ctr"/>
            <a:r>
              <a:rPr lang="en-US" sz="2400" dirty="0">
                <a:solidFill>
                  <a:schemeClr val="tx1">
                    <a:lumMod val="65000"/>
                    <a:lumOff val="35000"/>
                  </a:schemeClr>
                </a:solidFill>
                <a:latin typeface="Arial Black" panose="020B0A04020102020204" pitchFamily="34" charset="0"/>
                <a:cs typeface="Arial" panose="020B0604020202020204" pitchFamily="34" charset="0"/>
              </a:rPr>
              <a:t>Second – It will take a few months for the major email platforms to really settle on how they will ‘project’ open rates.  So from September till November your metrics will be a mess….</a:t>
            </a:r>
          </a:p>
          <a:p>
            <a:pPr algn="ctr"/>
            <a:endParaRPr lang="en-US" sz="2400" dirty="0">
              <a:latin typeface="Arial Black" panose="020B0A04020102020204" pitchFamily="34" charset="0"/>
              <a:cs typeface="Arial" panose="020B0604020202020204" pitchFamily="34" charset="0"/>
            </a:endParaRPr>
          </a:p>
          <a:p>
            <a:pPr algn="ctr"/>
            <a:r>
              <a:rPr lang="en-US" sz="2400" dirty="0">
                <a:latin typeface="Arial Black" panose="020B0A04020102020204" pitchFamily="34" charset="0"/>
                <a:cs typeface="Arial" panose="020B0604020202020204" pitchFamily="34" charset="0"/>
              </a:rPr>
              <a:t>So here is what you do – </a:t>
            </a:r>
          </a:p>
          <a:p>
            <a:pPr algn="ctr"/>
            <a:r>
              <a:rPr lang="en-US" sz="2400" dirty="0">
                <a:latin typeface="Arial Black" panose="020B0A04020102020204" pitchFamily="34" charset="0"/>
                <a:cs typeface="Arial" panose="020B0604020202020204" pitchFamily="34" charset="0"/>
              </a:rPr>
              <a:t>Run a ton of A/B tests NOW.  Identify known ‘winners’.  Use these winners during the ‘bumpy period’.  Once dust settles go back to running A/B tests.  </a:t>
            </a:r>
          </a:p>
        </p:txBody>
      </p:sp>
      <p:sp>
        <p:nvSpPr>
          <p:cNvPr id="6" name="Title 1">
            <a:extLst>
              <a:ext uri="{FF2B5EF4-FFF2-40B4-BE49-F238E27FC236}">
                <a16:creationId xmlns:a16="http://schemas.microsoft.com/office/drawing/2014/main" id="{06AECEBD-A269-4673-908A-13EEF0F0F28A}"/>
              </a:ext>
            </a:extLst>
          </p:cNvPr>
          <p:cNvSpPr txBox="1">
            <a:spLocks/>
          </p:cNvSpPr>
          <p:nvPr/>
        </p:nvSpPr>
        <p:spPr>
          <a:xfrm>
            <a:off x="2540100" y="1936866"/>
            <a:ext cx="7875747" cy="3591098"/>
          </a:xfrm>
          <a:prstGeom prst="rect">
            <a:avLst/>
          </a:prstGeom>
          <a:solidFill>
            <a:srgbClr val="FF00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Arial Black" panose="020B0A04020102020204" pitchFamily="34" charset="0"/>
                <a:cs typeface="Arial" panose="020B0604020202020204" pitchFamily="34" charset="0"/>
              </a:rPr>
              <a:t>If you ignore all this and your ESP is clueless here is what will happen…</a:t>
            </a:r>
          </a:p>
          <a:p>
            <a:pPr algn="ctr"/>
            <a:endParaRPr lang="en-US" sz="2800" dirty="0">
              <a:solidFill>
                <a:schemeClr val="bg1"/>
              </a:solidFill>
              <a:latin typeface="Arial Black" panose="020B0A04020102020204" pitchFamily="34" charset="0"/>
              <a:cs typeface="Arial" panose="020B0604020202020204" pitchFamily="34" charset="0"/>
            </a:endParaRPr>
          </a:p>
          <a:p>
            <a:pPr algn="ctr"/>
            <a:r>
              <a:rPr lang="en-US" sz="2800" dirty="0">
                <a:solidFill>
                  <a:schemeClr val="bg1"/>
                </a:solidFill>
                <a:latin typeface="Arial Black" panose="020B0A04020102020204" pitchFamily="34" charset="0"/>
                <a:cs typeface="Arial" panose="020B0604020202020204" pitchFamily="34" charset="0"/>
              </a:rPr>
              <a:t>Your email open rates will skyrocket in September because all email sent to Apple viewed addresses will show as an automatic open.  </a:t>
            </a:r>
          </a:p>
          <a:p>
            <a:pPr algn="ctr"/>
            <a:endParaRPr lang="en-US" sz="2800" dirty="0">
              <a:solidFill>
                <a:schemeClr val="bg1"/>
              </a:solidFill>
              <a:latin typeface="Arial Black" panose="020B0A04020102020204" pitchFamily="34" charset="0"/>
              <a:cs typeface="Arial" panose="020B0604020202020204" pitchFamily="34" charset="0"/>
            </a:endParaRPr>
          </a:p>
          <a:p>
            <a:pPr algn="ctr"/>
            <a:r>
              <a:rPr lang="en-US" sz="2800" dirty="0">
                <a:solidFill>
                  <a:schemeClr val="bg1"/>
                </a:solidFill>
                <a:latin typeface="Arial Black" panose="020B0A04020102020204" pitchFamily="34" charset="0"/>
                <a:cs typeface="Arial" panose="020B0604020202020204" pitchFamily="34" charset="0"/>
              </a:rPr>
              <a:t>That is not good.</a:t>
            </a:r>
          </a:p>
        </p:txBody>
      </p:sp>
    </p:spTree>
    <p:extLst>
      <p:ext uri="{BB962C8B-B14F-4D97-AF65-F5344CB8AC3E}">
        <p14:creationId xmlns:p14="http://schemas.microsoft.com/office/powerpoint/2010/main" val="2228072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Schitts Creek Thank You GIF by CBC">
            <a:extLst>
              <a:ext uri="{FF2B5EF4-FFF2-40B4-BE49-F238E27FC236}">
                <a16:creationId xmlns:a16="http://schemas.microsoft.com/office/drawing/2014/main" id="{42AC702C-35B3-476A-BF05-4604F5FC44E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24750" y="1263520"/>
            <a:ext cx="4287330" cy="426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47AD262-0387-47C5-8013-F8623160A29A}"/>
              </a:ext>
            </a:extLst>
          </p:cNvPr>
          <p:cNvSpPr/>
          <p:nvPr/>
        </p:nvSpPr>
        <p:spPr>
          <a:xfrm>
            <a:off x="746781" y="1166842"/>
            <a:ext cx="5349219" cy="4524315"/>
          </a:xfrm>
          <a:prstGeom prst="rect">
            <a:avLst/>
          </a:prstGeom>
        </p:spPr>
        <p:txBody>
          <a:bodyPr wrap="square">
            <a:spAutoFit/>
          </a:bodyPr>
          <a:lstStyle/>
          <a:p>
            <a:pPr algn="ctr"/>
            <a:r>
              <a:rPr lang="en-US" sz="7200" b="1"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Enough! </a:t>
            </a:r>
          </a:p>
          <a:p>
            <a:pPr algn="ctr"/>
            <a:r>
              <a:rPr lang="en-US" sz="7200" b="1"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Where are all the cool test ideas?</a:t>
            </a:r>
          </a:p>
        </p:txBody>
      </p:sp>
    </p:spTree>
    <p:extLst>
      <p:ext uri="{BB962C8B-B14F-4D97-AF65-F5344CB8AC3E}">
        <p14:creationId xmlns:p14="http://schemas.microsoft.com/office/powerpoint/2010/main" val="539078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191" y="1309812"/>
            <a:ext cx="11327599" cy="2554545"/>
          </a:xfrm>
          <a:prstGeom prst="rect">
            <a:avLst/>
          </a:prstGeom>
        </p:spPr>
        <p:txBody>
          <a:bodyPr wrap="square">
            <a:spAutoFit/>
          </a:bodyPr>
          <a:lstStyle/>
          <a:p>
            <a:pPr algn="ctr"/>
            <a:r>
              <a:rPr lang="en-US" sz="8000" b="1"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So How Do We Keep ‘Open Rates’ High?</a:t>
            </a:r>
          </a:p>
        </p:txBody>
      </p:sp>
    </p:spTree>
    <p:extLst>
      <p:ext uri="{BB962C8B-B14F-4D97-AF65-F5344CB8AC3E}">
        <p14:creationId xmlns:p14="http://schemas.microsoft.com/office/powerpoint/2010/main" val="4023138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1747" y="223134"/>
            <a:ext cx="11497887" cy="5324535"/>
          </a:xfrm>
          <a:prstGeom prst="rect">
            <a:avLst/>
          </a:prstGeom>
        </p:spPr>
        <p:txBody>
          <a:bodyPr wrap="square">
            <a:spAutoFit/>
          </a:bodyPr>
          <a:lstStyle/>
          <a:p>
            <a:pPr algn="ctr"/>
            <a:endParaRPr lang="en-US" sz="4000" b="1" dirty="0">
              <a:solidFill>
                <a:schemeClr val="bg1">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a:p>
            <a:pPr algn="ctr">
              <a:lnSpc>
                <a:spcPct val="150000"/>
              </a:lnSpc>
            </a:pPr>
            <a:r>
              <a:rPr lang="en-US" sz="4000" b="1" dirty="0">
                <a:solidFill>
                  <a:srgbClr val="FF0000"/>
                </a:solidFill>
                <a:highlight>
                  <a:srgbClr val="FFFF00"/>
                </a:highlight>
                <a:latin typeface="Segoe UI Black" panose="020B0A02040204020203" pitchFamily="34" charset="0"/>
                <a:ea typeface="Segoe UI Black" panose="020B0A02040204020203" pitchFamily="34" charset="0"/>
                <a:cs typeface="Segoe UI Black" panose="020B0A02040204020203" pitchFamily="34" charset="0"/>
              </a:rPr>
              <a:t>YOU WILL GO TO THE SPAM FOLDER IF YOU:</a:t>
            </a:r>
          </a:p>
          <a:p>
            <a:pPr marL="571500" indent="-571500" algn="ctr">
              <a:buFont typeface="Wingdings" panose="05000000000000000000" pitchFamily="2" charset="2"/>
              <a:buChar char="§"/>
            </a:pPr>
            <a:endParaRPr lang="en-US" sz="4000" b="1" dirty="0">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endParaRPr>
          </a:p>
          <a:p>
            <a:pPr marL="571500" indent="-571500">
              <a:buFont typeface="Wingdings" panose="05000000000000000000" pitchFamily="2" charset="2"/>
              <a:buChar char="§"/>
            </a:pPr>
            <a:r>
              <a:rPr lang="en-US" sz="4000" b="1" dirty="0">
                <a:solidFill>
                  <a:schemeClr val="bg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CAPITALIZE in Subject Line</a:t>
            </a:r>
          </a:p>
          <a:p>
            <a:pPr marL="571500" indent="-571500">
              <a:buFont typeface="Wingdings" panose="05000000000000000000" pitchFamily="2" charset="2"/>
              <a:buChar char="§"/>
            </a:pPr>
            <a:r>
              <a:rPr lang="en-US" sz="4000" b="1"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Use Exclamation Point in Subject Line</a:t>
            </a:r>
          </a:p>
          <a:p>
            <a:pPr marL="571500" indent="-571500">
              <a:buFont typeface="Wingdings" panose="05000000000000000000" pitchFamily="2" charset="2"/>
              <a:buChar char="§"/>
            </a:pPr>
            <a:r>
              <a:rPr lang="en-US" sz="4000" b="1" dirty="0">
                <a:solidFill>
                  <a:schemeClr val="accent4">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Use Emoji’s In Subject Line</a:t>
            </a:r>
          </a:p>
          <a:p>
            <a:pPr marL="571500" indent="-571500">
              <a:buFont typeface="Wingdings" panose="05000000000000000000" pitchFamily="2" charset="2"/>
              <a:buChar char="§"/>
            </a:pPr>
            <a:r>
              <a:rPr lang="en-US" sz="4000" b="1" dirty="0">
                <a:solidFill>
                  <a:srgbClr val="FF7C80"/>
                </a:solidFill>
                <a:latin typeface="Segoe UI Black" panose="020B0A02040204020203" pitchFamily="34" charset="0"/>
                <a:ea typeface="Segoe UI Black" panose="020B0A02040204020203" pitchFamily="34" charset="0"/>
                <a:cs typeface="Segoe UI Black" panose="020B0A02040204020203" pitchFamily="34" charset="0"/>
              </a:rPr>
              <a:t>Put Numbers In Your Subject Line</a:t>
            </a:r>
          </a:p>
          <a:p>
            <a:pPr marL="571500" indent="-571500">
              <a:buFont typeface="Wingdings" panose="05000000000000000000" pitchFamily="2" charset="2"/>
              <a:buChar char="§"/>
            </a:pPr>
            <a:r>
              <a:rPr lang="en-US" sz="4000" b="1" dirty="0">
                <a:solidFill>
                  <a:srgbClr val="00B0F0"/>
                </a:solidFill>
                <a:latin typeface="Segoe UI Black" panose="020B0A02040204020203" pitchFamily="34" charset="0"/>
                <a:ea typeface="Segoe UI Black" panose="020B0A02040204020203" pitchFamily="34" charset="0"/>
                <a:cs typeface="Segoe UI Black" panose="020B0A02040204020203" pitchFamily="34" charset="0"/>
              </a:rPr>
              <a:t>Use ‘Free’ in the Subject Line</a:t>
            </a:r>
          </a:p>
        </p:txBody>
      </p:sp>
      <p:sp>
        <p:nvSpPr>
          <p:cNvPr id="3" name="Date Placeholder 2">
            <a:extLst>
              <a:ext uri="{FF2B5EF4-FFF2-40B4-BE49-F238E27FC236}">
                <a16:creationId xmlns:a16="http://schemas.microsoft.com/office/drawing/2014/main" id="{F23E9E9A-7682-4261-8286-C41CAA528C9E}"/>
              </a:ext>
            </a:extLst>
          </p:cNvPr>
          <p:cNvSpPr>
            <a:spLocks noGrp="1"/>
          </p:cNvSpPr>
          <p:nvPr>
            <p:ph type="dt" sz="half" idx="4294967295"/>
          </p:nvPr>
        </p:nvSpPr>
        <p:spPr>
          <a:xfrm>
            <a:off x="838527" y="6356351"/>
            <a:ext cx="27435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CD297D-ECE1-4118-BCEB-D519374C4463}" type="datetimeFigureOut">
              <a:rPr lang="en-US" smtClean="0"/>
              <a:pPr/>
              <a:t>6/22/2021</a:t>
            </a:fld>
            <a:endParaRPr lang="en-US" dirty="0">
              <a:solidFill>
                <a:schemeClr val="bg1">
                  <a:lumMod val="75000"/>
                </a:schemeClr>
              </a:solidFill>
            </a:endParaRPr>
          </a:p>
        </p:txBody>
      </p:sp>
    </p:spTree>
    <p:extLst>
      <p:ext uri="{BB962C8B-B14F-4D97-AF65-F5344CB8AC3E}">
        <p14:creationId xmlns:p14="http://schemas.microsoft.com/office/powerpoint/2010/main" val="964603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1747" y="223134"/>
            <a:ext cx="11497887" cy="5324535"/>
          </a:xfrm>
          <a:prstGeom prst="rect">
            <a:avLst/>
          </a:prstGeom>
        </p:spPr>
        <p:txBody>
          <a:bodyPr wrap="square">
            <a:spAutoFit/>
          </a:bodyPr>
          <a:lstStyle/>
          <a:p>
            <a:pPr algn="ctr"/>
            <a:endParaRPr lang="en-US" sz="4000" b="1" dirty="0">
              <a:solidFill>
                <a:schemeClr val="bg1">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a:p>
            <a:pPr algn="ctr">
              <a:lnSpc>
                <a:spcPct val="150000"/>
              </a:lnSpc>
            </a:pPr>
            <a:r>
              <a:rPr lang="en-US" sz="4000" b="1" dirty="0">
                <a:solidFill>
                  <a:srgbClr val="FF0000"/>
                </a:solidFill>
                <a:highlight>
                  <a:srgbClr val="FFFF00"/>
                </a:highlight>
                <a:latin typeface="Segoe UI Black" panose="020B0A02040204020203" pitchFamily="34" charset="0"/>
                <a:ea typeface="Segoe UI Black" panose="020B0A02040204020203" pitchFamily="34" charset="0"/>
                <a:cs typeface="Segoe UI Black" panose="020B0A02040204020203" pitchFamily="34" charset="0"/>
              </a:rPr>
              <a:t>YOU WILL GO TO THE SPAM FOLDER IF YOU:</a:t>
            </a:r>
          </a:p>
          <a:p>
            <a:pPr marL="571500" indent="-571500" algn="ctr">
              <a:buFont typeface="Wingdings" panose="05000000000000000000" pitchFamily="2" charset="2"/>
              <a:buChar char="§"/>
            </a:pPr>
            <a:endParaRPr lang="en-US" sz="4000" b="1" dirty="0">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endParaRPr>
          </a:p>
          <a:p>
            <a:pPr marL="571500" indent="-571500">
              <a:buFont typeface="Wingdings" panose="05000000000000000000" pitchFamily="2" charset="2"/>
              <a:buChar char="§"/>
            </a:pPr>
            <a:r>
              <a:rPr lang="en-US" sz="4000" b="1" dirty="0">
                <a:solidFill>
                  <a:schemeClr val="bg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CAPITALIZE in Subject Line</a:t>
            </a:r>
          </a:p>
          <a:p>
            <a:pPr marL="571500" indent="-571500">
              <a:buFont typeface="Wingdings" panose="05000000000000000000" pitchFamily="2" charset="2"/>
              <a:buChar char="§"/>
            </a:pPr>
            <a:r>
              <a:rPr lang="en-US" sz="4000" b="1"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Use Exclamation Point in Subject Line</a:t>
            </a:r>
          </a:p>
          <a:p>
            <a:pPr marL="571500" indent="-571500">
              <a:buFont typeface="Wingdings" panose="05000000000000000000" pitchFamily="2" charset="2"/>
              <a:buChar char="§"/>
            </a:pPr>
            <a:r>
              <a:rPr lang="en-US" sz="4000" b="1" dirty="0">
                <a:solidFill>
                  <a:schemeClr val="accent4">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Use Emoji’s In Subject Line</a:t>
            </a:r>
          </a:p>
          <a:p>
            <a:pPr marL="571500" indent="-571500">
              <a:buFont typeface="Wingdings" panose="05000000000000000000" pitchFamily="2" charset="2"/>
              <a:buChar char="§"/>
            </a:pPr>
            <a:r>
              <a:rPr lang="en-US" sz="4000" b="1" dirty="0">
                <a:solidFill>
                  <a:srgbClr val="FF7C80"/>
                </a:solidFill>
                <a:latin typeface="Segoe UI Black" panose="020B0A02040204020203" pitchFamily="34" charset="0"/>
                <a:ea typeface="Segoe UI Black" panose="020B0A02040204020203" pitchFamily="34" charset="0"/>
                <a:cs typeface="Segoe UI Black" panose="020B0A02040204020203" pitchFamily="34" charset="0"/>
              </a:rPr>
              <a:t>Put Numbers In Your Subject Line</a:t>
            </a:r>
          </a:p>
          <a:p>
            <a:pPr marL="571500" indent="-571500">
              <a:buFont typeface="Wingdings" panose="05000000000000000000" pitchFamily="2" charset="2"/>
              <a:buChar char="§"/>
            </a:pPr>
            <a:r>
              <a:rPr lang="en-US" sz="4000" b="1" dirty="0">
                <a:solidFill>
                  <a:srgbClr val="00B0F0"/>
                </a:solidFill>
                <a:latin typeface="Segoe UI Black" panose="020B0A02040204020203" pitchFamily="34" charset="0"/>
                <a:ea typeface="Segoe UI Black" panose="020B0A02040204020203" pitchFamily="34" charset="0"/>
                <a:cs typeface="Segoe UI Black" panose="020B0A02040204020203" pitchFamily="34" charset="0"/>
              </a:rPr>
              <a:t>Use ‘Free’ in the Subject Line</a:t>
            </a:r>
          </a:p>
        </p:txBody>
      </p:sp>
      <p:sp>
        <p:nvSpPr>
          <p:cNvPr id="3" name="Date Placeholder 2">
            <a:extLst>
              <a:ext uri="{FF2B5EF4-FFF2-40B4-BE49-F238E27FC236}">
                <a16:creationId xmlns:a16="http://schemas.microsoft.com/office/drawing/2014/main" id="{F23E9E9A-7682-4261-8286-C41CAA528C9E}"/>
              </a:ext>
            </a:extLst>
          </p:cNvPr>
          <p:cNvSpPr>
            <a:spLocks noGrp="1"/>
          </p:cNvSpPr>
          <p:nvPr>
            <p:ph type="dt" sz="half" idx="4294967295"/>
          </p:nvPr>
        </p:nvSpPr>
        <p:spPr>
          <a:xfrm>
            <a:off x="838527" y="6356351"/>
            <a:ext cx="27435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CD297D-ECE1-4118-BCEB-D519374C4463}" type="datetimeFigureOut">
              <a:rPr lang="en-US" smtClean="0"/>
              <a:pPr/>
              <a:t>6/22/2021</a:t>
            </a:fld>
            <a:endParaRPr lang="en-US" dirty="0">
              <a:solidFill>
                <a:schemeClr val="bg1">
                  <a:lumMod val="75000"/>
                </a:schemeClr>
              </a:solidFill>
            </a:endParaRPr>
          </a:p>
        </p:txBody>
      </p:sp>
      <p:pic>
        <p:nvPicPr>
          <p:cNvPr id="5" name="Picture 4" descr="A picture containing text, indoor, hand, dark&#10;&#10;Description automatically generated">
            <a:extLst>
              <a:ext uri="{FF2B5EF4-FFF2-40B4-BE49-F238E27FC236}">
                <a16:creationId xmlns:a16="http://schemas.microsoft.com/office/drawing/2014/main" id="{3DFABA4A-898F-44C9-8276-46DDE380A3CA}"/>
              </a:ext>
            </a:extLst>
          </p:cNvPr>
          <p:cNvPicPr>
            <a:picLocks noChangeAspect="1"/>
          </p:cNvPicPr>
          <p:nvPr/>
        </p:nvPicPr>
        <p:blipFill>
          <a:blip r:embed="rId2"/>
          <a:stretch>
            <a:fillRect/>
          </a:stretch>
        </p:blipFill>
        <p:spPr>
          <a:xfrm>
            <a:off x="2891563" y="1717291"/>
            <a:ext cx="6706949" cy="3112375"/>
          </a:xfrm>
          <a:prstGeom prst="rect">
            <a:avLst/>
          </a:prstGeom>
        </p:spPr>
      </p:pic>
      <p:pic>
        <p:nvPicPr>
          <p:cNvPr id="6" name="Picture 5" descr="A picture containing text, indoor, hand, dark&#10;&#10;Description automatically generated">
            <a:extLst>
              <a:ext uri="{FF2B5EF4-FFF2-40B4-BE49-F238E27FC236}">
                <a16:creationId xmlns:a16="http://schemas.microsoft.com/office/drawing/2014/main" id="{EF197D5A-3E8E-4A0F-A6ED-DF9A7B4610B1}"/>
              </a:ext>
            </a:extLst>
          </p:cNvPr>
          <p:cNvPicPr>
            <a:picLocks noChangeAspect="1"/>
          </p:cNvPicPr>
          <p:nvPr/>
        </p:nvPicPr>
        <p:blipFill>
          <a:blip r:embed="rId2"/>
          <a:stretch>
            <a:fillRect/>
          </a:stretch>
        </p:blipFill>
        <p:spPr>
          <a:xfrm>
            <a:off x="2867215" y="1717291"/>
            <a:ext cx="6706949" cy="3112375"/>
          </a:xfrm>
          <a:prstGeom prst="rect">
            <a:avLst/>
          </a:prstGeom>
        </p:spPr>
      </p:pic>
    </p:spTree>
    <p:extLst>
      <p:ext uri="{BB962C8B-B14F-4D97-AF65-F5344CB8AC3E}">
        <p14:creationId xmlns:p14="http://schemas.microsoft.com/office/powerpoint/2010/main" val="4005261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740" y="-247073"/>
            <a:ext cx="12034520" cy="6394828"/>
          </a:xfrm>
          <a:prstGeom prst="rect">
            <a:avLst/>
          </a:prstGeom>
        </p:spPr>
        <p:txBody>
          <a:bodyPr wrap="square">
            <a:spAutoFit/>
          </a:bodyPr>
          <a:lstStyle/>
          <a:p>
            <a:pPr algn="ctr"/>
            <a:endParaRPr lang="en-US" sz="4000" b="1" dirty="0">
              <a:solidFill>
                <a:schemeClr val="bg1">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a:p>
            <a:pPr algn="ctr">
              <a:lnSpc>
                <a:spcPct val="150000"/>
              </a:lnSpc>
            </a:pPr>
            <a:r>
              <a:rPr lang="en-US" sz="3900" b="1" dirty="0">
                <a:solidFill>
                  <a:srgbClr val="FF0000"/>
                </a:solidFill>
                <a:highlight>
                  <a:srgbClr val="FFFF00"/>
                </a:highlight>
                <a:latin typeface="Segoe UI Black" panose="020B0A02040204020203" pitchFamily="34" charset="0"/>
                <a:ea typeface="Segoe UI Black" panose="020B0A02040204020203" pitchFamily="34" charset="0"/>
                <a:cs typeface="Segoe UI Black" panose="020B0A02040204020203" pitchFamily="34" charset="0"/>
              </a:rPr>
              <a:t>ACTUALLY! </a:t>
            </a:r>
          </a:p>
          <a:p>
            <a:pPr algn="ctr">
              <a:lnSpc>
                <a:spcPct val="150000"/>
              </a:lnSpc>
            </a:pPr>
            <a:r>
              <a:rPr lang="en-US" sz="3900" b="1" dirty="0">
                <a:solidFill>
                  <a:srgbClr val="FF0000"/>
                </a:solidFill>
                <a:highlight>
                  <a:srgbClr val="FFFF00"/>
                </a:highlight>
                <a:latin typeface="Segoe UI Black" panose="020B0A02040204020203" pitchFamily="34" charset="0"/>
                <a:ea typeface="Segoe UI Black" panose="020B0A02040204020203" pitchFamily="34" charset="0"/>
                <a:cs typeface="Segoe UI Black" panose="020B0A02040204020203" pitchFamily="34" charset="0"/>
              </a:rPr>
              <a:t>Your ‘Open Rates’ Go Up When You:</a:t>
            </a:r>
          </a:p>
          <a:p>
            <a:pPr marL="571500" indent="-571500" algn="ctr">
              <a:buFont typeface="Wingdings" panose="05000000000000000000" pitchFamily="2" charset="2"/>
              <a:buChar char="§"/>
            </a:pPr>
            <a:endParaRPr lang="en-US" sz="4000" b="1" dirty="0">
              <a:solidFill>
                <a:schemeClr val="accent2"/>
              </a:solidFill>
              <a:latin typeface="Segoe UI Black" panose="020B0A02040204020203" pitchFamily="34" charset="0"/>
              <a:ea typeface="Segoe UI Black" panose="020B0A02040204020203" pitchFamily="34" charset="0"/>
              <a:cs typeface="Segoe UI Black" panose="020B0A02040204020203" pitchFamily="34" charset="0"/>
            </a:endParaRPr>
          </a:p>
          <a:p>
            <a:pPr marL="571500" indent="-571500">
              <a:buFont typeface="Wingdings" panose="05000000000000000000" pitchFamily="2" charset="2"/>
              <a:buChar char="§"/>
            </a:pPr>
            <a:r>
              <a:rPr lang="en-US" sz="3200" b="1" dirty="0">
                <a:solidFill>
                  <a:schemeClr val="bg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CAPITALIZE in Subject Line: </a:t>
            </a:r>
            <a:r>
              <a:rPr lang="en-US" sz="2000" b="1" u="sng" dirty="0">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BtoB</a:t>
            </a:r>
            <a:r>
              <a:rPr lang="en-US" sz="2000" b="1" dirty="0">
                <a:solidFill>
                  <a:schemeClr val="bg1">
                    <a:lumMod val="5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 </a:t>
            </a:r>
            <a:r>
              <a:rPr lang="en-US" sz="2000" b="1" dirty="0">
                <a:solidFill>
                  <a:schemeClr val="tx2">
                    <a:lumMod val="60000"/>
                    <a:lumOff val="4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UP 18%</a:t>
            </a:r>
            <a:r>
              <a:rPr lang="en-US" sz="2000" b="1" dirty="0">
                <a:solidFill>
                  <a:srgbClr val="00B050"/>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 </a:t>
            </a:r>
            <a:r>
              <a:rPr lang="en-US" sz="2000" b="1" u="sng" dirty="0">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BtoC</a:t>
            </a:r>
            <a:r>
              <a:rPr lang="en-US" sz="2000" b="1" dirty="0">
                <a:solidFill>
                  <a:schemeClr val="bg1">
                    <a:lumMod val="5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 </a:t>
            </a:r>
            <a:r>
              <a:rPr lang="en-US" sz="2000" b="1" dirty="0">
                <a:solidFill>
                  <a:schemeClr val="tx2">
                    <a:lumMod val="60000"/>
                    <a:lumOff val="4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UP 14%</a:t>
            </a:r>
          </a:p>
          <a:p>
            <a:pPr marL="571500" indent="-571500">
              <a:buFont typeface="Wingdings" panose="05000000000000000000" pitchFamily="2" charset="2"/>
              <a:buChar char="§"/>
            </a:pPr>
            <a:r>
              <a:rPr lang="en-US" sz="3200" b="1"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Use Exclamation Point in Subject Line: </a:t>
            </a:r>
            <a:r>
              <a:rPr lang="en-US" sz="2000" b="1" u="sng" dirty="0">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BtoB</a:t>
            </a:r>
            <a:r>
              <a:rPr lang="en-US" sz="2000" b="1" dirty="0">
                <a:solidFill>
                  <a:schemeClr val="bg1">
                    <a:lumMod val="5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 </a:t>
            </a:r>
            <a:r>
              <a:rPr lang="en-US" sz="2000" b="1" dirty="0">
                <a:solidFill>
                  <a:schemeClr val="tx2">
                    <a:lumMod val="60000"/>
                    <a:lumOff val="4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UP 12% </a:t>
            </a:r>
            <a:r>
              <a:rPr lang="en-US" sz="2000" b="1" u="sng" dirty="0">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BtoC</a:t>
            </a:r>
            <a:r>
              <a:rPr lang="en-US" sz="2000" b="1" dirty="0">
                <a:solidFill>
                  <a:schemeClr val="bg1">
                    <a:lumMod val="5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 </a:t>
            </a:r>
            <a:r>
              <a:rPr lang="en-US" sz="2000" b="1" dirty="0">
                <a:solidFill>
                  <a:schemeClr val="tx2">
                    <a:lumMod val="60000"/>
                    <a:lumOff val="4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UP 11%</a:t>
            </a:r>
            <a:endParaRPr lang="en-US" sz="3200" b="1" dirty="0">
              <a:solidFill>
                <a:schemeClr val="tx2">
                  <a:lumMod val="60000"/>
                  <a:lumOff val="4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endParaRPr>
          </a:p>
          <a:p>
            <a:pPr marL="571500" indent="-571500">
              <a:buFont typeface="Wingdings" panose="05000000000000000000" pitchFamily="2" charset="2"/>
              <a:buChar char="§"/>
            </a:pPr>
            <a:r>
              <a:rPr lang="en-US" sz="3200" b="1" dirty="0">
                <a:solidFill>
                  <a:schemeClr val="accent4">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Use Emoji’s In Subject Line: </a:t>
            </a:r>
            <a:r>
              <a:rPr lang="en-US" sz="2000" b="1" u="sng" dirty="0">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BtoB</a:t>
            </a:r>
            <a:r>
              <a:rPr lang="en-US" sz="2000" b="1" dirty="0">
                <a:solidFill>
                  <a:schemeClr val="bg1">
                    <a:lumMod val="5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 </a:t>
            </a:r>
            <a:r>
              <a:rPr lang="en-US" sz="2000" b="1" dirty="0">
                <a:solidFill>
                  <a:schemeClr val="tx2">
                    <a:lumMod val="60000"/>
                    <a:lumOff val="4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UP 18% </a:t>
            </a:r>
            <a:r>
              <a:rPr lang="en-US" sz="2000" b="1" u="sng" dirty="0">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BtoC</a:t>
            </a:r>
            <a:r>
              <a:rPr lang="en-US" sz="2000" b="1" dirty="0">
                <a:solidFill>
                  <a:schemeClr val="bg1">
                    <a:lumMod val="5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 </a:t>
            </a:r>
            <a:r>
              <a:rPr lang="en-US" sz="2000" b="1" dirty="0">
                <a:solidFill>
                  <a:schemeClr val="tx2">
                    <a:lumMod val="60000"/>
                    <a:lumOff val="4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UP 24%</a:t>
            </a:r>
          </a:p>
          <a:p>
            <a:pPr marL="571500" indent="-571500">
              <a:buFont typeface="Wingdings" panose="05000000000000000000" pitchFamily="2" charset="2"/>
              <a:buChar char="§"/>
            </a:pPr>
            <a:r>
              <a:rPr lang="en-US" sz="3200" b="1" dirty="0">
                <a:solidFill>
                  <a:srgbClr val="FF7C80"/>
                </a:solidFill>
                <a:latin typeface="Segoe UI Black" panose="020B0A02040204020203" pitchFamily="34" charset="0"/>
                <a:ea typeface="Segoe UI Black" panose="020B0A02040204020203" pitchFamily="34" charset="0"/>
                <a:cs typeface="Segoe UI Black" panose="020B0A02040204020203" pitchFamily="34" charset="0"/>
              </a:rPr>
              <a:t>Put Numbers In Your Subject Line: </a:t>
            </a:r>
            <a:r>
              <a:rPr lang="en-US" sz="2000" b="1" u="sng" dirty="0">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BtoB</a:t>
            </a:r>
            <a:r>
              <a:rPr lang="en-US" sz="2000" b="1" dirty="0">
                <a:solidFill>
                  <a:schemeClr val="bg1">
                    <a:lumMod val="5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 </a:t>
            </a:r>
            <a:r>
              <a:rPr lang="en-US" sz="2000" b="1" dirty="0">
                <a:solidFill>
                  <a:schemeClr val="tx2">
                    <a:lumMod val="60000"/>
                    <a:lumOff val="4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UP 19% </a:t>
            </a:r>
            <a:r>
              <a:rPr lang="en-US" sz="2000" b="1" u="sng" dirty="0">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BtoC</a:t>
            </a:r>
            <a:r>
              <a:rPr lang="en-US" sz="2000" b="1" dirty="0">
                <a:solidFill>
                  <a:schemeClr val="bg1">
                    <a:lumMod val="5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 </a:t>
            </a:r>
            <a:r>
              <a:rPr lang="en-US" sz="2000" b="1" dirty="0">
                <a:solidFill>
                  <a:schemeClr val="tx2">
                    <a:lumMod val="60000"/>
                    <a:lumOff val="4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UP 21%</a:t>
            </a:r>
          </a:p>
          <a:p>
            <a:pPr marL="571500" indent="-571500">
              <a:buFont typeface="Wingdings" panose="05000000000000000000" pitchFamily="2" charset="2"/>
              <a:buChar char="§"/>
            </a:pPr>
            <a:r>
              <a:rPr lang="en-US" sz="3200" b="1" dirty="0">
                <a:solidFill>
                  <a:srgbClr val="00B0F0"/>
                </a:solidFill>
                <a:latin typeface="Segoe UI Black" panose="020B0A02040204020203" pitchFamily="34" charset="0"/>
                <a:ea typeface="Segoe UI Black" panose="020B0A02040204020203" pitchFamily="34" charset="0"/>
                <a:cs typeface="Segoe UI Black" panose="020B0A02040204020203" pitchFamily="34" charset="0"/>
              </a:rPr>
              <a:t>Use ‘Free’ in the Subject Line: </a:t>
            </a:r>
            <a:r>
              <a:rPr lang="en-US" sz="2000" b="1" u="sng" dirty="0">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BtoB</a:t>
            </a:r>
            <a:r>
              <a:rPr lang="en-US" sz="2000" b="1" dirty="0">
                <a:solidFill>
                  <a:schemeClr val="bg1">
                    <a:lumMod val="5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 </a:t>
            </a:r>
            <a:r>
              <a:rPr lang="en-US" sz="2000" b="1" dirty="0">
                <a:solidFill>
                  <a:schemeClr val="tx2">
                    <a:lumMod val="60000"/>
                    <a:lumOff val="4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UP 31% </a:t>
            </a:r>
            <a:r>
              <a:rPr lang="en-US" sz="2000" b="1" u="sng" dirty="0">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BtoC</a:t>
            </a:r>
            <a:r>
              <a:rPr lang="en-US" sz="2000" b="1" dirty="0">
                <a:solidFill>
                  <a:schemeClr val="bg1">
                    <a:lumMod val="5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 </a:t>
            </a:r>
            <a:r>
              <a:rPr lang="en-US" sz="2000" b="1" dirty="0">
                <a:solidFill>
                  <a:schemeClr val="tx2">
                    <a:lumMod val="60000"/>
                    <a:lumOff val="40000"/>
                  </a:schemeClr>
                </a:solidFill>
                <a:highlight>
                  <a:srgbClr val="00FF00"/>
                </a:highlight>
                <a:latin typeface="Segoe UI Black" panose="020B0A02040204020203" pitchFamily="34" charset="0"/>
                <a:ea typeface="Segoe UI Black" panose="020B0A02040204020203" pitchFamily="34" charset="0"/>
                <a:cs typeface="Segoe UI Black" panose="020B0A02040204020203" pitchFamily="34" charset="0"/>
              </a:rPr>
              <a:t>UP 37%</a:t>
            </a:r>
          </a:p>
          <a:p>
            <a:pPr algn="ctr">
              <a:lnSpc>
                <a:spcPct val="150000"/>
              </a:lnSpc>
            </a:pPr>
            <a:endParaRPr lang="en-US" sz="4000" b="1" dirty="0">
              <a:solidFill>
                <a:srgbClr val="00B0F0"/>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179005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91D1501-A2D6-4E14-BD2A-07E604B9383C}"/>
              </a:ext>
            </a:extLst>
          </p:cNvPr>
          <p:cNvSpPr txBox="1">
            <a:spLocks/>
          </p:cNvSpPr>
          <p:nvPr/>
        </p:nvSpPr>
        <p:spPr>
          <a:xfrm>
            <a:off x="392217" y="3117705"/>
            <a:ext cx="3693792" cy="622590"/>
          </a:xfrm>
          <a:prstGeom prst="rect">
            <a:avLst/>
          </a:prstGeom>
          <a:solidFill>
            <a:srgbClr val="FFFF00"/>
          </a:solidFill>
          <a:ln>
            <a:noFill/>
          </a:ln>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1000"/>
              </a:spcBef>
              <a:defRPr/>
            </a:pPr>
            <a:r>
              <a:rPr lang="en-US" sz="2800" b="1" dirty="0">
                <a:latin typeface="Arial Black" panose="020B0A04020102020204" pitchFamily="34" charset="0"/>
                <a:ea typeface="Roboto Black" panose="02000000000000000000" pitchFamily="2" charset="0"/>
                <a:cs typeface="Arial" panose="020B0604020202020204" pitchFamily="34" charset="0"/>
              </a:rPr>
              <a:t>CAPITALIZATION</a:t>
            </a:r>
          </a:p>
        </p:txBody>
      </p:sp>
      <p:pic>
        <p:nvPicPr>
          <p:cNvPr id="5" name="Picture 4">
            <a:extLst>
              <a:ext uri="{FF2B5EF4-FFF2-40B4-BE49-F238E27FC236}">
                <a16:creationId xmlns:a16="http://schemas.microsoft.com/office/drawing/2014/main" id="{C4C3D603-25FB-458E-B1AD-2ECA0D328FE2}"/>
              </a:ext>
            </a:extLst>
          </p:cNvPr>
          <p:cNvPicPr>
            <a:picLocks noChangeAspect="1"/>
          </p:cNvPicPr>
          <p:nvPr/>
        </p:nvPicPr>
        <p:blipFill>
          <a:blip r:embed="rId2"/>
          <a:stretch>
            <a:fillRect/>
          </a:stretch>
        </p:blipFill>
        <p:spPr>
          <a:xfrm>
            <a:off x="4276142" y="222574"/>
            <a:ext cx="7353300" cy="6076950"/>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E408CCFF-BD2A-4C0C-B161-E63FE14B8398}"/>
              </a:ext>
            </a:extLst>
          </p:cNvPr>
          <p:cNvCxnSpPr>
            <a:cxnSpLocks/>
          </p:cNvCxnSpPr>
          <p:nvPr/>
        </p:nvCxnSpPr>
        <p:spPr>
          <a:xfrm flipV="1">
            <a:off x="3359020" y="681772"/>
            <a:ext cx="1358862" cy="243593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858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5D8489-6C7E-4E92-B378-03000AD9C3CA}"/>
              </a:ext>
            </a:extLst>
          </p:cNvPr>
          <p:cNvPicPr>
            <a:picLocks noChangeAspect="1"/>
          </p:cNvPicPr>
          <p:nvPr/>
        </p:nvPicPr>
        <p:blipFill>
          <a:blip r:embed="rId2"/>
          <a:stretch>
            <a:fillRect/>
          </a:stretch>
        </p:blipFill>
        <p:spPr>
          <a:xfrm>
            <a:off x="2510758" y="145165"/>
            <a:ext cx="7639050" cy="6115050"/>
          </a:xfrm>
          <a:prstGeom prst="rect">
            <a:avLst/>
          </a:prstGeom>
          <a:ln>
            <a:noFill/>
          </a:ln>
          <a:effectLst>
            <a:outerShdw blurRad="292100" dist="139700" dir="2700000" algn="tl" rotWithShape="0">
              <a:srgbClr val="333333">
                <a:alpha val="65000"/>
              </a:srgbClr>
            </a:outerShdw>
          </a:effectLst>
        </p:spPr>
      </p:pic>
      <p:cxnSp>
        <p:nvCxnSpPr>
          <p:cNvPr id="3" name="Straight Arrow Connector 2">
            <a:extLst>
              <a:ext uri="{FF2B5EF4-FFF2-40B4-BE49-F238E27FC236}">
                <a16:creationId xmlns:a16="http://schemas.microsoft.com/office/drawing/2014/main" id="{38021C07-8767-4560-A23B-317F722280D7}"/>
              </a:ext>
            </a:extLst>
          </p:cNvPr>
          <p:cNvCxnSpPr>
            <a:cxnSpLocks/>
          </p:cNvCxnSpPr>
          <p:nvPr/>
        </p:nvCxnSpPr>
        <p:spPr>
          <a:xfrm flipV="1">
            <a:off x="2014072" y="597785"/>
            <a:ext cx="993372" cy="13466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2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7444" y="135090"/>
            <a:ext cx="8345906" cy="707886"/>
          </a:xfrm>
          <a:prstGeom prst="rect">
            <a:avLst/>
          </a:prstGeom>
          <a:noFill/>
        </p:spPr>
        <p:txBody>
          <a:bodyPr wrap="square" rtlCol="0">
            <a:spAutoFit/>
          </a:bodyPr>
          <a:lstStyle/>
          <a:p>
            <a:pPr algn="ctr"/>
            <a:r>
              <a:rPr lang="en-US" sz="4000" b="1" dirty="0">
                <a:solidFill>
                  <a:srgbClr val="00B0F0"/>
                </a:solidFill>
                <a:ea typeface="Roboto Black" panose="02000000000000000000" pitchFamily="2" charset="0"/>
                <a:cs typeface="Segoe UI Black" panose="020B0A02040204020203" pitchFamily="34" charset="0"/>
              </a:rPr>
              <a:t>Today’s Speaker:  Jay Schwedelson</a:t>
            </a:r>
            <a:endParaRPr lang="en-US" sz="4000" dirty="0">
              <a:solidFill>
                <a:srgbClr val="00B0F0"/>
              </a:solidFill>
              <a:ea typeface="Roboto Black" panose="02000000000000000000" pitchFamily="2" charset="0"/>
            </a:endParaRPr>
          </a:p>
        </p:txBody>
      </p:sp>
      <p:sp>
        <p:nvSpPr>
          <p:cNvPr id="8" name="TextBox 7">
            <a:extLst>
              <a:ext uri="{FF2B5EF4-FFF2-40B4-BE49-F238E27FC236}">
                <a16:creationId xmlns:a16="http://schemas.microsoft.com/office/drawing/2014/main" id="{371FB3FD-0060-4F9E-A15F-90D5E4D13896}"/>
              </a:ext>
            </a:extLst>
          </p:cNvPr>
          <p:cNvSpPr txBox="1"/>
          <p:nvPr/>
        </p:nvSpPr>
        <p:spPr>
          <a:xfrm>
            <a:off x="1526796" y="1164721"/>
            <a:ext cx="7192479" cy="1785104"/>
          </a:xfrm>
          <a:prstGeom prst="rect">
            <a:avLst/>
          </a:prstGeom>
          <a:noFill/>
        </p:spPr>
        <p:txBody>
          <a:bodyPr wrap="square">
            <a:spAutoFit/>
          </a:bodyPr>
          <a:lstStyle/>
          <a:p>
            <a:pPr marL="0" indent="0" algn="ctr">
              <a:buNone/>
            </a:pPr>
            <a:r>
              <a:rPr lang="en-US" sz="2000" b="1" dirty="0">
                <a:cs typeface="Calibri" pitchFamily="34" charset="0"/>
              </a:rPr>
              <a:t>JAY SCHWEDELSON -  who????</a:t>
            </a:r>
          </a:p>
          <a:p>
            <a:pPr algn="ctr"/>
            <a:r>
              <a:rPr lang="en-US" sz="1800" dirty="0"/>
              <a:t>President &amp; CEO – Worldata</a:t>
            </a:r>
          </a:p>
          <a:p>
            <a:pPr marL="285750" indent="-285750" algn="ctr">
              <a:buFont typeface="Arial" panose="020B0604020202020204" pitchFamily="34" charset="0"/>
              <a:buChar char="•"/>
            </a:pPr>
            <a:r>
              <a:rPr lang="en-US" dirty="0"/>
              <a:t>Founder of SubjectLine.com </a:t>
            </a:r>
            <a:endParaRPr lang="en-US" sz="1800" dirty="0"/>
          </a:p>
          <a:p>
            <a:pPr marL="285750" indent="-285750" algn="ctr">
              <a:buFont typeface="Arial" panose="020B0604020202020204" pitchFamily="34" charset="0"/>
              <a:buChar char="•"/>
            </a:pPr>
            <a:r>
              <a:rPr lang="en-US" sz="1800" dirty="0"/>
              <a:t>Served 8 Years: Board of Directors – DMA</a:t>
            </a:r>
          </a:p>
          <a:p>
            <a:pPr marL="285750" indent="-285750" algn="ctr">
              <a:buFont typeface="Arial" panose="020B0604020202020204" pitchFamily="34" charset="0"/>
              <a:buChar char="•"/>
            </a:pPr>
            <a:r>
              <a:rPr lang="en-US" sz="1800" dirty="0"/>
              <a:t>Founded DMA’s Original Email Council in 1998 </a:t>
            </a:r>
            <a:r>
              <a:rPr lang="en-US" sz="1600" dirty="0"/>
              <a:t>– Over 1000 Members</a:t>
            </a:r>
            <a:endParaRPr lang="en-US" sz="1800" dirty="0"/>
          </a:p>
          <a:p>
            <a:pPr marL="285750" indent="-285750" algn="ctr">
              <a:buFont typeface="Arial" panose="020B0604020202020204" pitchFamily="34" charset="0"/>
              <a:buChar char="•"/>
            </a:pPr>
            <a:r>
              <a:rPr lang="en-US" sz="1800" dirty="0"/>
              <a:t>Crain’s Top 100 Industry Professionals (10 Years in a row)</a:t>
            </a:r>
          </a:p>
        </p:txBody>
      </p:sp>
      <p:pic>
        <p:nvPicPr>
          <p:cNvPr id="14338" name="Picture 2" descr="clapping, james corden, sarcastic, good for you, latelateshow, unenthused  Gif For Fun – Businesses in USA">
            <a:extLst>
              <a:ext uri="{FF2B5EF4-FFF2-40B4-BE49-F238E27FC236}">
                <a16:creationId xmlns:a16="http://schemas.microsoft.com/office/drawing/2014/main" id="{E13D8ACF-3368-421E-B248-AEFC81F1B27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0495" y="890981"/>
            <a:ext cx="3345710" cy="21328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14340" name="Content Placeholder 2">
            <a:extLst>
              <a:ext uri="{FF2B5EF4-FFF2-40B4-BE49-F238E27FC236}">
                <a16:creationId xmlns:a16="http://schemas.microsoft.com/office/drawing/2014/main" id="{5CBB02A5-B447-4A8A-8710-3422867A107A}"/>
              </a:ext>
            </a:extLst>
          </p:cNvPr>
          <p:cNvGraphicFramePr/>
          <p:nvPr>
            <p:extLst>
              <p:ext uri="{D42A27DB-BD31-4B8C-83A1-F6EECF244321}">
                <p14:modId xmlns:p14="http://schemas.microsoft.com/office/powerpoint/2010/main" val="1203161012"/>
              </p:ext>
            </p:extLst>
          </p:nvPr>
        </p:nvGraphicFramePr>
        <p:xfrm>
          <a:off x="1526796" y="3305588"/>
          <a:ext cx="9496338" cy="29416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29641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827D15B-6BAC-48AA-AE1E-505B8C558FA9}"/>
              </a:ext>
            </a:extLst>
          </p:cNvPr>
          <p:cNvSpPr txBox="1">
            <a:spLocks/>
          </p:cNvSpPr>
          <p:nvPr/>
        </p:nvSpPr>
        <p:spPr>
          <a:xfrm>
            <a:off x="142836" y="2671372"/>
            <a:ext cx="3693792" cy="622590"/>
          </a:xfrm>
          <a:prstGeom prst="rect">
            <a:avLst/>
          </a:prstGeom>
          <a:solidFill>
            <a:srgbClr val="FFFF00"/>
          </a:solidFill>
          <a:ln>
            <a:noFill/>
          </a:ln>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1000"/>
              </a:spcBef>
              <a:defRPr/>
            </a:pPr>
            <a:r>
              <a:rPr lang="en-US" sz="2800" b="1" dirty="0">
                <a:latin typeface="Arial Black" panose="020B0A04020102020204" pitchFamily="34" charset="0"/>
                <a:ea typeface="Roboto Black" panose="02000000000000000000" pitchFamily="2" charset="0"/>
                <a:cs typeface="Arial" panose="020B0604020202020204" pitchFamily="34" charset="0"/>
              </a:rPr>
              <a:t>Numbers</a:t>
            </a:r>
          </a:p>
        </p:txBody>
      </p:sp>
      <p:pic>
        <p:nvPicPr>
          <p:cNvPr id="6" name="Picture 5">
            <a:extLst>
              <a:ext uri="{FF2B5EF4-FFF2-40B4-BE49-F238E27FC236}">
                <a16:creationId xmlns:a16="http://schemas.microsoft.com/office/drawing/2014/main" id="{8A3092EA-E339-4933-9963-7B84CB47E1CE}"/>
              </a:ext>
            </a:extLst>
          </p:cNvPr>
          <p:cNvPicPr>
            <a:picLocks noChangeAspect="1"/>
          </p:cNvPicPr>
          <p:nvPr/>
        </p:nvPicPr>
        <p:blipFill>
          <a:blip r:embed="rId2"/>
          <a:stretch>
            <a:fillRect/>
          </a:stretch>
        </p:blipFill>
        <p:spPr>
          <a:xfrm>
            <a:off x="3998166" y="226912"/>
            <a:ext cx="7162800" cy="6134100"/>
          </a:xfrm>
          <a:prstGeom prst="rect">
            <a:avLst/>
          </a:prstGeom>
          <a:ln>
            <a:noFill/>
          </a:ln>
          <a:effectLst>
            <a:outerShdw blurRad="292100" dist="139700" dir="2700000" algn="tl" rotWithShape="0">
              <a:srgbClr val="333333">
                <a:alpha val="65000"/>
              </a:srgbClr>
            </a:outerShdw>
          </a:effectLst>
        </p:spPr>
      </p:pic>
      <p:cxnSp>
        <p:nvCxnSpPr>
          <p:cNvPr id="8" name="Straight Arrow Connector 7">
            <a:extLst>
              <a:ext uri="{FF2B5EF4-FFF2-40B4-BE49-F238E27FC236}">
                <a16:creationId xmlns:a16="http://schemas.microsoft.com/office/drawing/2014/main" id="{4A322ABD-7A18-42D7-9E35-74154F30DA9A}"/>
              </a:ext>
            </a:extLst>
          </p:cNvPr>
          <p:cNvCxnSpPr>
            <a:cxnSpLocks/>
          </p:cNvCxnSpPr>
          <p:nvPr/>
        </p:nvCxnSpPr>
        <p:spPr>
          <a:xfrm flipV="1">
            <a:off x="2621902" y="591487"/>
            <a:ext cx="3614057" cy="197443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564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1CBD44-1ED0-494E-8B21-BBC8CBA1E187}"/>
              </a:ext>
            </a:extLst>
          </p:cNvPr>
          <p:cNvPicPr>
            <a:picLocks noChangeAspect="1"/>
          </p:cNvPicPr>
          <p:nvPr/>
        </p:nvPicPr>
        <p:blipFill>
          <a:blip r:embed="rId2"/>
          <a:stretch>
            <a:fillRect/>
          </a:stretch>
        </p:blipFill>
        <p:spPr>
          <a:xfrm>
            <a:off x="2366962" y="104775"/>
            <a:ext cx="7458075" cy="6648450"/>
          </a:xfrm>
          <a:prstGeom prst="rect">
            <a:avLst/>
          </a:prstGeom>
          <a:ln>
            <a:noFill/>
          </a:ln>
          <a:effectLst>
            <a:outerShdw blurRad="292100" dist="139700" dir="2700000" algn="tl" rotWithShape="0">
              <a:srgbClr val="333333">
                <a:alpha val="65000"/>
              </a:srgbClr>
            </a:outerShdw>
          </a:effectLst>
        </p:spPr>
      </p:pic>
      <p:cxnSp>
        <p:nvCxnSpPr>
          <p:cNvPr id="3" name="Straight Arrow Connector 2">
            <a:extLst>
              <a:ext uri="{FF2B5EF4-FFF2-40B4-BE49-F238E27FC236}">
                <a16:creationId xmlns:a16="http://schemas.microsoft.com/office/drawing/2014/main" id="{DE2BC57E-AE24-4615-B64E-C173FD17E779}"/>
              </a:ext>
            </a:extLst>
          </p:cNvPr>
          <p:cNvCxnSpPr>
            <a:cxnSpLocks/>
          </p:cNvCxnSpPr>
          <p:nvPr/>
        </p:nvCxnSpPr>
        <p:spPr>
          <a:xfrm flipV="1">
            <a:off x="1590123" y="489719"/>
            <a:ext cx="993372" cy="13466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57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6A3F8-C8D9-420F-8546-0613E25DBEA0}"/>
              </a:ext>
            </a:extLst>
          </p:cNvPr>
          <p:cNvPicPr>
            <a:picLocks noChangeAspect="1"/>
          </p:cNvPicPr>
          <p:nvPr/>
        </p:nvPicPr>
        <p:blipFill>
          <a:blip r:embed="rId2"/>
          <a:stretch>
            <a:fillRect/>
          </a:stretch>
        </p:blipFill>
        <p:spPr>
          <a:xfrm>
            <a:off x="2843212" y="190500"/>
            <a:ext cx="6505575" cy="6477000"/>
          </a:xfrm>
          <a:prstGeom prst="rect">
            <a:avLst/>
          </a:prstGeom>
          <a:ln>
            <a:noFill/>
          </a:ln>
          <a:effectLst>
            <a:outerShdw blurRad="292100" dist="139700" dir="2700000" algn="tl" rotWithShape="0">
              <a:srgbClr val="333333">
                <a:alpha val="65000"/>
              </a:srgbClr>
            </a:outerShdw>
          </a:effectLst>
        </p:spPr>
      </p:pic>
      <p:cxnSp>
        <p:nvCxnSpPr>
          <p:cNvPr id="4" name="Straight Arrow Connector 3">
            <a:extLst>
              <a:ext uri="{FF2B5EF4-FFF2-40B4-BE49-F238E27FC236}">
                <a16:creationId xmlns:a16="http://schemas.microsoft.com/office/drawing/2014/main" id="{F62D0B52-69FE-450F-A893-27E4AAB186E9}"/>
              </a:ext>
            </a:extLst>
          </p:cNvPr>
          <p:cNvCxnSpPr>
            <a:cxnSpLocks/>
          </p:cNvCxnSpPr>
          <p:nvPr/>
        </p:nvCxnSpPr>
        <p:spPr>
          <a:xfrm flipV="1">
            <a:off x="2239113" y="533444"/>
            <a:ext cx="1001987" cy="24175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E827D15B-6BAC-48AA-AE1E-505B8C558FA9}"/>
              </a:ext>
            </a:extLst>
          </p:cNvPr>
          <p:cNvSpPr txBox="1">
            <a:spLocks/>
          </p:cNvSpPr>
          <p:nvPr/>
        </p:nvSpPr>
        <p:spPr>
          <a:xfrm>
            <a:off x="142836" y="2671372"/>
            <a:ext cx="3693792" cy="622590"/>
          </a:xfrm>
          <a:prstGeom prst="rect">
            <a:avLst/>
          </a:prstGeom>
          <a:solidFill>
            <a:srgbClr val="FFFF00"/>
          </a:solidFill>
          <a:ln>
            <a:noFill/>
          </a:ln>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1000"/>
              </a:spcBef>
              <a:defRPr/>
            </a:pPr>
            <a:r>
              <a:rPr lang="en-US" sz="2800" b="1" dirty="0">
                <a:latin typeface="Arial Black" panose="020B0A04020102020204" pitchFamily="34" charset="0"/>
                <a:ea typeface="Roboto Black" panose="02000000000000000000" pitchFamily="2" charset="0"/>
                <a:cs typeface="Arial" panose="020B0604020202020204" pitchFamily="34" charset="0"/>
              </a:rPr>
              <a:t>Numbers</a:t>
            </a:r>
          </a:p>
        </p:txBody>
      </p:sp>
    </p:spTree>
    <p:extLst>
      <p:ext uri="{BB962C8B-B14F-4D97-AF65-F5344CB8AC3E}">
        <p14:creationId xmlns:p14="http://schemas.microsoft.com/office/powerpoint/2010/main" val="3538925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7E6995-0E48-45A1-A0EA-EAB3C6B9A8B2}"/>
              </a:ext>
            </a:extLst>
          </p:cNvPr>
          <p:cNvPicPr>
            <a:picLocks noChangeAspect="1"/>
          </p:cNvPicPr>
          <p:nvPr/>
        </p:nvPicPr>
        <p:blipFill>
          <a:blip r:embed="rId2"/>
          <a:stretch>
            <a:fillRect/>
          </a:stretch>
        </p:blipFill>
        <p:spPr>
          <a:xfrm>
            <a:off x="4470432" y="542342"/>
            <a:ext cx="3852474" cy="5773315"/>
          </a:xfrm>
          <a:prstGeom prst="rect">
            <a:avLst/>
          </a:prstGeom>
          <a:ln>
            <a:noFill/>
          </a:ln>
          <a:effectLst>
            <a:outerShdw blurRad="292100" dist="139700" dir="2700000" algn="tl" rotWithShape="0">
              <a:srgbClr val="333333">
                <a:alpha val="65000"/>
              </a:srgbClr>
            </a:outerShdw>
          </a:effectLst>
        </p:spPr>
      </p:pic>
      <p:cxnSp>
        <p:nvCxnSpPr>
          <p:cNvPr id="4" name="Straight Arrow Connector 3">
            <a:extLst>
              <a:ext uri="{FF2B5EF4-FFF2-40B4-BE49-F238E27FC236}">
                <a16:creationId xmlns:a16="http://schemas.microsoft.com/office/drawing/2014/main" id="{1E1ECECF-FA85-4102-B2BE-7539C9B8383A}"/>
              </a:ext>
            </a:extLst>
          </p:cNvPr>
          <p:cNvCxnSpPr>
            <a:cxnSpLocks/>
          </p:cNvCxnSpPr>
          <p:nvPr/>
        </p:nvCxnSpPr>
        <p:spPr>
          <a:xfrm flipV="1">
            <a:off x="2568633" y="1481092"/>
            <a:ext cx="2003975" cy="194790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3717D3D4-C998-4901-AA53-5E8ECF5A074E}"/>
              </a:ext>
            </a:extLst>
          </p:cNvPr>
          <p:cNvSpPr txBox="1">
            <a:spLocks/>
          </p:cNvSpPr>
          <p:nvPr/>
        </p:nvSpPr>
        <p:spPr>
          <a:xfrm>
            <a:off x="417155" y="2919268"/>
            <a:ext cx="2949499" cy="1187219"/>
          </a:xfrm>
          <a:prstGeom prst="rect">
            <a:avLst/>
          </a:prstGeom>
          <a:solidFill>
            <a:srgbClr val="FFFF00"/>
          </a:solidFill>
          <a:ln>
            <a:noFill/>
          </a:ln>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1000"/>
              </a:spcBef>
              <a:defRPr/>
            </a:pPr>
            <a:r>
              <a:rPr lang="en-US" sz="2800" b="1" dirty="0">
                <a:latin typeface="Arial Black" panose="020B0A04020102020204" pitchFamily="34" charset="0"/>
                <a:ea typeface="Roboto Black" panose="02000000000000000000" pitchFamily="2" charset="0"/>
                <a:cs typeface="Arial" panose="020B0604020202020204" pitchFamily="34" charset="0"/>
              </a:rPr>
              <a:t>Emoji…</a:t>
            </a:r>
          </a:p>
        </p:txBody>
      </p:sp>
    </p:spTree>
    <p:extLst>
      <p:ext uri="{BB962C8B-B14F-4D97-AF65-F5344CB8AC3E}">
        <p14:creationId xmlns:p14="http://schemas.microsoft.com/office/powerpoint/2010/main" val="2451534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717D3D4-C998-4901-AA53-5E8ECF5A074E}"/>
              </a:ext>
            </a:extLst>
          </p:cNvPr>
          <p:cNvSpPr txBox="1">
            <a:spLocks/>
          </p:cNvSpPr>
          <p:nvPr/>
        </p:nvSpPr>
        <p:spPr>
          <a:xfrm>
            <a:off x="417156" y="2377440"/>
            <a:ext cx="2583740" cy="3134967"/>
          </a:xfrm>
          <a:prstGeom prst="rect">
            <a:avLst/>
          </a:prstGeom>
          <a:solidFill>
            <a:srgbClr val="FFFF00"/>
          </a:solidFill>
          <a:ln>
            <a:noFill/>
          </a:ln>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1000"/>
              </a:spcBef>
              <a:defRPr/>
            </a:pPr>
            <a:r>
              <a:rPr lang="en-US" sz="2800" b="1" dirty="0">
                <a:latin typeface="Arial Black" panose="020B0A04020102020204" pitchFamily="34" charset="0"/>
                <a:ea typeface="Roboto Black" panose="02000000000000000000" pitchFamily="2" charset="0"/>
                <a:cs typeface="Arial" panose="020B0604020202020204" pitchFamily="34" charset="0"/>
              </a:rPr>
              <a:t>Emoji…</a:t>
            </a:r>
          </a:p>
          <a:p>
            <a:pPr>
              <a:lnSpc>
                <a:spcPct val="90000"/>
              </a:lnSpc>
              <a:spcBef>
                <a:spcPts val="1000"/>
              </a:spcBef>
              <a:defRPr/>
            </a:pPr>
            <a:endParaRPr lang="en-US" sz="2800" b="1" dirty="0">
              <a:latin typeface="Arial Black" panose="020B0A04020102020204" pitchFamily="34" charset="0"/>
              <a:ea typeface="Roboto Black" panose="02000000000000000000" pitchFamily="2" charset="0"/>
              <a:cs typeface="Arial" panose="020B0604020202020204" pitchFamily="34" charset="0"/>
            </a:endParaRPr>
          </a:p>
          <a:p>
            <a:pPr>
              <a:lnSpc>
                <a:spcPct val="90000"/>
              </a:lnSpc>
              <a:spcBef>
                <a:spcPts val="1000"/>
              </a:spcBef>
              <a:defRPr/>
            </a:pPr>
            <a:endParaRPr lang="en-US" sz="2800" b="1" dirty="0">
              <a:latin typeface="Arial Black" panose="020B0A04020102020204" pitchFamily="34" charset="0"/>
              <a:ea typeface="Roboto Black" panose="02000000000000000000" pitchFamily="2" charset="0"/>
              <a:cs typeface="Arial" panose="020B0604020202020204" pitchFamily="34" charset="0"/>
            </a:endParaRPr>
          </a:p>
          <a:p>
            <a:pPr>
              <a:lnSpc>
                <a:spcPct val="90000"/>
              </a:lnSpc>
              <a:spcBef>
                <a:spcPts val="1000"/>
              </a:spcBef>
              <a:defRPr/>
            </a:pPr>
            <a:r>
              <a:rPr lang="en-US" sz="2800" b="1" dirty="0">
                <a:latin typeface="Arial Black" panose="020B0A04020102020204" pitchFamily="34" charset="0"/>
                <a:ea typeface="Roboto Black" panose="02000000000000000000" pitchFamily="2" charset="0"/>
                <a:cs typeface="Arial" panose="020B0604020202020204" pitchFamily="34" charset="0"/>
              </a:rPr>
              <a:t>Let’s discuss Emoji’s…</a:t>
            </a:r>
          </a:p>
        </p:txBody>
      </p:sp>
      <p:pic>
        <p:nvPicPr>
          <p:cNvPr id="6" name="Picture 5">
            <a:extLst>
              <a:ext uri="{FF2B5EF4-FFF2-40B4-BE49-F238E27FC236}">
                <a16:creationId xmlns:a16="http://schemas.microsoft.com/office/drawing/2014/main" id="{ADAD5D36-065C-488A-A66D-CDA0A67DA831}"/>
              </a:ext>
            </a:extLst>
          </p:cNvPr>
          <p:cNvPicPr>
            <a:picLocks noChangeAspect="1"/>
          </p:cNvPicPr>
          <p:nvPr/>
        </p:nvPicPr>
        <p:blipFill>
          <a:blip r:embed="rId2"/>
          <a:stretch>
            <a:fillRect/>
          </a:stretch>
        </p:blipFill>
        <p:spPr>
          <a:xfrm>
            <a:off x="3366654" y="300038"/>
            <a:ext cx="6259603" cy="5212369"/>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738BA26D-96A6-44A0-A6D8-236BE3951AC1}"/>
              </a:ext>
            </a:extLst>
          </p:cNvPr>
          <p:cNvCxnSpPr>
            <a:cxnSpLocks/>
          </p:cNvCxnSpPr>
          <p:nvPr/>
        </p:nvCxnSpPr>
        <p:spPr>
          <a:xfrm flipV="1">
            <a:off x="2565743" y="673331"/>
            <a:ext cx="950541" cy="17041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629FD68-D683-4227-8E87-10568151453D}"/>
              </a:ext>
            </a:extLst>
          </p:cNvPr>
          <p:cNvPicPr>
            <a:picLocks noChangeAspect="1"/>
          </p:cNvPicPr>
          <p:nvPr/>
        </p:nvPicPr>
        <p:blipFill>
          <a:blip r:embed="rId3"/>
          <a:stretch>
            <a:fillRect/>
          </a:stretch>
        </p:blipFill>
        <p:spPr>
          <a:xfrm>
            <a:off x="5933297" y="2020077"/>
            <a:ext cx="5534448" cy="4534073"/>
          </a:xfrm>
          <a:prstGeom prst="rect">
            <a:avLst/>
          </a:prstGeom>
          <a:ln>
            <a:noFill/>
          </a:ln>
          <a:effectLst>
            <a:outerShdw blurRad="292100" dist="139700" dir="2700000" algn="tl" rotWithShape="0">
              <a:srgbClr val="333333">
                <a:alpha val="65000"/>
              </a:srgbClr>
            </a:outerShdw>
          </a:effectLst>
        </p:spPr>
      </p:pic>
      <p:cxnSp>
        <p:nvCxnSpPr>
          <p:cNvPr id="15" name="Straight Arrow Connector 14">
            <a:extLst>
              <a:ext uri="{FF2B5EF4-FFF2-40B4-BE49-F238E27FC236}">
                <a16:creationId xmlns:a16="http://schemas.microsoft.com/office/drawing/2014/main" id="{2821A3FB-9B94-4536-B1F7-56EB3B229741}"/>
              </a:ext>
            </a:extLst>
          </p:cNvPr>
          <p:cNvCxnSpPr>
            <a:cxnSpLocks/>
          </p:cNvCxnSpPr>
          <p:nvPr/>
        </p:nvCxnSpPr>
        <p:spPr>
          <a:xfrm flipV="1">
            <a:off x="3000896" y="2300374"/>
            <a:ext cx="4462295" cy="24628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125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asked Dancer (TV Series 2020–2021) - IMDb">
            <a:extLst>
              <a:ext uri="{FF2B5EF4-FFF2-40B4-BE49-F238E27FC236}">
                <a16:creationId xmlns:a16="http://schemas.microsoft.com/office/drawing/2014/main" id="{309B3156-0727-496E-B25E-D0EC28DE92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868" r="1" b="25652"/>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851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D34D6D-05C9-4D5F-8624-6E421026AF51}"/>
              </a:ext>
            </a:extLst>
          </p:cNvPr>
          <p:cNvSpPr txBox="1"/>
          <p:nvPr/>
        </p:nvSpPr>
        <p:spPr>
          <a:xfrm>
            <a:off x="7090516" y="2346076"/>
            <a:ext cx="962637" cy="830997"/>
          </a:xfrm>
          <a:prstGeom prst="rect">
            <a:avLst/>
          </a:prstGeom>
          <a:noFill/>
        </p:spPr>
        <p:txBody>
          <a:bodyPr wrap="square">
            <a:spAutoFit/>
          </a:bodyPr>
          <a:lstStyle/>
          <a:p>
            <a:pPr algn="l" fontAlgn="base"/>
            <a:r>
              <a:rPr lang="en-US" sz="4800" b="0" i="0" dirty="0">
                <a:solidFill>
                  <a:srgbClr val="000000"/>
                </a:solidFill>
                <a:effectLst/>
                <a:latin typeface="apple color emoji"/>
              </a:rPr>
              <a:t>⏰</a:t>
            </a:r>
            <a:endParaRPr lang="en-US" sz="4800" b="1" i="0" dirty="0">
              <a:solidFill>
                <a:srgbClr val="000000"/>
              </a:solidFill>
              <a:effectLst/>
              <a:latin typeface="helvetica neue"/>
            </a:endParaRPr>
          </a:p>
        </p:txBody>
      </p:sp>
      <p:sp>
        <p:nvSpPr>
          <p:cNvPr id="5" name="TextBox 4">
            <a:extLst>
              <a:ext uri="{FF2B5EF4-FFF2-40B4-BE49-F238E27FC236}">
                <a16:creationId xmlns:a16="http://schemas.microsoft.com/office/drawing/2014/main" id="{F69D8FF7-DD47-4D24-88D2-30E595FA5AB0}"/>
              </a:ext>
            </a:extLst>
          </p:cNvPr>
          <p:cNvSpPr txBox="1"/>
          <p:nvPr/>
        </p:nvSpPr>
        <p:spPr>
          <a:xfrm>
            <a:off x="7217924" y="3209597"/>
            <a:ext cx="794856" cy="830997"/>
          </a:xfrm>
          <a:prstGeom prst="rect">
            <a:avLst/>
          </a:prstGeom>
          <a:noFill/>
        </p:spPr>
        <p:txBody>
          <a:bodyPr wrap="square">
            <a:spAutoFit/>
          </a:bodyPr>
          <a:lstStyle/>
          <a:p>
            <a:pPr algn="l" fontAlgn="base"/>
            <a:r>
              <a:rPr lang="en-US" sz="4800" b="0" i="0" dirty="0">
                <a:solidFill>
                  <a:srgbClr val="000000"/>
                </a:solidFill>
                <a:effectLst/>
                <a:latin typeface="apple color emoji"/>
              </a:rPr>
              <a:t>⏳</a:t>
            </a:r>
            <a:endParaRPr lang="en-US" sz="4800" b="1" i="0" dirty="0">
              <a:solidFill>
                <a:srgbClr val="000000"/>
              </a:solidFill>
              <a:effectLst/>
              <a:latin typeface="helvetica neue"/>
            </a:endParaRPr>
          </a:p>
        </p:txBody>
      </p:sp>
      <p:sp>
        <p:nvSpPr>
          <p:cNvPr id="7" name="TextBox 6">
            <a:extLst>
              <a:ext uri="{FF2B5EF4-FFF2-40B4-BE49-F238E27FC236}">
                <a16:creationId xmlns:a16="http://schemas.microsoft.com/office/drawing/2014/main" id="{A340D1D5-BAF6-4CD6-B415-AA6638E26666}"/>
              </a:ext>
            </a:extLst>
          </p:cNvPr>
          <p:cNvSpPr txBox="1"/>
          <p:nvPr/>
        </p:nvSpPr>
        <p:spPr>
          <a:xfrm>
            <a:off x="7166015" y="4040594"/>
            <a:ext cx="518020" cy="769441"/>
          </a:xfrm>
          <a:prstGeom prst="rect">
            <a:avLst/>
          </a:prstGeom>
          <a:noFill/>
        </p:spPr>
        <p:txBody>
          <a:bodyPr wrap="square">
            <a:spAutoFit/>
          </a:bodyPr>
          <a:lstStyle/>
          <a:p>
            <a:pPr algn="l" fontAlgn="base"/>
            <a:r>
              <a:rPr lang="en-US" sz="4400" b="0" i="0" dirty="0">
                <a:solidFill>
                  <a:srgbClr val="000000"/>
                </a:solidFill>
                <a:effectLst/>
                <a:latin typeface="apple color emoji"/>
              </a:rPr>
              <a:t>✔️</a:t>
            </a:r>
            <a:endParaRPr lang="en-US" sz="4400" b="1" i="0" dirty="0">
              <a:solidFill>
                <a:srgbClr val="000000"/>
              </a:solidFill>
              <a:effectLst/>
              <a:latin typeface="helvetica neue"/>
            </a:endParaRPr>
          </a:p>
        </p:txBody>
      </p:sp>
      <p:sp>
        <p:nvSpPr>
          <p:cNvPr id="9" name="TextBox 8">
            <a:extLst>
              <a:ext uri="{FF2B5EF4-FFF2-40B4-BE49-F238E27FC236}">
                <a16:creationId xmlns:a16="http://schemas.microsoft.com/office/drawing/2014/main" id="{D12052A9-AFEF-4542-BBAA-298F326E656D}"/>
              </a:ext>
            </a:extLst>
          </p:cNvPr>
          <p:cNvSpPr txBox="1"/>
          <p:nvPr/>
        </p:nvSpPr>
        <p:spPr>
          <a:xfrm>
            <a:off x="7166015" y="4810035"/>
            <a:ext cx="794857" cy="1446550"/>
          </a:xfrm>
          <a:prstGeom prst="rect">
            <a:avLst/>
          </a:prstGeom>
          <a:noFill/>
        </p:spPr>
        <p:txBody>
          <a:bodyPr wrap="square">
            <a:spAutoFit/>
          </a:bodyPr>
          <a:lstStyle/>
          <a:p>
            <a:pPr algn="l" fontAlgn="base"/>
            <a:r>
              <a:rPr lang="en-US" sz="4400" b="0" i="0" dirty="0">
                <a:solidFill>
                  <a:srgbClr val="000000"/>
                </a:solidFill>
                <a:effectLst/>
                <a:latin typeface="apple color emoji"/>
              </a:rPr>
              <a:t>📈</a:t>
            </a:r>
            <a:r>
              <a:rPr lang="en-US" sz="4400" b="1" i="0" dirty="0">
                <a:solidFill>
                  <a:srgbClr val="000000"/>
                </a:solidFill>
                <a:effectLst/>
                <a:latin typeface="helvetica neue"/>
              </a:rPr>
              <a:t> </a:t>
            </a:r>
          </a:p>
        </p:txBody>
      </p:sp>
      <p:sp>
        <p:nvSpPr>
          <p:cNvPr id="13" name="TextBox 12">
            <a:extLst>
              <a:ext uri="{FF2B5EF4-FFF2-40B4-BE49-F238E27FC236}">
                <a16:creationId xmlns:a16="http://schemas.microsoft.com/office/drawing/2014/main" id="{4B4A0C8E-BEFF-4C2A-8995-6B462D6919F1}"/>
              </a:ext>
            </a:extLst>
          </p:cNvPr>
          <p:cNvSpPr txBox="1"/>
          <p:nvPr/>
        </p:nvSpPr>
        <p:spPr>
          <a:xfrm>
            <a:off x="7164439" y="5673556"/>
            <a:ext cx="514874" cy="769441"/>
          </a:xfrm>
          <a:prstGeom prst="rect">
            <a:avLst/>
          </a:prstGeom>
          <a:noFill/>
        </p:spPr>
        <p:txBody>
          <a:bodyPr wrap="square">
            <a:spAutoFit/>
          </a:bodyPr>
          <a:lstStyle/>
          <a:p>
            <a:pPr algn="l" fontAlgn="base"/>
            <a:r>
              <a:rPr lang="en-US" sz="4400" b="0" i="0" dirty="0">
                <a:solidFill>
                  <a:srgbClr val="000000"/>
                </a:solidFill>
                <a:effectLst/>
                <a:latin typeface="apple color emoji"/>
              </a:rPr>
              <a:t>📅</a:t>
            </a:r>
            <a:endParaRPr lang="en-US" sz="4400" b="1" i="0" dirty="0">
              <a:solidFill>
                <a:srgbClr val="000000"/>
              </a:solidFill>
              <a:effectLst/>
              <a:latin typeface="helvetica neue"/>
            </a:endParaRPr>
          </a:p>
        </p:txBody>
      </p:sp>
      <p:sp>
        <p:nvSpPr>
          <p:cNvPr id="14" name="Rectangle 13">
            <a:extLst>
              <a:ext uri="{FF2B5EF4-FFF2-40B4-BE49-F238E27FC236}">
                <a16:creationId xmlns:a16="http://schemas.microsoft.com/office/drawing/2014/main" id="{9393562C-A17C-426A-B2D2-FE5F758AB9A7}"/>
              </a:ext>
            </a:extLst>
          </p:cNvPr>
          <p:cNvSpPr/>
          <p:nvPr/>
        </p:nvSpPr>
        <p:spPr>
          <a:xfrm>
            <a:off x="-336430" y="293329"/>
            <a:ext cx="12528430" cy="1569660"/>
          </a:xfrm>
          <a:prstGeom prst="rect">
            <a:avLst/>
          </a:prstGeom>
        </p:spPr>
        <p:txBody>
          <a:bodyPr wrap="square">
            <a:spAutoFit/>
          </a:bodyPr>
          <a:lstStyle/>
          <a:p>
            <a:pPr algn="ctr"/>
            <a:r>
              <a:rPr lang="en-US" sz="4800" b="1"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TOP 5 Emoji’s For Subject Lines:</a:t>
            </a:r>
          </a:p>
          <a:p>
            <a:pPr algn="ctr"/>
            <a:r>
              <a:rPr lang="en-US" sz="4800" b="1" i="1" dirty="0">
                <a:solidFill>
                  <a:schemeClr val="accent1">
                    <a:lumMod val="60000"/>
                    <a:lumOff val="40000"/>
                  </a:schemeClr>
                </a:solidFill>
                <a:latin typeface="Segoe UI Black" panose="020B0A02040204020203" pitchFamily="34" charset="0"/>
                <a:ea typeface="Segoe UI Black" panose="020B0A02040204020203" pitchFamily="34" charset="0"/>
                <a:cs typeface="Segoe UI Black" panose="020B0A02040204020203" pitchFamily="34" charset="0"/>
              </a:rPr>
              <a:t>Last 30 Days:</a:t>
            </a:r>
          </a:p>
        </p:txBody>
      </p:sp>
      <p:sp>
        <p:nvSpPr>
          <p:cNvPr id="16" name="TextBox 15">
            <a:extLst>
              <a:ext uri="{FF2B5EF4-FFF2-40B4-BE49-F238E27FC236}">
                <a16:creationId xmlns:a16="http://schemas.microsoft.com/office/drawing/2014/main" id="{48164E3F-8B64-4EA9-98EC-F0F78FF2E1B1}"/>
              </a:ext>
            </a:extLst>
          </p:cNvPr>
          <p:cNvSpPr txBox="1"/>
          <p:nvPr/>
        </p:nvSpPr>
        <p:spPr>
          <a:xfrm>
            <a:off x="8053154" y="2679362"/>
            <a:ext cx="2312316" cy="369332"/>
          </a:xfrm>
          <a:prstGeom prst="rect">
            <a:avLst/>
          </a:prstGeom>
          <a:noFill/>
        </p:spPr>
        <p:txBody>
          <a:bodyPr wrap="square">
            <a:spAutoFit/>
          </a:bodyPr>
          <a:lstStyle/>
          <a:p>
            <a:pPr>
              <a:buFont typeface="Wingdings" panose="05000000000000000000" pitchFamily="2" charset="2"/>
              <a:buChar char="§"/>
            </a:pPr>
            <a:r>
              <a:rPr lang="en-US" sz="1800" b="1" dirty="0">
                <a:solidFill>
                  <a:srgbClr val="00B050"/>
                </a:solidFill>
              </a:rPr>
              <a:t>Open Rate:  UP 22%</a:t>
            </a:r>
          </a:p>
        </p:txBody>
      </p:sp>
      <p:sp>
        <p:nvSpPr>
          <p:cNvPr id="17" name="TextBox 16">
            <a:extLst>
              <a:ext uri="{FF2B5EF4-FFF2-40B4-BE49-F238E27FC236}">
                <a16:creationId xmlns:a16="http://schemas.microsoft.com/office/drawing/2014/main" id="{947D4B92-B5F0-4DB0-BFA1-C02D871350D7}"/>
              </a:ext>
            </a:extLst>
          </p:cNvPr>
          <p:cNvSpPr txBox="1"/>
          <p:nvPr/>
        </p:nvSpPr>
        <p:spPr>
          <a:xfrm>
            <a:off x="8064689" y="3440429"/>
            <a:ext cx="2312316" cy="369332"/>
          </a:xfrm>
          <a:prstGeom prst="rect">
            <a:avLst/>
          </a:prstGeom>
          <a:noFill/>
        </p:spPr>
        <p:txBody>
          <a:bodyPr wrap="square">
            <a:spAutoFit/>
          </a:bodyPr>
          <a:lstStyle/>
          <a:p>
            <a:pPr>
              <a:buFont typeface="Wingdings" panose="05000000000000000000" pitchFamily="2" charset="2"/>
              <a:buChar char="§"/>
            </a:pPr>
            <a:r>
              <a:rPr lang="en-US" sz="1800" b="1" dirty="0">
                <a:solidFill>
                  <a:srgbClr val="00B050"/>
                </a:solidFill>
              </a:rPr>
              <a:t>Open Rate:  UP 18%</a:t>
            </a:r>
          </a:p>
        </p:txBody>
      </p:sp>
      <p:sp>
        <p:nvSpPr>
          <p:cNvPr id="18" name="TextBox 17">
            <a:extLst>
              <a:ext uri="{FF2B5EF4-FFF2-40B4-BE49-F238E27FC236}">
                <a16:creationId xmlns:a16="http://schemas.microsoft.com/office/drawing/2014/main" id="{F465649D-6D84-439F-9CC4-3BCA8A13BB67}"/>
              </a:ext>
            </a:extLst>
          </p:cNvPr>
          <p:cNvSpPr txBox="1"/>
          <p:nvPr/>
        </p:nvSpPr>
        <p:spPr>
          <a:xfrm>
            <a:off x="8064689" y="4213159"/>
            <a:ext cx="2312316" cy="369332"/>
          </a:xfrm>
          <a:prstGeom prst="rect">
            <a:avLst/>
          </a:prstGeom>
          <a:noFill/>
        </p:spPr>
        <p:txBody>
          <a:bodyPr wrap="square">
            <a:spAutoFit/>
          </a:bodyPr>
          <a:lstStyle/>
          <a:p>
            <a:pPr>
              <a:buFont typeface="Wingdings" panose="05000000000000000000" pitchFamily="2" charset="2"/>
              <a:buChar char="§"/>
            </a:pPr>
            <a:r>
              <a:rPr lang="en-US" sz="1800" b="1" dirty="0">
                <a:solidFill>
                  <a:srgbClr val="00B050"/>
                </a:solidFill>
              </a:rPr>
              <a:t>Open Rate:  UP 17%</a:t>
            </a:r>
          </a:p>
        </p:txBody>
      </p:sp>
      <p:sp>
        <p:nvSpPr>
          <p:cNvPr id="19" name="TextBox 18">
            <a:extLst>
              <a:ext uri="{FF2B5EF4-FFF2-40B4-BE49-F238E27FC236}">
                <a16:creationId xmlns:a16="http://schemas.microsoft.com/office/drawing/2014/main" id="{CCE47BAD-1660-4CB3-BF88-FA669B131FFF}"/>
              </a:ext>
            </a:extLst>
          </p:cNvPr>
          <p:cNvSpPr txBox="1"/>
          <p:nvPr/>
        </p:nvSpPr>
        <p:spPr>
          <a:xfrm>
            <a:off x="8064689" y="4990453"/>
            <a:ext cx="2312316" cy="369332"/>
          </a:xfrm>
          <a:prstGeom prst="rect">
            <a:avLst/>
          </a:prstGeom>
          <a:noFill/>
        </p:spPr>
        <p:txBody>
          <a:bodyPr wrap="square">
            <a:spAutoFit/>
          </a:bodyPr>
          <a:lstStyle/>
          <a:p>
            <a:pPr>
              <a:buFont typeface="Wingdings" panose="05000000000000000000" pitchFamily="2" charset="2"/>
              <a:buChar char="§"/>
            </a:pPr>
            <a:r>
              <a:rPr lang="en-US" sz="1800" b="1" dirty="0">
                <a:solidFill>
                  <a:srgbClr val="00B050"/>
                </a:solidFill>
              </a:rPr>
              <a:t>Open Rate:  UP 14%</a:t>
            </a:r>
          </a:p>
        </p:txBody>
      </p:sp>
      <p:sp>
        <p:nvSpPr>
          <p:cNvPr id="20" name="TextBox 19">
            <a:extLst>
              <a:ext uri="{FF2B5EF4-FFF2-40B4-BE49-F238E27FC236}">
                <a16:creationId xmlns:a16="http://schemas.microsoft.com/office/drawing/2014/main" id="{6307F13C-8C82-4098-9982-552CD57D237C}"/>
              </a:ext>
            </a:extLst>
          </p:cNvPr>
          <p:cNvSpPr txBox="1"/>
          <p:nvPr/>
        </p:nvSpPr>
        <p:spPr>
          <a:xfrm>
            <a:off x="8064689" y="5873610"/>
            <a:ext cx="2312316" cy="369332"/>
          </a:xfrm>
          <a:prstGeom prst="rect">
            <a:avLst/>
          </a:prstGeom>
          <a:noFill/>
        </p:spPr>
        <p:txBody>
          <a:bodyPr wrap="square">
            <a:spAutoFit/>
          </a:bodyPr>
          <a:lstStyle/>
          <a:p>
            <a:pPr>
              <a:buFont typeface="Wingdings" panose="05000000000000000000" pitchFamily="2" charset="2"/>
              <a:buChar char="§"/>
            </a:pPr>
            <a:r>
              <a:rPr lang="en-US" sz="1800" b="1" dirty="0">
                <a:solidFill>
                  <a:srgbClr val="00B050"/>
                </a:solidFill>
              </a:rPr>
              <a:t>Open Rate:  UP 11%</a:t>
            </a:r>
          </a:p>
        </p:txBody>
      </p:sp>
      <p:sp>
        <p:nvSpPr>
          <p:cNvPr id="2" name="TextBox 1">
            <a:extLst>
              <a:ext uri="{FF2B5EF4-FFF2-40B4-BE49-F238E27FC236}">
                <a16:creationId xmlns:a16="http://schemas.microsoft.com/office/drawing/2014/main" id="{92361FBF-77FF-4F78-87A1-CC8863EFCC99}"/>
              </a:ext>
            </a:extLst>
          </p:cNvPr>
          <p:cNvSpPr txBox="1"/>
          <p:nvPr/>
        </p:nvSpPr>
        <p:spPr>
          <a:xfrm>
            <a:off x="8186468" y="1794461"/>
            <a:ext cx="1233577" cy="646331"/>
          </a:xfrm>
          <a:prstGeom prst="rect">
            <a:avLst/>
          </a:prstGeom>
          <a:noFill/>
        </p:spPr>
        <p:txBody>
          <a:bodyPr wrap="square" rtlCol="0">
            <a:spAutoFit/>
          </a:bodyPr>
          <a:lstStyle/>
          <a:p>
            <a:pPr algn="ctr"/>
            <a:r>
              <a:rPr lang="en-US" sz="3600" b="1" dirty="0"/>
              <a:t>BtoB</a:t>
            </a:r>
          </a:p>
        </p:txBody>
      </p:sp>
      <p:sp>
        <p:nvSpPr>
          <p:cNvPr id="15" name="TextBox 14">
            <a:extLst>
              <a:ext uri="{FF2B5EF4-FFF2-40B4-BE49-F238E27FC236}">
                <a16:creationId xmlns:a16="http://schemas.microsoft.com/office/drawing/2014/main" id="{598A005D-2294-4950-9D15-28A28E9372AC}"/>
              </a:ext>
            </a:extLst>
          </p:cNvPr>
          <p:cNvSpPr txBox="1"/>
          <p:nvPr/>
        </p:nvSpPr>
        <p:spPr>
          <a:xfrm>
            <a:off x="1471844" y="2454651"/>
            <a:ext cx="962637" cy="830997"/>
          </a:xfrm>
          <a:prstGeom prst="rect">
            <a:avLst/>
          </a:prstGeom>
          <a:noFill/>
        </p:spPr>
        <p:txBody>
          <a:bodyPr wrap="square">
            <a:spAutoFit/>
          </a:bodyPr>
          <a:lstStyle/>
          <a:p>
            <a:pPr fontAlgn="base"/>
            <a:r>
              <a:rPr lang="en-US" sz="4800" b="0" i="0" dirty="0">
                <a:solidFill>
                  <a:srgbClr val="000000"/>
                </a:solidFill>
                <a:effectLst/>
                <a:latin typeface="apple color emoji"/>
              </a:rPr>
              <a:t>⏰</a:t>
            </a:r>
            <a:endParaRPr lang="en-US" sz="4800" b="1" i="0" dirty="0">
              <a:solidFill>
                <a:srgbClr val="000000"/>
              </a:solidFill>
              <a:effectLst/>
              <a:latin typeface="helvetica neue"/>
            </a:endParaRPr>
          </a:p>
        </p:txBody>
      </p:sp>
      <p:sp>
        <p:nvSpPr>
          <p:cNvPr id="21" name="TextBox 20">
            <a:extLst>
              <a:ext uri="{FF2B5EF4-FFF2-40B4-BE49-F238E27FC236}">
                <a16:creationId xmlns:a16="http://schemas.microsoft.com/office/drawing/2014/main" id="{20A48892-4C5D-43F6-996B-1B16E3B64E58}"/>
              </a:ext>
            </a:extLst>
          </p:cNvPr>
          <p:cNvSpPr txBox="1"/>
          <p:nvPr/>
        </p:nvSpPr>
        <p:spPr>
          <a:xfrm>
            <a:off x="1599252" y="3318172"/>
            <a:ext cx="794856" cy="830997"/>
          </a:xfrm>
          <a:prstGeom prst="rect">
            <a:avLst/>
          </a:prstGeom>
          <a:noFill/>
        </p:spPr>
        <p:txBody>
          <a:bodyPr wrap="square">
            <a:spAutoFit/>
          </a:bodyPr>
          <a:lstStyle/>
          <a:p>
            <a:pPr algn="l" fontAlgn="base"/>
            <a:r>
              <a:rPr lang="en-US" sz="4800" b="0" i="0" dirty="0">
                <a:solidFill>
                  <a:srgbClr val="000000"/>
                </a:solidFill>
                <a:effectLst/>
                <a:latin typeface="apple color emoji"/>
              </a:rPr>
              <a:t>⏳</a:t>
            </a:r>
            <a:endParaRPr lang="en-US" sz="4800" b="1" i="0" dirty="0">
              <a:solidFill>
                <a:srgbClr val="000000"/>
              </a:solidFill>
              <a:effectLst/>
              <a:latin typeface="helvetica neue"/>
            </a:endParaRPr>
          </a:p>
        </p:txBody>
      </p:sp>
      <p:sp>
        <p:nvSpPr>
          <p:cNvPr id="22" name="TextBox 21">
            <a:extLst>
              <a:ext uri="{FF2B5EF4-FFF2-40B4-BE49-F238E27FC236}">
                <a16:creationId xmlns:a16="http://schemas.microsoft.com/office/drawing/2014/main" id="{D3B57E00-C68F-4B0F-A1F7-BA5CBBA8DFB9}"/>
              </a:ext>
            </a:extLst>
          </p:cNvPr>
          <p:cNvSpPr txBox="1"/>
          <p:nvPr/>
        </p:nvSpPr>
        <p:spPr>
          <a:xfrm>
            <a:off x="1547343" y="4149169"/>
            <a:ext cx="518020" cy="769441"/>
          </a:xfrm>
          <a:prstGeom prst="rect">
            <a:avLst/>
          </a:prstGeom>
          <a:noFill/>
        </p:spPr>
        <p:txBody>
          <a:bodyPr wrap="square">
            <a:spAutoFit/>
          </a:bodyPr>
          <a:lstStyle/>
          <a:p>
            <a:pPr algn="l" fontAlgn="base"/>
            <a:r>
              <a:rPr lang="en-US" sz="4400" b="0" i="0" dirty="0">
                <a:solidFill>
                  <a:srgbClr val="000000"/>
                </a:solidFill>
                <a:effectLst/>
                <a:latin typeface="apple color emoji"/>
              </a:rPr>
              <a:t>❤️</a:t>
            </a:r>
            <a:endParaRPr lang="en-US" sz="4400" b="1" i="0" dirty="0">
              <a:solidFill>
                <a:srgbClr val="000000"/>
              </a:solidFill>
              <a:effectLst/>
              <a:latin typeface="helvetica neue"/>
            </a:endParaRPr>
          </a:p>
        </p:txBody>
      </p:sp>
      <p:sp>
        <p:nvSpPr>
          <p:cNvPr id="23" name="TextBox 22">
            <a:extLst>
              <a:ext uri="{FF2B5EF4-FFF2-40B4-BE49-F238E27FC236}">
                <a16:creationId xmlns:a16="http://schemas.microsoft.com/office/drawing/2014/main" id="{3132DDD6-9C15-43B8-9FCC-6239FBB08AAF}"/>
              </a:ext>
            </a:extLst>
          </p:cNvPr>
          <p:cNvSpPr txBox="1"/>
          <p:nvPr/>
        </p:nvSpPr>
        <p:spPr>
          <a:xfrm>
            <a:off x="1547343" y="4918610"/>
            <a:ext cx="794857" cy="1446550"/>
          </a:xfrm>
          <a:prstGeom prst="rect">
            <a:avLst/>
          </a:prstGeom>
          <a:noFill/>
        </p:spPr>
        <p:txBody>
          <a:bodyPr wrap="square">
            <a:spAutoFit/>
          </a:bodyPr>
          <a:lstStyle/>
          <a:p>
            <a:r>
              <a:rPr lang="en-US" sz="4400" b="0" i="0" dirty="0">
                <a:solidFill>
                  <a:srgbClr val="202124"/>
                </a:solidFill>
                <a:effectLst/>
                <a:latin typeface="Google Sans"/>
              </a:rPr>
              <a:t>⚡️</a:t>
            </a:r>
            <a:endParaRPr lang="en-US" sz="4400" dirty="0"/>
          </a:p>
          <a:p>
            <a:pPr algn="l" fontAlgn="base"/>
            <a:r>
              <a:rPr lang="en-US" sz="4400" b="1" i="0" dirty="0">
                <a:solidFill>
                  <a:srgbClr val="000000"/>
                </a:solidFill>
                <a:effectLst/>
                <a:latin typeface="helvetica neue"/>
              </a:rPr>
              <a:t> </a:t>
            </a:r>
          </a:p>
        </p:txBody>
      </p:sp>
      <p:sp>
        <p:nvSpPr>
          <p:cNvPr id="24" name="TextBox 23">
            <a:extLst>
              <a:ext uri="{FF2B5EF4-FFF2-40B4-BE49-F238E27FC236}">
                <a16:creationId xmlns:a16="http://schemas.microsoft.com/office/drawing/2014/main" id="{187A4E6D-B11F-46FF-8FF9-70B1C539E173}"/>
              </a:ext>
            </a:extLst>
          </p:cNvPr>
          <p:cNvSpPr txBox="1"/>
          <p:nvPr/>
        </p:nvSpPr>
        <p:spPr>
          <a:xfrm>
            <a:off x="1545767" y="5673556"/>
            <a:ext cx="514874" cy="769441"/>
          </a:xfrm>
          <a:prstGeom prst="rect">
            <a:avLst/>
          </a:prstGeom>
          <a:noFill/>
        </p:spPr>
        <p:txBody>
          <a:bodyPr wrap="square">
            <a:spAutoFit/>
          </a:bodyPr>
          <a:lstStyle/>
          <a:p>
            <a:pPr algn="l" fontAlgn="base"/>
            <a:r>
              <a:rPr lang="en-US" sz="4400" b="0" i="0" dirty="0">
                <a:solidFill>
                  <a:srgbClr val="000000"/>
                </a:solidFill>
                <a:effectLst/>
                <a:latin typeface="apple color emoji"/>
              </a:rPr>
              <a:t>👉</a:t>
            </a:r>
            <a:endParaRPr lang="en-US" sz="4400" b="1" i="0" dirty="0">
              <a:solidFill>
                <a:srgbClr val="000000"/>
              </a:solidFill>
              <a:effectLst/>
              <a:latin typeface="helvetica neue"/>
            </a:endParaRPr>
          </a:p>
        </p:txBody>
      </p:sp>
      <p:sp>
        <p:nvSpPr>
          <p:cNvPr id="25" name="TextBox 24">
            <a:extLst>
              <a:ext uri="{FF2B5EF4-FFF2-40B4-BE49-F238E27FC236}">
                <a16:creationId xmlns:a16="http://schemas.microsoft.com/office/drawing/2014/main" id="{0AFA13F2-9C9D-4347-9210-50AA1B5422B5}"/>
              </a:ext>
            </a:extLst>
          </p:cNvPr>
          <p:cNvSpPr txBox="1"/>
          <p:nvPr/>
        </p:nvSpPr>
        <p:spPr>
          <a:xfrm>
            <a:off x="2434482" y="2787937"/>
            <a:ext cx="2312316" cy="369332"/>
          </a:xfrm>
          <a:prstGeom prst="rect">
            <a:avLst/>
          </a:prstGeom>
          <a:noFill/>
        </p:spPr>
        <p:txBody>
          <a:bodyPr wrap="square">
            <a:spAutoFit/>
          </a:bodyPr>
          <a:lstStyle/>
          <a:p>
            <a:pPr>
              <a:buFont typeface="Wingdings" panose="05000000000000000000" pitchFamily="2" charset="2"/>
              <a:buChar char="§"/>
            </a:pPr>
            <a:r>
              <a:rPr lang="en-US" sz="1800" b="1" dirty="0">
                <a:solidFill>
                  <a:srgbClr val="00B050"/>
                </a:solidFill>
              </a:rPr>
              <a:t>Open Rate:  UP 27%</a:t>
            </a:r>
          </a:p>
        </p:txBody>
      </p:sp>
      <p:sp>
        <p:nvSpPr>
          <p:cNvPr id="26" name="TextBox 25">
            <a:extLst>
              <a:ext uri="{FF2B5EF4-FFF2-40B4-BE49-F238E27FC236}">
                <a16:creationId xmlns:a16="http://schemas.microsoft.com/office/drawing/2014/main" id="{9FB669F5-EA5F-441E-B5B9-647EB7D6F74F}"/>
              </a:ext>
            </a:extLst>
          </p:cNvPr>
          <p:cNvSpPr txBox="1"/>
          <p:nvPr/>
        </p:nvSpPr>
        <p:spPr>
          <a:xfrm>
            <a:off x="2446017" y="3549004"/>
            <a:ext cx="2312316" cy="369332"/>
          </a:xfrm>
          <a:prstGeom prst="rect">
            <a:avLst/>
          </a:prstGeom>
          <a:noFill/>
        </p:spPr>
        <p:txBody>
          <a:bodyPr wrap="square">
            <a:spAutoFit/>
          </a:bodyPr>
          <a:lstStyle/>
          <a:p>
            <a:pPr>
              <a:buFont typeface="Wingdings" panose="05000000000000000000" pitchFamily="2" charset="2"/>
              <a:buChar char="§"/>
            </a:pPr>
            <a:r>
              <a:rPr lang="en-US" sz="1800" b="1" dirty="0">
                <a:solidFill>
                  <a:srgbClr val="00B050"/>
                </a:solidFill>
              </a:rPr>
              <a:t>Open Rate:  UP 25%</a:t>
            </a:r>
          </a:p>
        </p:txBody>
      </p:sp>
      <p:sp>
        <p:nvSpPr>
          <p:cNvPr id="27" name="TextBox 26">
            <a:extLst>
              <a:ext uri="{FF2B5EF4-FFF2-40B4-BE49-F238E27FC236}">
                <a16:creationId xmlns:a16="http://schemas.microsoft.com/office/drawing/2014/main" id="{A2EA2EDC-DD58-4901-96A1-8E66C118F5AE}"/>
              </a:ext>
            </a:extLst>
          </p:cNvPr>
          <p:cNvSpPr txBox="1"/>
          <p:nvPr/>
        </p:nvSpPr>
        <p:spPr>
          <a:xfrm>
            <a:off x="2446017" y="4321734"/>
            <a:ext cx="2312316" cy="369332"/>
          </a:xfrm>
          <a:prstGeom prst="rect">
            <a:avLst/>
          </a:prstGeom>
          <a:noFill/>
        </p:spPr>
        <p:txBody>
          <a:bodyPr wrap="square">
            <a:spAutoFit/>
          </a:bodyPr>
          <a:lstStyle/>
          <a:p>
            <a:pPr>
              <a:buFont typeface="Wingdings" panose="05000000000000000000" pitchFamily="2" charset="2"/>
              <a:buChar char="§"/>
            </a:pPr>
            <a:r>
              <a:rPr lang="en-US" sz="1800" b="1" dirty="0">
                <a:solidFill>
                  <a:srgbClr val="00B050"/>
                </a:solidFill>
              </a:rPr>
              <a:t>Open Rate:  UP 19%</a:t>
            </a:r>
          </a:p>
        </p:txBody>
      </p:sp>
      <p:sp>
        <p:nvSpPr>
          <p:cNvPr id="28" name="TextBox 27">
            <a:extLst>
              <a:ext uri="{FF2B5EF4-FFF2-40B4-BE49-F238E27FC236}">
                <a16:creationId xmlns:a16="http://schemas.microsoft.com/office/drawing/2014/main" id="{41CB275D-8A67-4E87-BB95-C2FCFDFACDB3}"/>
              </a:ext>
            </a:extLst>
          </p:cNvPr>
          <p:cNvSpPr txBox="1"/>
          <p:nvPr/>
        </p:nvSpPr>
        <p:spPr>
          <a:xfrm>
            <a:off x="2446017" y="5099028"/>
            <a:ext cx="2312316" cy="369332"/>
          </a:xfrm>
          <a:prstGeom prst="rect">
            <a:avLst/>
          </a:prstGeom>
          <a:noFill/>
        </p:spPr>
        <p:txBody>
          <a:bodyPr wrap="square">
            <a:spAutoFit/>
          </a:bodyPr>
          <a:lstStyle/>
          <a:p>
            <a:pPr>
              <a:buFont typeface="Wingdings" panose="05000000000000000000" pitchFamily="2" charset="2"/>
              <a:buChar char="§"/>
            </a:pPr>
            <a:r>
              <a:rPr lang="en-US" sz="1800" b="1" dirty="0">
                <a:solidFill>
                  <a:srgbClr val="00B050"/>
                </a:solidFill>
              </a:rPr>
              <a:t>Open Rate:  UP 15%</a:t>
            </a:r>
          </a:p>
        </p:txBody>
      </p:sp>
      <p:sp>
        <p:nvSpPr>
          <p:cNvPr id="29" name="TextBox 28">
            <a:extLst>
              <a:ext uri="{FF2B5EF4-FFF2-40B4-BE49-F238E27FC236}">
                <a16:creationId xmlns:a16="http://schemas.microsoft.com/office/drawing/2014/main" id="{A4CE7CA1-EAB3-4262-B499-13060C737836}"/>
              </a:ext>
            </a:extLst>
          </p:cNvPr>
          <p:cNvSpPr txBox="1"/>
          <p:nvPr/>
        </p:nvSpPr>
        <p:spPr>
          <a:xfrm>
            <a:off x="2446017" y="5982185"/>
            <a:ext cx="2312316" cy="369332"/>
          </a:xfrm>
          <a:prstGeom prst="rect">
            <a:avLst/>
          </a:prstGeom>
          <a:noFill/>
        </p:spPr>
        <p:txBody>
          <a:bodyPr wrap="square">
            <a:spAutoFit/>
          </a:bodyPr>
          <a:lstStyle/>
          <a:p>
            <a:pPr>
              <a:buFont typeface="Wingdings" panose="05000000000000000000" pitchFamily="2" charset="2"/>
              <a:buChar char="§"/>
            </a:pPr>
            <a:r>
              <a:rPr lang="en-US" sz="1800" b="1" dirty="0">
                <a:solidFill>
                  <a:srgbClr val="00B050"/>
                </a:solidFill>
              </a:rPr>
              <a:t>Open Rate:  UP 14%</a:t>
            </a:r>
          </a:p>
        </p:txBody>
      </p:sp>
      <p:sp>
        <p:nvSpPr>
          <p:cNvPr id="30" name="TextBox 29">
            <a:extLst>
              <a:ext uri="{FF2B5EF4-FFF2-40B4-BE49-F238E27FC236}">
                <a16:creationId xmlns:a16="http://schemas.microsoft.com/office/drawing/2014/main" id="{89B92F60-189A-4FB3-A08C-1A2F07079E4A}"/>
              </a:ext>
            </a:extLst>
          </p:cNvPr>
          <p:cNvSpPr txBox="1"/>
          <p:nvPr/>
        </p:nvSpPr>
        <p:spPr>
          <a:xfrm>
            <a:off x="2567796" y="1903036"/>
            <a:ext cx="1233577" cy="646331"/>
          </a:xfrm>
          <a:prstGeom prst="rect">
            <a:avLst/>
          </a:prstGeom>
          <a:noFill/>
        </p:spPr>
        <p:txBody>
          <a:bodyPr wrap="square" rtlCol="0">
            <a:spAutoFit/>
          </a:bodyPr>
          <a:lstStyle/>
          <a:p>
            <a:pPr algn="ctr"/>
            <a:r>
              <a:rPr lang="en-US" sz="3600" b="1" dirty="0"/>
              <a:t>BtoC</a:t>
            </a:r>
          </a:p>
        </p:txBody>
      </p:sp>
    </p:spTree>
    <p:extLst>
      <p:ext uri="{BB962C8B-B14F-4D97-AF65-F5344CB8AC3E}">
        <p14:creationId xmlns:p14="http://schemas.microsoft.com/office/powerpoint/2010/main" val="2208245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0865B1-5F7F-4D1B-924E-E8853C3AD0F7}"/>
              </a:ext>
            </a:extLst>
          </p:cNvPr>
          <p:cNvPicPr>
            <a:picLocks noChangeAspect="1"/>
          </p:cNvPicPr>
          <p:nvPr/>
        </p:nvPicPr>
        <p:blipFill>
          <a:blip r:embed="rId2"/>
          <a:stretch>
            <a:fillRect/>
          </a:stretch>
        </p:blipFill>
        <p:spPr>
          <a:xfrm>
            <a:off x="3124200" y="333375"/>
            <a:ext cx="5943600" cy="6191250"/>
          </a:xfrm>
          <a:prstGeom prst="rect">
            <a:avLst/>
          </a:prstGeom>
          <a:ln>
            <a:noFill/>
          </a:ln>
          <a:effectLst>
            <a:outerShdw blurRad="292100" dist="139700" dir="2700000" algn="tl" rotWithShape="0">
              <a:srgbClr val="333333">
                <a:alpha val="65000"/>
              </a:srgbClr>
            </a:outerShdw>
          </a:effectLst>
        </p:spPr>
      </p:pic>
      <p:cxnSp>
        <p:nvCxnSpPr>
          <p:cNvPr id="4" name="Straight Arrow Connector 3">
            <a:extLst>
              <a:ext uri="{FF2B5EF4-FFF2-40B4-BE49-F238E27FC236}">
                <a16:creationId xmlns:a16="http://schemas.microsoft.com/office/drawing/2014/main" id="{DFE73599-07DF-4A12-B21A-E3561A2558CE}"/>
              </a:ext>
            </a:extLst>
          </p:cNvPr>
          <p:cNvCxnSpPr>
            <a:cxnSpLocks/>
          </p:cNvCxnSpPr>
          <p:nvPr/>
        </p:nvCxnSpPr>
        <p:spPr>
          <a:xfrm flipV="1">
            <a:off x="2186249" y="736850"/>
            <a:ext cx="1046993" cy="11168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502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3941" y="875899"/>
            <a:ext cx="9018871" cy="4154984"/>
          </a:xfrm>
          <a:prstGeom prst="rect">
            <a:avLst/>
          </a:prstGeom>
          <a:solidFill>
            <a:schemeClr val="bg1">
              <a:lumMod val="85000"/>
            </a:schemeClr>
          </a:solidFill>
        </p:spPr>
        <p:txBody>
          <a:bodyPr wrap="square" rtlCol="0">
            <a:spAutoFit/>
          </a:bodyPr>
          <a:lstStyle/>
          <a:p>
            <a:pPr algn="ctr"/>
            <a:r>
              <a:rPr lang="en-US" sz="4400" b="1" dirty="0">
                <a:solidFill>
                  <a:srgbClr val="FF0000"/>
                </a:solidFill>
                <a:latin typeface="Segoe WP Black" panose="020B0A02040504020203" pitchFamily="34" charset="0"/>
              </a:rPr>
              <a:t>92% of All Emails Received (BtoB and BtoC) Can View Emoji’s/Symbols</a:t>
            </a:r>
          </a:p>
          <a:p>
            <a:pPr algn="ctr"/>
            <a:endParaRPr lang="en-US" sz="4400" b="1" dirty="0">
              <a:solidFill>
                <a:srgbClr val="FF0000"/>
              </a:solidFill>
              <a:latin typeface="Segoe WP Black" panose="020B0A02040504020203" pitchFamily="34" charset="0"/>
            </a:endParaRPr>
          </a:p>
          <a:p>
            <a:pPr algn="ctr"/>
            <a:r>
              <a:rPr lang="en-US" sz="4400" b="1" dirty="0">
                <a:latin typeface="Segoe WP Black" panose="020B0A02040504020203" pitchFamily="34" charset="0"/>
              </a:rPr>
              <a:t>Don’t Tune This Out Because It Sounds Silly.</a:t>
            </a:r>
            <a:r>
              <a:rPr lang="en-US" sz="4400" b="1" dirty="0">
                <a:solidFill>
                  <a:srgbClr val="FF0000"/>
                </a:solidFill>
                <a:latin typeface="Segoe WP Black" panose="020B0A02040504020203" pitchFamily="34" charset="0"/>
              </a:rPr>
              <a:t>  </a:t>
            </a:r>
          </a:p>
        </p:txBody>
      </p:sp>
    </p:spTree>
    <p:extLst>
      <p:ext uri="{BB962C8B-B14F-4D97-AF65-F5344CB8AC3E}">
        <p14:creationId xmlns:p14="http://schemas.microsoft.com/office/powerpoint/2010/main" val="908411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3A88D8-B54E-4387-8CD4-944A9A0D1FFC}"/>
              </a:ext>
            </a:extLst>
          </p:cNvPr>
          <p:cNvSpPr/>
          <p:nvPr/>
        </p:nvSpPr>
        <p:spPr>
          <a:xfrm>
            <a:off x="2783426" y="2408236"/>
            <a:ext cx="5261377" cy="584775"/>
          </a:xfrm>
          <a:prstGeom prst="rect">
            <a:avLst/>
          </a:prstGeom>
        </p:spPr>
        <p:txBody>
          <a:bodyPr wrap="none">
            <a:spAutoFit/>
          </a:bodyPr>
          <a:lstStyle/>
          <a:p>
            <a:r>
              <a:rPr lang="en-US" sz="3200" dirty="0">
                <a:solidFill>
                  <a:srgbClr val="00B0F0"/>
                </a:solidFill>
                <a:latin typeface="+mj-lt"/>
              </a:rPr>
              <a:t>https://unicode-table.com/en/</a:t>
            </a:r>
          </a:p>
        </p:txBody>
      </p:sp>
      <p:sp>
        <p:nvSpPr>
          <p:cNvPr id="4" name="Rectangle 3">
            <a:extLst>
              <a:ext uri="{FF2B5EF4-FFF2-40B4-BE49-F238E27FC236}">
                <a16:creationId xmlns:a16="http://schemas.microsoft.com/office/drawing/2014/main" id="{B6A53958-4108-4196-AA70-A48A157E834C}"/>
              </a:ext>
            </a:extLst>
          </p:cNvPr>
          <p:cNvSpPr/>
          <p:nvPr/>
        </p:nvSpPr>
        <p:spPr>
          <a:xfrm>
            <a:off x="2783426" y="3620224"/>
            <a:ext cx="4804520" cy="584775"/>
          </a:xfrm>
          <a:prstGeom prst="rect">
            <a:avLst/>
          </a:prstGeom>
        </p:spPr>
        <p:txBody>
          <a:bodyPr wrap="none">
            <a:spAutoFit/>
          </a:bodyPr>
          <a:lstStyle/>
          <a:p>
            <a:r>
              <a:rPr lang="en-US" sz="3200" dirty="0">
                <a:solidFill>
                  <a:srgbClr val="00B0F0"/>
                </a:solidFill>
                <a:latin typeface="+mj-lt"/>
              </a:rPr>
              <a:t>https://emojitranslate.com/</a:t>
            </a:r>
          </a:p>
        </p:txBody>
      </p:sp>
      <p:sp>
        <p:nvSpPr>
          <p:cNvPr id="5" name="Rectangle 4">
            <a:extLst>
              <a:ext uri="{FF2B5EF4-FFF2-40B4-BE49-F238E27FC236}">
                <a16:creationId xmlns:a16="http://schemas.microsoft.com/office/drawing/2014/main" id="{1267E9B5-ADE1-4E21-A482-FE8685366366}"/>
              </a:ext>
            </a:extLst>
          </p:cNvPr>
          <p:cNvSpPr/>
          <p:nvPr/>
        </p:nvSpPr>
        <p:spPr>
          <a:xfrm>
            <a:off x="2783426" y="3057999"/>
            <a:ext cx="8826455" cy="584775"/>
          </a:xfrm>
          <a:prstGeom prst="rect">
            <a:avLst/>
          </a:prstGeom>
        </p:spPr>
        <p:txBody>
          <a:bodyPr wrap="none">
            <a:spAutoFit/>
          </a:bodyPr>
          <a:lstStyle/>
          <a:p>
            <a:r>
              <a:rPr lang="en-US" sz="3200" dirty="0">
                <a:solidFill>
                  <a:srgbClr val="00B0F0"/>
                </a:solidFill>
                <a:latin typeface="+mj-lt"/>
              </a:rPr>
              <a:t>https://unicode.org/emoji/charts/full-emoji-list.html</a:t>
            </a:r>
          </a:p>
        </p:txBody>
      </p:sp>
      <p:sp>
        <p:nvSpPr>
          <p:cNvPr id="6" name="Rectangle 5">
            <a:extLst>
              <a:ext uri="{FF2B5EF4-FFF2-40B4-BE49-F238E27FC236}">
                <a16:creationId xmlns:a16="http://schemas.microsoft.com/office/drawing/2014/main" id="{24A7510E-D7F9-4DA7-9C68-3EC673F25F2F}"/>
              </a:ext>
            </a:extLst>
          </p:cNvPr>
          <p:cNvSpPr/>
          <p:nvPr/>
        </p:nvSpPr>
        <p:spPr>
          <a:xfrm>
            <a:off x="2783426" y="4182449"/>
            <a:ext cx="4087979" cy="584775"/>
          </a:xfrm>
          <a:prstGeom prst="rect">
            <a:avLst/>
          </a:prstGeom>
        </p:spPr>
        <p:txBody>
          <a:bodyPr wrap="none">
            <a:spAutoFit/>
          </a:bodyPr>
          <a:lstStyle/>
          <a:p>
            <a:r>
              <a:rPr lang="en-US" sz="3200" dirty="0">
                <a:solidFill>
                  <a:srgbClr val="00B0F0"/>
                </a:solidFill>
                <a:latin typeface="+mj-lt"/>
              </a:rPr>
              <a:t>https://emojipedia.org/</a:t>
            </a:r>
          </a:p>
        </p:txBody>
      </p:sp>
      <p:sp>
        <p:nvSpPr>
          <p:cNvPr id="7" name="Content Placeholder 2">
            <a:extLst>
              <a:ext uri="{FF2B5EF4-FFF2-40B4-BE49-F238E27FC236}">
                <a16:creationId xmlns:a16="http://schemas.microsoft.com/office/drawing/2014/main" id="{E6770F8F-69F8-4DA2-99BF-D30B5BDD7FF5}"/>
              </a:ext>
            </a:extLst>
          </p:cNvPr>
          <p:cNvSpPr txBox="1">
            <a:spLocks/>
          </p:cNvSpPr>
          <p:nvPr/>
        </p:nvSpPr>
        <p:spPr>
          <a:xfrm>
            <a:off x="1046126" y="777190"/>
            <a:ext cx="10099747" cy="973865"/>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4400" b="1" dirty="0">
                <a:solidFill>
                  <a:srgbClr val="FF0000"/>
                </a:solidFill>
                <a:latin typeface="Arial" panose="020B0604020202020204" pitchFamily="34" charset="0"/>
                <a:ea typeface="Segoe UI Black" panose="020B0A02040204020203" pitchFamily="34" charset="0"/>
                <a:cs typeface="Arial" panose="020B0604020202020204" pitchFamily="34" charset="0"/>
              </a:rPr>
              <a:t>All Emoji Info You Need…</a:t>
            </a:r>
          </a:p>
        </p:txBody>
      </p:sp>
    </p:spTree>
    <p:extLst>
      <p:ext uri="{BB962C8B-B14F-4D97-AF65-F5344CB8AC3E}">
        <p14:creationId xmlns:p14="http://schemas.microsoft.com/office/powerpoint/2010/main" val="2543690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2844" y="495716"/>
            <a:ext cx="11327599" cy="3785652"/>
          </a:xfrm>
          <a:prstGeom prst="rect">
            <a:avLst/>
          </a:prstGeom>
        </p:spPr>
        <p:txBody>
          <a:bodyPr wrap="square">
            <a:spAutoFit/>
          </a:bodyPr>
          <a:lstStyle/>
          <a:p>
            <a:pPr algn="ctr"/>
            <a:r>
              <a:rPr lang="en-US" sz="8000" b="1" dirty="0">
                <a:solidFill>
                  <a:schemeClr val="bg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Before We Get To The Fun Stuff – </a:t>
            </a:r>
          </a:p>
          <a:p>
            <a:pPr algn="ctr"/>
            <a:r>
              <a:rPr lang="en-US" sz="8000" b="1"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Let’s Get Nauseous</a:t>
            </a:r>
          </a:p>
        </p:txBody>
      </p:sp>
      <p:pic>
        <p:nvPicPr>
          <p:cNvPr id="14338" name="Picture 2" descr="Face Vomiting on Apple iOS 14.6">
            <a:extLst>
              <a:ext uri="{FF2B5EF4-FFF2-40B4-BE49-F238E27FC236}">
                <a16:creationId xmlns:a16="http://schemas.microsoft.com/office/drawing/2014/main" id="{87AD031A-878C-4C52-98D2-DEA78FC0B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3260" y="4414582"/>
            <a:ext cx="1566765" cy="1566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951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4380" y="1227544"/>
            <a:ext cx="11327599" cy="3416320"/>
          </a:xfrm>
          <a:prstGeom prst="rect">
            <a:avLst/>
          </a:prstGeom>
        </p:spPr>
        <p:txBody>
          <a:bodyPr wrap="square">
            <a:spAutoFit/>
          </a:bodyPr>
          <a:lstStyle/>
          <a:p>
            <a:pPr algn="ctr"/>
            <a:r>
              <a:rPr lang="en-US" sz="7200" b="1" dirty="0">
                <a:solidFill>
                  <a:srgbClr val="00B0F0"/>
                </a:solidFill>
                <a:latin typeface="Segoe UI Black" panose="020B0A02040204020203" pitchFamily="34" charset="0"/>
                <a:ea typeface="Segoe UI Black" panose="020B0A02040204020203" pitchFamily="34" charset="0"/>
                <a:cs typeface="Segoe UI Black" panose="020B0A02040204020203" pitchFamily="34" charset="0"/>
              </a:rPr>
              <a:t>Your Email Creative is More Important Than Your Subject Line</a:t>
            </a:r>
          </a:p>
        </p:txBody>
      </p:sp>
    </p:spTree>
    <p:extLst>
      <p:ext uri="{BB962C8B-B14F-4D97-AF65-F5344CB8AC3E}">
        <p14:creationId xmlns:p14="http://schemas.microsoft.com/office/powerpoint/2010/main" val="3259699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4380" y="1227544"/>
            <a:ext cx="11327599" cy="3416320"/>
          </a:xfrm>
          <a:prstGeom prst="rect">
            <a:avLst/>
          </a:prstGeom>
        </p:spPr>
        <p:txBody>
          <a:bodyPr wrap="square">
            <a:spAutoFit/>
          </a:bodyPr>
          <a:lstStyle/>
          <a:p>
            <a:pPr algn="ctr"/>
            <a:r>
              <a:rPr lang="en-US" sz="7200" b="1" dirty="0">
                <a:solidFill>
                  <a:srgbClr val="00B0F0"/>
                </a:solidFill>
                <a:latin typeface="Segoe UI Black" panose="020B0A02040204020203" pitchFamily="34" charset="0"/>
                <a:ea typeface="Segoe UI Black" panose="020B0A02040204020203" pitchFamily="34" charset="0"/>
                <a:cs typeface="Segoe UI Black" panose="020B0A02040204020203" pitchFamily="34" charset="0"/>
              </a:rPr>
              <a:t>Your Email Creative is More Important Than Your Subject Line</a:t>
            </a:r>
          </a:p>
        </p:txBody>
      </p:sp>
      <p:pic>
        <p:nvPicPr>
          <p:cNvPr id="3" name="Picture 2" descr="A picture containing text, indoor, hand, dark&#10;&#10;Description automatically generated">
            <a:extLst>
              <a:ext uri="{FF2B5EF4-FFF2-40B4-BE49-F238E27FC236}">
                <a16:creationId xmlns:a16="http://schemas.microsoft.com/office/drawing/2014/main" id="{12F8BBD0-081F-4105-B660-F64EFD03B10C}"/>
              </a:ext>
            </a:extLst>
          </p:cNvPr>
          <p:cNvPicPr>
            <a:picLocks noChangeAspect="1"/>
          </p:cNvPicPr>
          <p:nvPr/>
        </p:nvPicPr>
        <p:blipFill>
          <a:blip r:embed="rId2"/>
          <a:stretch>
            <a:fillRect/>
          </a:stretch>
        </p:blipFill>
        <p:spPr>
          <a:xfrm>
            <a:off x="2867215" y="1717291"/>
            <a:ext cx="6706949" cy="3112375"/>
          </a:xfrm>
          <a:prstGeom prst="rect">
            <a:avLst/>
          </a:prstGeom>
        </p:spPr>
      </p:pic>
    </p:spTree>
    <p:extLst>
      <p:ext uri="{BB962C8B-B14F-4D97-AF65-F5344CB8AC3E}">
        <p14:creationId xmlns:p14="http://schemas.microsoft.com/office/powerpoint/2010/main" val="3880301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B8C223-292A-4B6E-92A4-FA952AE8FD7B}"/>
              </a:ext>
            </a:extLst>
          </p:cNvPr>
          <p:cNvPicPr>
            <a:picLocks noChangeAspect="1"/>
          </p:cNvPicPr>
          <p:nvPr/>
        </p:nvPicPr>
        <p:blipFill>
          <a:blip r:embed="rId2"/>
          <a:stretch>
            <a:fillRect/>
          </a:stretch>
        </p:blipFill>
        <p:spPr>
          <a:xfrm>
            <a:off x="176212" y="595312"/>
            <a:ext cx="11839575" cy="5667375"/>
          </a:xfrm>
          <a:prstGeom prst="rect">
            <a:avLst/>
          </a:prstGeom>
        </p:spPr>
      </p:pic>
      <p:sp>
        <p:nvSpPr>
          <p:cNvPr id="7" name="TextBox 6">
            <a:extLst>
              <a:ext uri="{FF2B5EF4-FFF2-40B4-BE49-F238E27FC236}">
                <a16:creationId xmlns:a16="http://schemas.microsoft.com/office/drawing/2014/main" id="{74A05A1A-0DFB-4D13-84CB-C1A5E9E74734}"/>
              </a:ext>
            </a:extLst>
          </p:cNvPr>
          <p:cNvSpPr txBox="1"/>
          <p:nvPr/>
        </p:nvSpPr>
        <p:spPr>
          <a:xfrm>
            <a:off x="2056359" y="187428"/>
            <a:ext cx="8608870" cy="754694"/>
          </a:xfrm>
          <a:prstGeom prst="rect">
            <a:avLst/>
          </a:prstGeom>
          <a:noFill/>
        </p:spPr>
        <p:txBody>
          <a:bodyPr wrap="square">
            <a:spAutoFit/>
          </a:bodyPr>
          <a:lstStyle/>
          <a:p>
            <a:pPr algn="ctr">
              <a:lnSpc>
                <a:spcPct val="150000"/>
              </a:lnSpc>
            </a:pPr>
            <a:r>
              <a:rPr lang="en-US" sz="3200" b="1" dirty="0">
                <a:solidFill>
                  <a:srgbClr val="C00000"/>
                </a:solidFill>
                <a:ea typeface="Roboto Black" panose="02000000000000000000" pitchFamily="2" charset="0"/>
              </a:rPr>
              <a:t>Subject Line Words That Increase Open Rates</a:t>
            </a:r>
          </a:p>
        </p:txBody>
      </p:sp>
    </p:spTree>
    <p:extLst>
      <p:ext uri="{BB962C8B-B14F-4D97-AF65-F5344CB8AC3E}">
        <p14:creationId xmlns:p14="http://schemas.microsoft.com/office/powerpoint/2010/main" val="1850654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B8C223-292A-4B6E-92A4-FA952AE8FD7B}"/>
              </a:ext>
            </a:extLst>
          </p:cNvPr>
          <p:cNvPicPr>
            <a:picLocks noChangeAspect="1"/>
          </p:cNvPicPr>
          <p:nvPr/>
        </p:nvPicPr>
        <p:blipFill>
          <a:blip r:embed="rId2"/>
          <a:stretch>
            <a:fillRect/>
          </a:stretch>
        </p:blipFill>
        <p:spPr>
          <a:xfrm>
            <a:off x="176212" y="595312"/>
            <a:ext cx="11839575" cy="5667375"/>
          </a:xfrm>
          <a:prstGeom prst="rect">
            <a:avLst/>
          </a:prstGeom>
        </p:spPr>
      </p:pic>
      <p:sp>
        <p:nvSpPr>
          <p:cNvPr id="7" name="TextBox 6">
            <a:extLst>
              <a:ext uri="{FF2B5EF4-FFF2-40B4-BE49-F238E27FC236}">
                <a16:creationId xmlns:a16="http://schemas.microsoft.com/office/drawing/2014/main" id="{74A05A1A-0DFB-4D13-84CB-C1A5E9E74734}"/>
              </a:ext>
            </a:extLst>
          </p:cNvPr>
          <p:cNvSpPr txBox="1"/>
          <p:nvPr/>
        </p:nvSpPr>
        <p:spPr>
          <a:xfrm>
            <a:off x="2056359" y="187428"/>
            <a:ext cx="8608870" cy="754694"/>
          </a:xfrm>
          <a:prstGeom prst="rect">
            <a:avLst/>
          </a:prstGeom>
          <a:noFill/>
        </p:spPr>
        <p:txBody>
          <a:bodyPr wrap="square">
            <a:spAutoFit/>
          </a:bodyPr>
          <a:lstStyle/>
          <a:p>
            <a:pPr algn="ctr">
              <a:lnSpc>
                <a:spcPct val="150000"/>
              </a:lnSpc>
            </a:pPr>
            <a:r>
              <a:rPr lang="en-US" sz="3200" b="1" dirty="0">
                <a:solidFill>
                  <a:srgbClr val="C00000"/>
                </a:solidFill>
                <a:ea typeface="Roboto Black" panose="02000000000000000000" pitchFamily="2" charset="0"/>
              </a:rPr>
              <a:t>Subject Line Words That Increase Open Rates</a:t>
            </a:r>
          </a:p>
        </p:txBody>
      </p:sp>
      <p:cxnSp>
        <p:nvCxnSpPr>
          <p:cNvPr id="8" name="Straight Arrow Connector 7">
            <a:extLst>
              <a:ext uri="{FF2B5EF4-FFF2-40B4-BE49-F238E27FC236}">
                <a16:creationId xmlns:a16="http://schemas.microsoft.com/office/drawing/2014/main" id="{D3F51792-02C9-4196-A9AA-78A679F1D436}"/>
              </a:ext>
            </a:extLst>
          </p:cNvPr>
          <p:cNvCxnSpPr>
            <a:cxnSpLocks/>
          </p:cNvCxnSpPr>
          <p:nvPr/>
        </p:nvCxnSpPr>
        <p:spPr>
          <a:xfrm flipH="1" flipV="1">
            <a:off x="2340025" y="5763923"/>
            <a:ext cx="1" cy="4987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2ECDA88-DDFC-457F-A312-D85A4325275E}"/>
              </a:ext>
            </a:extLst>
          </p:cNvPr>
          <p:cNvCxnSpPr>
            <a:cxnSpLocks/>
          </p:cNvCxnSpPr>
          <p:nvPr/>
        </p:nvCxnSpPr>
        <p:spPr>
          <a:xfrm flipH="1" flipV="1">
            <a:off x="1187327" y="5763923"/>
            <a:ext cx="1" cy="4987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F7F878A-2EE2-44E2-AA5E-270FE93E96FD}"/>
              </a:ext>
            </a:extLst>
          </p:cNvPr>
          <p:cNvCxnSpPr>
            <a:cxnSpLocks/>
          </p:cNvCxnSpPr>
          <p:nvPr/>
        </p:nvCxnSpPr>
        <p:spPr>
          <a:xfrm flipH="1" flipV="1">
            <a:off x="3348636" y="5763923"/>
            <a:ext cx="1" cy="4987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0B87A50-BAA4-4F0D-A9DE-DF4378ABDAFE}"/>
              </a:ext>
            </a:extLst>
          </p:cNvPr>
          <p:cNvCxnSpPr>
            <a:cxnSpLocks/>
          </p:cNvCxnSpPr>
          <p:nvPr/>
        </p:nvCxnSpPr>
        <p:spPr>
          <a:xfrm flipH="1" flipV="1">
            <a:off x="4221472" y="5763923"/>
            <a:ext cx="1" cy="4987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968988-6F3D-44DF-8756-4FF067B3E9F6}"/>
              </a:ext>
            </a:extLst>
          </p:cNvPr>
          <p:cNvCxnSpPr>
            <a:cxnSpLocks/>
          </p:cNvCxnSpPr>
          <p:nvPr/>
        </p:nvCxnSpPr>
        <p:spPr>
          <a:xfrm flipH="1" flipV="1">
            <a:off x="5284110" y="5763923"/>
            <a:ext cx="1" cy="4987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4AD8445-C8B7-4159-850E-DF149BBBAE51}"/>
              </a:ext>
            </a:extLst>
          </p:cNvPr>
          <p:cNvCxnSpPr>
            <a:cxnSpLocks/>
          </p:cNvCxnSpPr>
          <p:nvPr/>
        </p:nvCxnSpPr>
        <p:spPr>
          <a:xfrm flipH="1" flipV="1">
            <a:off x="8326565" y="5763923"/>
            <a:ext cx="1" cy="4987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CD09741-D749-484B-824C-12F709166885}"/>
              </a:ext>
            </a:extLst>
          </p:cNvPr>
          <p:cNvCxnSpPr>
            <a:cxnSpLocks/>
          </p:cNvCxnSpPr>
          <p:nvPr/>
        </p:nvCxnSpPr>
        <p:spPr>
          <a:xfrm flipH="1" flipV="1">
            <a:off x="9358738" y="5763923"/>
            <a:ext cx="1" cy="4987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126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6F22-1D63-4180-A24D-7B4BBE04BF34}"/>
              </a:ext>
            </a:extLst>
          </p:cNvPr>
          <p:cNvSpPr>
            <a:spLocks noGrp="1"/>
          </p:cNvSpPr>
          <p:nvPr>
            <p:ph type="ctrTitle" idx="4294967295"/>
          </p:nvPr>
        </p:nvSpPr>
        <p:spPr>
          <a:xfrm>
            <a:off x="1740750" y="1010021"/>
            <a:ext cx="9011002" cy="1470025"/>
          </a:xfrm>
          <a:prstGeom prst="rect">
            <a:avLst/>
          </a:prstGeom>
        </p:spPr>
        <p:txBody>
          <a:bodyPr>
            <a:noAutofit/>
          </a:bodyPr>
          <a:lstStyle/>
          <a:p>
            <a:pPr algn="ctr"/>
            <a:r>
              <a:rPr lang="en-US" sz="7200" u="sng" dirty="0">
                <a:solidFill>
                  <a:schemeClr val="tx1">
                    <a:lumMod val="75000"/>
                    <a:lumOff val="25000"/>
                  </a:schemeClr>
                </a:solidFill>
                <a:latin typeface="Arial Black" panose="020B0A04020102020204" pitchFamily="34" charset="0"/>
              </a:rPr>
              <a:t>FOMO</a:t>
            </a:r>
            <a:r>
              <a:rPr lang="en-US" sz="7200" dirty="0">
                <a:solidFill>
                  <a:srgbClr val="00B050"/>
                </a:solidFill>
                <a:latin typeface="Arial Black" panose="020B0A04020102020204" pitchFamily="34" charset="0"/>
              </a:rPr>
              <a:t> </a:t>
            </a:r>
            <a:br>
              <a:rPr lang="en-US" sz="7200" dirty="0">
                <a:solidFill>
                  <a:srgbClr val="00B050"/>
                </a:solidFill>
                <a:latin typeface="Arial Black" panose="020B0A04020102020204" pitchFamily="34" charset="0"/>
              </a:rPr>
            </a:br>
            <a:r>
              <a:rPr lang="en-US" sz="7200" dirty="0">
                <a:solidFill>
                  <a:srgbClr val="FF0000"/>
                </a:solidFill>
                <a:latin typeface="Arial Black" panose="020B0A04020102020204" pitchFamily="34" charset="0"/>
              </a:rPr>
              <a:t>Is The Key To Email Marketing!</a:t>
            </a:r>
          </a:p>
        </p:txBody>
      </p:sp>
      <p:pic>
        <p:nvPicPr>
          <p:cNvPr id="4" name="Picture 3" descr="A person standing in front of a window&#10;&#10;Description automatically generated">
            <a:extLst>
              <a:ext uri="{FF2B5EF4-FFF2-40B4-BE49-F238E27FC236}">
                <a16:creationId xmlns:a16="http://schemas.microsoft.com/office/drawing/2014/main" id="{8BFAE654-0023-4A81-892B-A4371750F6FE}"/>
              </a:ext>
            </a:extLst>
          </p:cNvPr>
          <p:cNvPicPr>
            <a:picLocks noChangeAspect="1"/>
          </p:cNvPicPr>
          <p:nvPr/>
        </p:nvPicPr>
        <p:blipFill>
          <a:blip r:embed="rId2"/>
          <a:stretch>
            <a:fillRect/>
          </a:stretch>
        </p:blipFill>
        <p:spPr>
          <a:xfrm>
            <a:off x="3564162" y="3670900"/>
            <a:ext cx="5364178" cy="28771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4724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16470" y="555423"/>
            <a:ext cx="10252075" cy="1325562"/>
          </a:xfrm>
        </p:spPr>
        <p:txBody>
          <a:bodyPr>
            <a:normAutofit/>
          </a:bodyPr>
          <a:lstStyle/>
          <a:p>
            <a:pPr algn="ctr"/>
            <a:r>
              <a:rPr lang="en-US" sz="3600" dirty="0">
                <a:latin typeface="Segoe UI Black" panose="020B0A02040204020203" pitchFamily="34" charset="0"/>
                <a:ea typeface="Segoe UI Black" panose="020B0A02040204020203" pitchFamily="34" charset="0"/>
                <a:cs typeface="Segoe UI Black" panose="020B0A02040204020203" pitchFamily="34" charset="0"/>
              </a:rPr>
              <a:t>#1 Thing That Drives Email Response Rates</a:t>
            </a:r>
          </a:p>
        </p:txBody>
      </p:sp>
      <p:sp>
        <p:nvSpPr>
          <p:cNvPr id="3" name="Content Placeholder 2"/>
          <p:cNvSpPr>
            <a:spLocks noGrp="1"/>
          </p:cNvSpPr>
          <p:nvPr>
            <p:ph idx="4294967295"/>
          </p:nvPr>
        </p:nvSpPr>
        <p:spPr>
          <a:xfrm>
            <a:off x="434686" y="1955800"/>
            <a:ext cx="11258550" cy="3508375"/>
          </a:xfrm>
        </p:spPr>
        <p:txBody>
          <a:bodyPr>
            <a:normAutofit fontScale="70000" lnSpcReduction="20000"/>
          </a:bodyPr>
          <a:lstStyle/>
          <a:p>
            <a:pPr marL="0" indent="0" algn="ctr">
              <a:buNone/>
            </a:pPr>
            <a:r>
              <a:rPr lang="en-US" sz="4700" dirty="0">
                <a:solidFill>
                  <a:srgbClr val="0070C0"/>
                </a:solidFill>
                <a:latin typeface="Rockwell" panose="02060603020205020403" pitchFamily="18" charset="0"/>
                <a:ea typeface="Segoe UI Black" panose="020B0A02040204020203" pitchFamily="34" charset="0"/>
                <a:cs typeface="Segoe UI Black" panose="020B0A02040204020203" pitchFamily="34" charset="0"/>
              </a:rPr>
              <a:t>Sense of Urgency </a:t>
            </a:r>
          </a:p>
          <a:p>
            <a:pPr marL="0" indent="0" algn="ctr">
              <a:buNone/>
            </a:pPr>
            <a:endParaRPr lang="en-US" sz="2100" u="sng" dirty="0">
              <a:solidFill>
                <a:srgbClr val="0070C0"/>
              </a:solidFill>
              <a:latin typeface="Rockwell" panose="02060603020205020403" pitchFamily="18" charset="0"/>
              <a:ea typeface="Segoe UI Black" panose="020B0A02040204020203" pitchFamily="34" charset="0"/>
              <a:cs typeface="Segoe UI Black" panose="020B0A02040204020203" pitchFamily="34" charset="0"/>
            </a:endParaRPr>
          </a:p>
          <a:p>
            <a:pPr marL="457200" lvl="1" indent="0" algn="ctr">
              <a:buNone/>
            </a:pPr>
            <a:r>
              <a:rPr lang="en-US" sz="4400" u="sng" dirty="0">
                <a:solidFill>
                  <a:srgbClr val="FF0000"/>
                </a:solidFill>
                <a:latin typeface="Rockwell" panose="02060603020205020403" pitchFamily="18" charset="0"/>
                <a:ea typeface="Segoe UI Black" panose="020B0A02040204020203" pitchFamily="34" charset="0"/>
                <a:cs typeface="Segoe UI Black" panose="020B0A02040204020203" pitchFamily="34" charset="0"/>
              </a:rPr>
              <a:t>B2B Emails </a:t>
            </a:r>
            <a:r>
              <a:rPr lang="en-US" sz="4400" dirty="0">
                <a:solidFill>
                  <a:srgbClr val="FF0000"/>
                </a:solidFill>
                <a:latin typeface="Rockwell" panose="02060603020205020403" pitchFamily="18" charset="0"/>
                <a:ea typeface="Segoe UI Black" panose="020B0A02040204020203" pitchFamily="34" charset="0"/>
                <a:cs typeface="Segoe UI Black" panose="020B0A02040204020203" pitchFamily="34" charset="0"/>
              </a:rPr>
              <a:t>that convey URGENCY in the SUBJECT LINE have a </a:t>
            </a:r>
          </a:p>
          <a:p>
            <a:pPr marL="457200" lvl="1" indent="0" algn="ctr">
              <a:buNone/>
            </a:pPr>
            <a:r>
              <a:rPr lang="en-US" sz="4400" dirty="0">
                <a:solidFill>
                  <a:srgbClr val="FF0000"/>
                </a:solidFill>
                <a:highlight>
                  <a:srgbClr val="FFFF00"/>
                </a:highlight>
                <a:latin typeface="Rockwell" panose="02060603020205020403" pitchFamily="18" charset="0"/>
                <a:ea typeface="Segoe UI Black" panose="020B0A02040204020203" pitchFamily="34" charset="0"/>
                <a:cs typeface="Segoe UI Black" panose="020B0A02040204020203" pitchFamily="34" charset="0"/>
              </a:rPr>
              <a:t>47% higher ‘Open Rate’</a:t>
            </a:r>
          </a:p>
          <a:p>
            <a:pPr marL="457200" lvl="1" indent="0" algn="ctr">
              <a:buNone/>
            </a:pPr>
            <a:endParaRPr lang="en-US" sz="4400" dirty="0">
              <a:solidFill>
                <a:srgbClr val="FF0000"/>
              </a:solidFill>
              <a:highlight>
                <a:srgbClr val="FFFF00"/>
              </a:highlight>
              <a:latin typeface="Rockwell" panose="02060603020205020403" pitchFamily="18" charset="0"/>
              <a:ea typeface="Segoe UI Black" panose="020B0A02040204020203" pitchFamily="34" charset="0"/>
              <a:cs typeface="Segoe UI Black" panose="020B0A02040204020203" pitchFamily="34" charset="0"/>
            </a:endParaRPr>
          </a:p>
          <a:p>
            <a:pPr marL="457200" lvl="1" indent="0" algn="ctr">
              <a:buNone/>
            </a:pPr>
            <a:r>
              <a:rPr lang="en-US" sz="4400" u="sng" dirty="0">
                <a:solidFill>
                  <a:schemeClr val="accent4">
                    <a:lumMod val="50000"/>
                  </a:schemeClr>
                </a:solidFill>
                <a:latin typeface="Rockwell" panose="02060603020205020403" pitchFamily="18" charset="0"/>
                <a:ea typeface="Segoe UI Black" panose="020B0A02040204020203" pitchFamily="34" charset="0"/>
                <a:cs typeface="Segoe UI Black" panose="020B0A02040204020203" pitchFamily="34" charset="0"/>
              </a:rPr>
              <a:t>B2C Emails </a:t>
            </a:r>
            <a:r>
              <a:rPr lang="en-US" sz="4400" dirty="0">
                <a:solidFill>
                  <a:schemeClr val="accent4">
                    <a:lumMod val="50000"/>
                  </a:schemeClr>
                </a:solidFill>
                <a:latin typeface="Rockwell" panose="02060603020205020403" pitchFamily="18" charset="0"/>
                <a:ea typeface="Segoe UI Black" panose="020B0A02040204020203" pitchFamily="34" charset="0"/>
                <a:cs typeface="Segoe UI Black" panose="020B0A02040204020203" pitchFamily="34" charset="0"/>
              </a:rPr>
              <a:t>that convey URGENCY in the SUBJECT LINE have a </a:t>
            </a:r>
          </a:p>
          <a:p>
            <a:pPr marL="457200" lvl="1" indent="0" algn="ctr">
              <a:buNone/>
            </a:pPr>
            <a:r>
              <a:rPr lang="en-US" sz="4400" dirty="0">
                <a:solidFill>
                  <a:schemeClr val="accent4">
                    <a:lumMod val="50000"/>
                  </a:schemeClr>
                </a:solidFill>
                <a:highlight>
                  <a:srgbClr val="FFFF00"/>
                </a:highlight>
                <a:latin typeface="Rockwell" panose="02060603020205020403" pitchFamily="18" charset="0"/>
                <a:ea typeface="Segoe UI Black" panose="020B0A02040204020203" pitchFamily="34" charset="0"/>
                <a:cs typeface="Segoe UI Black" panose="020B0A02040204020203" pitchFamily="34" charset="0"/>
              </a:rPr>
              <a:t>41% higher ‘Open Rate’</a:t>
            </a:r>
          </a:p>
          <a:p>
            <a:pPr marL="457200" lvl="1" indent="0" algn="ctr">
              <a:buNone/>
            </a:pPr>
            <a:endParaRPr lang="en-US" sz="4400" dirty="0">
              <a:solidFill>
                <a:srgbClr val="FF0000"/>
              </a:solidFill>
              <a:highlight>
                <a:srgbClr val="FFFF00"/>
              </a:highlight>
              <a:latin typeface="Rockwell" panose="02060603020205020403" pitchFamily="18" charset="0"/>
              <a:ea typeface="Segoe UI Black" panose="020B0A02040204020203" pitchFamily="34" charset="0"/>
              <a:cs typeface="Segoe UI Black" panose="020B0A02040204020203" pitchFamily="34" charset="0"/>
            </a:endParaRPr>
          </a:p>
          <a:p>
            <a:pPr marL="457200" lvl="1" indent="0">
              <a:buNone/>
            </a:pPr>
            <a:endParaRPr lang="en-US" sz="3300" dirty="0">
              <a:solidFill>
                <a:srgbClr val="FF0000"/>
              </a:solidFill>
              <a:latin typeface="Rockwell" panose="02060603020205020403" pitchFamily="18"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889181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9FC305-D69B-455D-BE6B-AC6E22FD6A9B}"/>
              </a:ext>
            </a:extLst>
          </p:cNvPr>
          <p:cNvPicPr>
            <a:picLocks noChangeAspect="1"/>
          </p:cNvPicPr>
          <p:nvPr/>
        </p:nvPicPr>
        <p:blipFill>
          <a:blip r:embed="rId2"/>
          <a:stretch>
            <a:fillRect/>
          </a:stretch>
        </p:blipFill>
        <p:spPr>
          <a:xfrm>
            <a:off x="2943031" y="395287"/>
            <a:ext cx="7239000" cy="6067425"/>
          </a:xfrm>
          <a:prstGeom prst="rect">
            <a:avLst/>
          </a:prstGeom>
          <a:ln>
            <a:noFill/>
          </a:ln>
          <a:effectLst>
            <a:outerShdw blurRad="292100" dist="139700" dir="2700000" algn="tl" rotWithShape="0">
              <a:srgbClr val="333333">
                <a:alpha val="65000"/>
              </a:srgbClr>
            </a:outerShdw>
          </a:effectLst>
        </p:spPr>
      </p:pic>
      <p:cxnSp>
        <p:nvCxnSpPr>
          <p:cNvPr id="6" name="Straight Arrow Connector 5">
            <a:extLst>
              <a:ext uri="{FF2B5EF4-FFF2-40B4-BE49-F238E27FC236}">
                <a16:creationId xmlns:a16="http://schemas.microsoft.com/office/drawing/2014/main" id="{F8B89DD3-B981-4D48-BA96-A8A4D995C4F0}"/>
              </a:ext>
            </a:extLst>
          </p:cNvPr>
          <p:cNvCxnSpPr>
            <a:cxnSpLocks/>
          </p:cNvCxnSpPr>
          <p:nvPr/>
        </p:nvCxnSpPr>
        <p:spPr>
          <a:xfrm flipV="1">
            <a:off x="2192694" y="802433"/>
            <a:ext cx="2752530" cy="18101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393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21050" y="763241"/>
            <a:ext cx="10252075" cy="1325562"/>
          </a:xfrm>
        </p:spPr>
        <p:txBody>
          <a:bodyPr>
            <a:normAutofit/>
          </a:bodyPr>
          <a:lstStyle/>
          <a:p>
            <a:pPr algn="ctr"/>
            <a:r>
              <a:rPr lang="en-US" sz="3600" dirty="0">
                <a:latin typeface="Segoe UI Black" panose="020B0A02040204020203" pitchFamily="34" charset="0"/>
                <a:ea typeface="Segoe UI Black" panose="020B0A02040204020203" pitchFamily="34" charset="0"/>
                <a:cs typeface="Segoe UI Black" panose="020B0A02040204020203" pitchFamily="34" charset="0"/>
              </a:rPr>
              <a:t>#2 Thing That Drives Email Response Rates</a:t>
            </a:r>
          </a:p>
        </p:txBody>
      </p:sp>
      <p:sp>
        <p:nvSpPr>
          <p:cNvPr id="4" name="Content Placeholder 2">
            <a:extLst>
              <a:ext uri="{FF2B5EF4-FFF2-40B4-BE49-F238E27FC236}">
                <a16:creationId xmlns:a16="http://schemas.microsoft.com/office/drawing/2014/main" id="{F3D4F564-C44F-4770-9809-124119AB3FAD}"/>
              </a:ext>
            </a:extLst>
          </p:cNvPr>
          <p:cNvSpPr txBox="1">
            <a:spLocks/>
          </p:cNvSpPr>
          <p:nvPr/>
        </p:nvSpPr>
        <p:spPr>
          <a:xfrm>
            <a:off x="434686" y="1955800"/>
            <a:ext cx="11258550" cy="350837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700" dirty="0">
                <a:solidFill>
                  <a:srgbClr val="0070C0"/>
                </a:solidFill>
                <a:latin typeface="Rockwell" panose="02060603020205020403" pitchFamily="18" charset="0"/>
                <a:ea typeface="Segoe UI Black" panose="020B0A02040204020203" pitchFamily="34" charset="0"/>
                <a:cs typeface="Segoe UI Black" panose="020B0A02040204020203" pitchFamily="34" charset="0"/>
              </a:rPr>
              <a:t>Suspense</a:t>
            </a:r>
          </a:p>
          <a:p>
            <a:pPr marL="0" indent="0" algn="ctr">
              <a:buFont typeface="Arial" panose="020B0604020202020204" pitchFamily="34" charset="0"/>
              <a:buNone/>
            </a:pPr>
            <a:endParaRPr lang="en-US" sz="2100" u="sng" dirty="0">
              <a:solidFill>
                <a:srgbClr val="0070C0"/>
              </a:solidFill>
              <a:latin typeface="Rockwell" panose="02060603020205020403" pitchFamily="18" charset="0"/>
              <a:ea typeface="Segoe UI Black" panose="020B0A02040204020203" pitchFamily="34" charset="0"/>
              <a:cs typeface="Segoe UI Black" panose="020B0A02040204020203" pitchFamily="34" charset="0"/>
            </a:endParaRPr>
          </a:p>
          <a:p>
            <a:pPr marL="457200" lvl="1" indent="0" algn="ctr">
              <a:buFont typeface="Arial" panose="020B0604020202020204" pitchFamily="34" charset="0"/>
              <a:buNone/>
            </a:pPr>
            <a:r>
              <a:rPr lang="en-US" sz="4400" u="sng" dirty="0">
                <a:solidFill>
                  <a:srgbClr val="FF0000"/>
                </a:solidFill>
                <a:latin typeface="Rockwell" panose="02060603020205020403" pitchFamily="18" charset="0"/>
                <a:ea typeface="Segoe UI Black" panose="020B0A02040204020203" pitchFamily="34" charset="0"/>
                <a:cs typeface="Segoe UI Black" panose="020B0A02040204020203" pitchFamily="34" charset="0"/>
              </a:rPr>
              <a:t>B2B Emails </a:t>
            </a:r>
            <a:r>
              <a:rPr lang="en-US" sz="4400" dirty="0">
                <a:solidFill>
                  <a:srgbClr val="FF0000"/>
                </a:solidFill>
                <a:latin typeface="Rockwell" panose="02060603020205020403" pitchFamily="18" charset="0"/>
                <a:ea typeface="Segoe UI Black" panose="020B0A02040204020203" pitchFamily="34" charset="0"/>
                <a:cs typeface="Segoe UI Black" panose="020B0A02040204020203" pitchFamily="34" charset="0"/>
              </a:rPr>
              <a:t>that convey Suspense in the SUBJECT LINE have a </a:t>
            </a:r>
          </a:p>
          <a:p>
            <a:pPr marL="457200" lvl="1" indent="0" algn="ctr">
              <a:buFont typeface="Arial" panose="020B0604020202020204" pitchFamily="34" charset="0"/>
              <a:buNone/>
            </a:pPr>
            <a:r>
              <a:rPr lang="en-US" sz="4400" dirty="0">
                <a:solidFill>
                  <a:srgbClr val="FF0000"/>
                </a:solidFill>
                <a:highlight>
                  <a:srgbClr val="FFFF00"/>
                </a:highlight>
                <a:latin typeface="Rockwell" panose="02060603020205020403" pitchFamily="18" charset="0"/>
                <a:ea typeface="Segoe UI Black" panose="020B0A02040204020203" pitchFamily="34" charset="0"/>
                <a:cs typeface="Segoe UI Black" panose="020B0A02040204020203" pitchFamily="34" charset="0"/>
              </a:rPr>
              <a:t>32% higher ‘Open Rate’</a:t>
            </a:r>
          </a:p>
          <a:p>
            <a:pPr marL="457200" lvl="1" indent="0" algn="ctr">
              <a:buFont typeface="Arial" panose="020B0604020202020204" pitchFamily="34" charset="0"/>
              <a:buNone/>
            </a:pPr>
            <a:endParaRPr lang="en-US" sz="4400" dirty="0">
              <a:solidFill>
                <a:srgbClr val="FF0000"/>
              </a:solidFill>
              <a:highlight>
                <a:srgbClr val="FFFF00"/>
              </a:highlight>
              <a:latin typeface="Rockwell" panose="02060603020205020403" pitchFamily="18" charset="0"/>
              <a:ea typeface="Segoe UI Black" panose="020B0A02040204020203" pitchFamily="34" charset="0"/>
              <a:cs typeface="Segoe UI Black" panose="020B0A02040204020203" pitchFamily="34" charset="0"/>
            </a:endParaRPr>
          </a:p>
          <a:p>
            <a:pPr marL="457200" lvl="1" indent="0" algn="ctr">
              <a:buFont typeface="Arial" panose="020B0604020202020204" pitchFamily="34" charset="0"/>
              <a:buNone/>
            </a:pPr>
            <a:r>
              <a:rPr lang="en-US" sz="4400" u="sng" dirty="0">
                <a:solidFill>
                  <a:schemeClr val="accent4">
                    <a:lumMod val="50000"/>
                  </a:schemeClr>
                </a:solidFill>
                <a:latin typeface="Rockwell" panose="02060603020205020403" pitchFamily="18" charset="0"/>
                <a:ea typeface="Segoe UI Black" panose="020B0A02040204020203" pitchFamily="34" charset="0"/>
                <a:cs typeface="Segoe UI Black" panose="020B0A02040204020203" pitchFamily="34" charset="0"/>
              </a:rPr>
              <a:t>B2C Emails </a:t>
            </a:r>
            <a:r>
              <a:rPr lang="en-US" sz="4400" dirty="0">
                <a:solidFill>
                  <a:schemeClr val="accent4">
                    <a:lumMod val="50000"/>
                  </a:schemeClr>
                </a:solidFill>
                <a:latin typeface="Rockwell" panose="02060603020205020403" pitchFamily="18" charset="0"/>
                <a:ea typeface="Segoe UI Black" panose="020B0A02040204020203" pitchFamily="34" charset="0"/>
                <a:cs typeface="Segoe UI Black" panose="020B0A02040204020203" pitchFamily="34" charset="0"/>
              </a:rPr>
              <a:t>that convey Suspense in the SUBJECT LINE have a </a:t>
            </a:r>
          </a:p>
          <a:p>
            <a:pPr marL="457200" lvl="1" indent="0" algn="ctr">
              <a:buFont typeface="Arial" panose="020B0604020202020204" pitchFamily="34" charset="0"/>
              <a:buNone/>
            </a:pPr>
            <a:r>
              <a:rPr lang="en-US" sz="4400" dirty="0">
                <a:solidFill>
                  <a:schemeClr val="accent4">
                    <a:lumMod val="50000"/>
                  </a:schemeClr>
                </a:solidFill>
                <a:highlight>
                  <a:srgbClr val="FFFF00"/>
                </a:highlight>
                <a:latin typeface="Rockwell" panose="02060603020205020403" pitchFamily="18" charset="0"/>
                <a:ea typeface="Segoe UI Black" panose="020B0A02040204020203" pitchFamily="34" charset="0"/>
                <a:cs typeface="Segoe UI Black" panose="020B0A02040204020203" pitchFamily="34" charset="0"/>
              </a:rPr>
              <a:t>38% higher ‘Open Rate’</a:t>
            </a:r>
          </a:p>
          <a:p>
            <a:pPr marL="457200" lvl="1" indent="0" algn="ctr">
              <a:buFont typeface="Arial" panose="020B0604020202020204" pitchFamily="34" charset="0"/>
              <a:buNone/>
            </a:pPr>
            <a:endParaRPr lang="en-US" sz="4400" dirty="0">
              <a:solidFill>
                <a:srgbClr val="FF0000"/>
              </a:solidFill>
              <a:highlight>
                <a:srgbClr val="FFFF00"/>
              </a:highlight>
              <a:latin typeface="Rockwell" panose="02060603020205020403" pitchFamily="18" charset="0"/>
              <a:ea typeface="Segoe UI Black" panose="020B0A02040204020203" pitchFamily="34" charset="0"/>
              <a:cs typeface="Segoe UI Black" panose="020B0A02040204020203" pitchFamily="34" charset="0"/>
            </a:endParaRPr>
          </a:p>
          <a:p>
            <a:pPr marL="457200" lvl="1" indent="0">
              <a:buFont typeface="Arial" panose="020B0604020202020204" pitchFamily="34" charset="0"/>
              <a:buNone/>
            </a:pPr>
            <a:endParaRPr lang="en-US" sz="3300" dirty="0">
              <a:solidFill>
                <a:srgbClr val="FF0000"/>
              </a:solidFill>
              <a:latin typeface="Rockwell" panose="02060603020205020403" pitchFamily="18"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71006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81693" y="2297078"/>
            <a:ext cx="8183140" cy="2308324"/>
          </a:xfrm>
          <a:prstGeom prst="rect">
            <a:avLst/>
          </a:prstGeom>
        </p:spPr>
        <p:txBody>
          <a:bodyPr wrap="square">
            <a:spAutoFit/>
          </a:bodyPr>
          <a:lstStyle/>
          <a:p>
            <a:pPr algn="ctr"/>
            <a:r>
              <a:rPr lang="en-US" sz="7200" b="1"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The 2021 Color of The Year Is…</a:t>
            </a:r>
          </a:p>
        </p:txBody>
      </p:sp>
      <p:pic>
        <p:nvPicPr>
          <p:cNvPr id="2050" name="Picture 2" descr="Sherwin-Williams – Logos Download">
            <a:extLst>
              <a:ext uri="{FF2B5EF4-FFF2-40B4-BE49-F238E27FC236}">
                <a16:creationId xmlns:a16="http://schemas.microsoft.com/office/drawing/2014/main" id="{81B53181-B5F2-4C1E-9994-22D229408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163" y="539879"/>
            <a:ext cx="3886200" cy="110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637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C0534C-559E-4783-9AFE-34AA63A389FA}"/>
              </a:ext>
            </a:extLst>
          </p:cNvPr>
          <p:cNvPicPr>
            <a:picLocks noChangeAspect="1"/>
          </p:cNvPicPr>
          <p:nvPr/>
        </p:nvPicPr>
        <p:blipFill>
          <a:blip r:embed="rId2"/>
          <a:stretch>
            <a:fillRect/>
          </a:stretch>
        </p:blipFill>
        <p:spPr>
          <a:xfrm>
            <a:off x="6096000" y="505068"/>
            <a:ext cx="3028950" cy="5847863"/>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8B773FE4-291A-4C69-A5D6-6F094458E874}"/>
              </a:ext>
            </a:extLst>
          </p:cNvPr>
          <p:cNvSpPr txBox="1">
            <a:spLocks/>
          </p:cNvSpPr>
          <p:nvPr/>
        </p:nvSpPr>
        <p:spPr>
          <a:xfrm>
            <a:off x="1761673" y="2187824"/>
            <a:ext cx="3537686" cy="724619"/>
          </a:xfrm>
          <a:prstGeom prst="rect">
            <a:avLst/>
          </a:prstGeom>
          <a:solidFill>
            <a:srgbClr val="FFFF00"/>
          </a:solidFill>
          <a:ln>
            <a:noFill/>
          </a:ln>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1000"/>
              </a:spcBef>
              <a:defRPr/>
            </a:pPr>
            <a:r>
              <a:rPr lang="en-US" sz="2800" b="1" dirty="0">
                <a:latin typeface="Arial Black" panose="020B0A04020102020204" pitchFamily="34" charset="0"/>
                <a:ea typeface="Roboto Black" panose="02000000000000000000" pitchFamily="2" charset="0"/>
                <a:cs typeface="Arial" panose="020B0604020202020204" pitchFamily="34" charset="0"/>
              </a:rPr>
              <a:t>Bronze.  Yay!</a:t>
            </a:r>
          </a:p>
        </p:txBody>
      </p:sp>
    </p:spTree>
    <p:extLst>
      <p:ext uri="{BB962C8B-B14F-4D97-AF65-F5344CB8AC3E}">
        <p14:creationId xmlns:p14="http://schemas.microsoft.com/office/powerpoint/2010/main" val="1021649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ples Mail Privacy Protection notification">
            <a:extLst>
              <a:ext uri="{FF2B5EF4-FFF2-40B4-BE49-F238E27FC236}">
                <a16:creationId xmlns:a16="http://schemas.microsoft.com/office/drawing/2014/main" id="{B94FA5E4-AAE0-40B4-8F80-B5EEF474E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573" y="389510"/>
            <a:ext cx="2586143" cy="55610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9BFCE6F-43DF-46B3-9F98-098D39ED22AB}"/>
              </a:ext>
            </a:extLst>
          </p:cNvPr>
          <p:cNvPicPr>
            <a:picLocks noChangeAspect="1"/>
          </p:cNvPicPr>
          <p:nvPr/>
        </p:nvPicPr>
        <p:blipFill>
          <a:blip r:embed="rId3"/>
          <a:stretch>
            <a:fillRect/>
          </a:stretch>
        </p:blipFill>
        <p:spPr>
          <a:xfrm>
            <a:off x="4944037" y="700760"/>
            <a:ext cx="6522098" cy="49385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9578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F0B69DC-847F-4E2E-8D29-B2B8B56FFCF4}"/>
              </a:ext>
            </a:extLst>
          </p:cNvPr>
          <p:cNvSpPr txBox="1"/>
          <p:nvPr/>
        </p:nvSpPr>
        <p:spPr>
          <a:xfrm>
            <a:off x="347560" y="2736502"/>
            <a:ext cx="5104627" cy="1384995"/>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‘Suspense’ Subject Lines: </a:t>
            </a:r>
          </a:p>
          <a:p>
            <a:pPr algn="ctr"/>
            <a:r>
              <a:rPr lang="en-US" sz="28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31% Higher Average Open Rate</a:t>
            </a:r>
          </a:p>
        </p:txBody>
      </p:sp>
      <p:pic>
        <p:nvPicPr>
          <p:cNvPr id="3" name="Picture 2">
            <a:extLst>
              <a:ext uri="{FF2B5EF4-FFF2-40B4-BE49-F238E27FC236}">
                <a16:creationId xmlns:a16="http://schemas.microsoft.com/office/drawing/2014/main" id="{C8DE56BD-6051-4E03-9F37-F0BDF6D75CEE}"/>
              </a:ext>
            </a:extLst>
          </p:cNvPr>
          <p:cNvPicPr>
            <a:picLocks noChangeAspect="1"/>
          </p:cNvPicPr>
          <p:nvPr/>
        </p:nvPicPr>
        <p:blipFill>
          <a:blip r:embed="rId2"/>
          <a:stretch>
            <a:fillRect/>
          </a:stretch>
        </p:blipFill>
        <p:spPr>
          <a:xfrm>
            <a:off x="5624615" y="325405"/>
            <a:ext cx="6219825" cy="6057900"/>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BD28C81B-A076-4303-9087-F92B57A4B1EB}"/>
              </a:ext>
            </a:extLst>
          </p:cNvPr>
          <p:cNvCxnSpPr>
            <a:cxnSpLocks/>
          </p:cNvCxnSpPr>
          <p:nvPr/>
        </p:nvCxnSpPr>
        <p:spPr>
          <a:xfrm flipV="1">
            <a:off x="3620278" y="821094"/>
            <a:ext cx="2752530" cy="18101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858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F0B69DC-847F-4E2E-8D29-B2B8B56FFCF4}"/>
              </a:ext>
            </a:extLst>
          </p:cNvPr>
          <p:cNvSpPr txBox="1"/>
          <p:nvPr/>
        </p:nvSpPr>
        <p:spPr>
          <a:xfrm>
            <a:off x="347560" y="2736502"/>
            <a:ext cx="5104627" cy="1384995"/>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‘Suspense’ Subject Lines: </a:t>
            </a:r>
          </a:p>
          <a:p>
            <a:pPr algn="ctr"/>
            <a:r>
              <a:rPr lang="en-US" sz="28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31% Higher Average Open Rate</a:t>
            </a:r>
          </a:p>
        </p:txBody>
      </p:sp>
      <p:pic>
        <p:nvPicPr>
          <p:cNvPr id="3" name="Picture 2">
            <a:extLst>
              <a:ext uri="{FF2B5EF4-FFF2-40B4-BE49-F238E27FC236}">
                <a16:creationId xmlns:a16="http://schemas.microsoft.com/office/drawing/2014/main" id="{C8DE56BD-6051-4E03-9F37-F0BDF6D75CEE}"/>
              </a:ext>
            </a:extLst>
          </p:cNvPr>
          <p:cNvPicPr>
            <a:picLocks noChangeAspect="1"/>
          </p:cNvPicPr>
          <p:nvPr/>
        </p:nvPicPr>
        <p:blipFill>
          <a:blip r:embed="rId2"/>
          <a:stretch>
            <a:fillRect/>
          </a:stretch>
        </p:blipFill>
        <p:spPr>
          <a:xfrm>
            <a:off x="5624615" y="325405"/>
            <a:ext cx="6219825" cy="6057900"/>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BD28C81B-A076-4303-9087-F92B57A4B1EB}"/>
              </a:ext>
            </a:extLst>
          </p:cNvPr>
          <p:cNvCxnSpPr>
            <a:cxnSpLocks/>
          </p:cNvCxnSpPr>
          <p:nvPr/>
        </p:nvCxnSpPr>
        <p:spPr>
          <a:xfrm flipV="1">
            <a:off x="3620278" y="821094"/>
            <a:ext cx="2752530" cy="18101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F4B7B5B-8FB1-4529-92B0-99AC9639D4CC}"/>
              </a:ext>
            </a:extLst>
          </p:cNvPr>
          <p:cNvSpPr txBox="1"/>
          <p:nvPr/>
        </p:nvSpPr>
        <p:spPr>
          <a:xfrm>
            <a:off x="347559" y="4480626"/>
            <a:ext cx="5104627" cy="954107"/>
          </a:xfrm>
          <a:prstGeom prst="rect">
            <a:avLst/>
          </a:prstGeom>
          <a:solidFill>
            <a:srgbClr val="0099FF"/>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Suspense can be created in many ways…</a:t>
            </a:r>
          </a:p>
        </p:txBody>
      </p:sp>
    </p:spTree>
    <p:extLst>
      <p:ext uri="{BB962C8B-B14F-4D97-AF65-F5344CB8AC3E}">
        <p14:creationId xmlns:p14="http://schemas.microsoft.com/office/powerpoint/2010/main" val="2393200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7893" y="1555875"/>
            <a:ext cx="8183140" cy="3416320"/>
          </a:xfrm>
          <a:prstGeom prst="rect">
            <a:avLst/>
          </a:prstGeom>
        </p:spPr>
        <p:txBody>
          <a:bodyPr wrap="square">
            <a:spAutoFit/>
          </a:bodyPr>
          <a:lstStyle/>
          <a:p>
            <a:pPr algn="ctr"/>
            <a:r>
              <a:rPr lang="en-US" sz="7200" b="1"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3 Things Every Marketer Should Know…</a:t>
            </a:r>
          </a:p>
        </p:txBody>
      </p:sp>
    </p:spTree>
    <p:extLst>
      <p:ext uri="{BB962C8B-B14F-4D97-AF65-F5344CB8AC3E}">
        <p14:creationId xmlns:p14="http://schemas.microsoft.com/office/powerpoint/2010/main" val="3837599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B8D6556-2389-4034-BC74-46620BEF691D}"/>
              </a:ext>
            </a:extLst>
          </p:cNvPr>
          <p:cNvSpPr txBox="1"/>
          <p:nvPr/>
        </p:nvSpPr>
        <p:spPr>
          <a:xfrm>
            <a:off x="827198" y="3056235"/>
            <a:ext cx="4243566" cy="1815882"/>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Lists are SUSPENSE:</a:t>
            </a:r>
          </a:p>
          <a:p>
            <a:pPr algn="ctr"/>
            <a:r>
              <a:rPr lang="en-US" sz="28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‘List’ Subject Lines: </a:t>
            </a:r>
          </a:p>
          <a:p>
            <a:pPr algn="ctr"/>
            <a:r>
              <a:rPr lang="en-US" sz="28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22% Higher Average Open Rate</a:t>
            </a:r>
          </a:p>
        </p:txBody>
      </p:sp>
      <p:pic>
        <p:nvPicPr>
          <p:cNvPr id="3" name="Picture 2">
            <a:extLst>
              <a:ext uri="{FF2B5EF4-FFF2-40B4-BE49-F238E27FC236}">
                <a16:creationId xmlns:a16="http://schemas.microsoft.com/office/drawing/2014/main" id="{89219156-2EA4-41D7-BBD2-C170442E4456}"/>
              </a:ext>
            </a:extLst>
          </p:cNvPr>
          <p:cNvPicPr>
            <a:picLocks noChangeAspect="1"/>
          </p:cNvPicPr>
          <p:nvPr/>
        </p:nvPicPr>
        <p:blipFill>
          <a:blip r:embed="rId2"/>
          <a:stretch>
            <a:fillRect/>
          </a:stretch>
        </p:blipFill>
        <p:spPr>
          <a:xfrm>
            <a:off x="5494713" y="536916"/>
            <a:ext cx="6056134" cy="5038638"/>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15130FCD-17CF-4104-A331-21DD1C3E0FB7}"/>
              </a:ext>
            </a:extLst>
          </p:cNvPr>
          <p:cNvCxnSpPr>
            <a:cxnSpLocks/>
          </p:cNvCxnSpPr>
          <p:nvPr/>
        </p:nvCxnSpPr>
        <p:spPr>
          <a:xfrm flipV="1">
            <a:off x="2948981" y="750917"/>
            <a:ext cx="2545732" cy="23053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143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9168" y="1483156"/>
            <a:ext cx="9810750" cy="3448050"/>
          </a:xfrm>
          <a:prstGeom prst="rect">
            <a:avLst/>
          </a:prstGeom>
          <a:ln>
            <a:noFill/>
          </a:ln>
          <a:effectLst>
            <a:outerShdw blurRad="292100" dist="139700" dir="2700000" algn="tl" rotWithShape="0">
              <a:srgbClr val="333333">
                <a:alpha val="65000"/>
              </a:srgbClr>
            </a:outerShdw>
          </a:effectLst>
        </p:spPr>
      </p:pic>
      <p:cxnSp>
        <p:nvCxnSpPr>
          <p:cNvPr id="4" name="Straight Arrow Connector 3"/>
          <p:cNvCxnSpPr/>
          <p:nvPr/>
        </p:nvCxnSpPr>
        <p:spPr>
          <a:xfrm flipH="1" flipV="1">
            <a:off x="7999283" y="2463630"/>
            <a:ext cx="2098305" cy="231006"/>
          </a:xfrm>
          <a:prstGeom prst="straightConnector1">
            <a:avLst/>
          </a:prstGeom>
          <a:ln w="76200">
            <a:solidFill>
              <a:srgbClr val="00B0F0"/>
            </a:solidFill>
            <a:headEnd w="lg" len="lg"/>
            <a:tailEnd type="triangle"/>
          </a:ln>
        </p:spPr>
        <p:style>
          <a:lnRef idx="3">
            <a:schemeClr val="accent5"/>
          </a:lnRef>
          <a:fillRef idx="0">
            <a:schemeClr val="accent5"/>
          </a:fillRef>
          <a:effectRef idx="2">
            <a:schemeClr val="accent5"/>
          </a:effectRef>
          <a:fontRef idx="minor">
            <a:schemeClr val="tx1"/>
          </a:fontRef>
        </p:style>
      </p:cxnSp>
      <p:cxnSp>
        <p:nvCxnSpPr>
          <p:cNvPr id="7" name="Straight Arrow Connector 6"/>
          <p:cNvCxnSpPr/>
          <p:nvPr/>
        </p:nvCxnSpPr>
        <p:spPr>
          <a:xfrm flipH="1" flipV="1">
            <a:off x="8286437" y="2694636"/>
            <a:ext cx="2098305" cy="231006"/>
          </a:xfrm>
          <a:prstGeom prst="straightConnector1">
            <a:avLst/>
          </a:prstGeom>
          <a:ln w="76200">
            <a:solidFill>
              <a:srgbClr val="00B0F0"/>
            </a:solidFill>
            <a:headEnd w="lg" len="lg"/>
            <a:tailEnd type="triangle"/>
          </a:ln>
        </p:spPr>
        <p:style>
          <a:lnRef idx="3">
            <a:schemeClr val="accent5"/>
          </a:lnRef>
          <a:fillRef idx="0">
            <a:schemeClr val="accent5"/>
          </a:fillRef>
          <a:effectRef idx="2">
            <a:schemeClr val="accent5"/>
          </a:effectRef>
          <a:fontRef idx="minor">
            <a:schemeClr val="tx1"/>
          </a:fontRef>
        </p:style>
      </p:cxnSp>
      <p:cxnSp>
        <p:nvCxnSpPr>
          <p:cNvPr id="8" name="Straight Arrow Connector 7"/>
          <p:cNvCxnSpPr/>
          <p:nvPr/>
        </p:nvCxnSpPr>
        <p:spPr>
          <a:xfrm flipH="1" flipV="1">
            <a:off x="7899822" y="2935267"/>
            <a:ext cx="2098305" cy="231006"/>
          </a:xfrm>
          <a:prstGeom prst="straightConnector1">
            <a:avLst/>
          </a:prstGeom>
          <a:ln w="76200">
            <a:solidFill>
              <a:srgbClr val="00B0F0"/>
            </a:solidFill>
            <a:headEnd w="lg" len="lg"/>
            <a:tailEnd type="triangle"/>
          </a:ln>
        </p:spPr>
        <p:style>
          <a:lnRef idx="3">
            <a:schemeClr val="accent5"/>
          </a:lnRef>
          <a:fillRef idx="0">
            <a:schemeClr val="accent5"/>
          </a:fillRef>
          <a:effectRef idx="2">
            <a:schemeClr val="accent5"/>
          </a:effectRef>
          <a:fontRef idx="minor">
            <a:schemeClr val="tx1"/>
          </a:fontRef>
        </p:style>
      </p:cxnSp>
      <p:cxnSp>
        <p:nvCxnSpPr>
          <p:cNvPr id="9" name="Straight Arrow Connector 8"/>
          <p:cNvCxnSpPr/>
          <p:nvPr/>
        </p:nvCxnSpPr>
        <p:spPr>
          <a:xfrm flipH="1" flipV="1">
            <a:off x="7899822" y="3166273"/>
            <a:ext cx="2098305" cy="231006"/>
          </a:xfrm>
          <a:prstGeom prst="straightConnector1">
            <a:avLst/>
          </a:prstGeom>
          <a:ln w="76200">
            <a:solidFill>
              <a:srgbClr val="00B0F0"/>
            </a:solidFill>
            <a:headEnd w="lg" len="lg"/>
            <a:tailEnd type="triangle"/>
          </a:ln>
        </p:spPr>
        <p:style>
          <a:lnRef idx="3">
            <a:schemeClr val="accent5"/>
          </a:lnRef>
          <a:fillRef idx="0">
            <a:schemeClr val="accent5"/>
          </a:fillRef>
          <a:effectRef idx="2">
            <a:schemeClr val="accent5"/>
          </a:effectRef>
          <a:fontRef idx="minor">
            <a:schemeClr val="tx1"/>
          </a:fontRef>
        </p:style>
      </p:cxnSp>
      <p:cxnSp>
        <p:nvCxnSpPr>
          <p:cNvPr id="10" name="Straight Arrow Connector 9"/>
          <p:cNvCxnSpPr/>
          <p:nvPr/>
        </p:nvCxnSpPr>
        <p:spPr>
          <a:xfrm flipH="1" flipV="1">
            <a:off x="7899822" y="3444103"/>
            <a:ext cx="2098305" cy="231006"/>
          </a:xfrm>
          <a:prstGeom prst="straightConnector1">
            <a:avLst/>
          </a:prstGeom>
          <a:ln w="76200">
            <a:solidFill>
              <a:srgbClr val="00B0F0"/>
            </a:solidFill>
            <a:headEnd w="lg" len="lg"/>
            <a:tailEnd type="triangle"/>
          </a:ln>
        </p:spPr>
        <p:style>
          <a:lnRef idx="3">
            <a:schemeClr val="accent5"/>
          </a:lnRef>
          <a:fillRef idx="0">
            <a:schemeClr val="accent5"/>
          </a:fillRef>
          <a:effectRef idx="2">
            <a:schemeClr val="accent5"/>
          </a:effectRef>
          <a:fontRef idx="minor">
            <a:schemeClr val="tx1"/>
          </a:fontRef>
        </p:style>
      </p:cxnSp>
      <p:cxnSp>
        <p:nvCxnSpPr>
          <p:cNvPr id="11" name="Straight Arrow Connector 10"/>
          <p:cNvCxnSpPr/>
          <p:nvPr/>
        </p:nvCxnSpPr>
        <p:spPr>
          <a:xfrm flipH="1" flipV="1">
            <a:off x="7647961" y="3667239"/>
            <a:ext cx="2098305" cy="231006"/>
          </a:xfrm>
          <a:prstGeom prst="straightConnector1">
            <a:avLst/>
          </a:prstGeom>
          <a:ln w="76200">
            <a:solidFill>
              <a:srgbClr val="00B0F0"/>
            </a:solidFill>
            <a:headEnd w="lg" len="lg"/>
            <a:tailEnd type="triangle"/>
          </a:ln>
        </p:spPr>
        <p:style>
          <a:lnRef idx="3">
            <a:schemeClr val="accent5"/>
          </a:lnRef>
          <a:fillRef idx="0">
            <a:schemeClr val="accent5"/>
          </a:fillRef>
          <a:effectRef idx="2">
            <a:schemeClr val="accent5"/>
          </a:effectRef>
          <a:fontRef idx="minor">
            <a:schemeClr val="tx1"/>
          </a:fontRef>
        </p:style>
      </p:cxnSp>
      <p:cxnSp>
        <p:nvCxnSpPr>
          <p:cNvPr id="12" name="Straight Arrow Connector 11"/>
          <p:cNvCxnSpPr/>
          <p:nvPr/>
        </p:nvCxnSpPr>
        <p:spPr>
          <a:xfrm flipH="1" flipV="1">
            <a:off x="7800361" y="3945069"/>
            <a:ext cx="2098305" cy="231006"/>
          </a:xfrm>
          <a:prstGeom prst="straightConnector1">
            <a:avLst/>
          </a:prstGeom>
          <a:ln w="76200">
            <a:solidFill>
              <a:srgbClr val="00B0F0"/>
            </a:solidFill>
            <a:headEnd w="lg" len="lg"/>
            <a:tailEnd type="triangle"/>
          </a:ln>
        </p:spPr>
        <p:style>
          <a:lnRef idx="3">
            <a:schemeClr val="accent5"/>
          </a:lnRef>
          <a:fillRef idx="0">
            <a:schemeClr val="accent5"/>
          </a:fillRef>
          <a:effectRef idx="2">
            <a:schemeClr val="accent5"/>
          </a:effectRef>
          <a:fontRef idx="minor">
            <a:schemeClr val="tx1"/>
          </a:fontRef>
        </p:style>
      </p:cxnSp>
      <p:cxnSp>
        <p:nvCxnSpPr>
          <p:cNvPr id="13" name="Straight Arrow Connector 12"/>
          <p:cNvCxnSpPr/>
          <p:nvPr/>
        </p:nvCxnSpPr>
        <p:spPr>
          <a:xfrm flipH="1" flipV="1">
            <a:off x="8697113" y="4176075"/>
            <a:ext cx="2098305" cy="231006"/>
          </a:xfrm>
          <a:prstGeom prst="straightConnector1">
            <a:avLst/>
          </a:prstGeom>
          <a:ln w="76200">
            <a:solidFill>
              <a:srgbClr val="00B0F0"/>
            </a:solidFill>
            <a:headEnd w="lg" len="lg"/>
            <a:tailEnd type="triangle"/>
          </a:ln>
        </p:spPr>
        <p:style>
          <a:lnRef idx="3">
            <a:schemeClr val="accent5"/>
          </a:lnRef>
          <a:fillRef idx="0">
            <a:schemeClr val="accent5"/>
          </a:fillRef>
          <a:effectRef idx="2">
            <a:schemeClr val="accent5"/>
          </a:effectRef>
          <a:fontRef idx="minor">
            <a:schemeClr val="tx1"/>
          </a:fontRef>
        </p:style>
      </p:cxnSp>
      <p:cxnSp>
        <p:nvCxnSpPr>
          <p:cNvPr id="14" name="Straight Arrow Connector 13"/>
          <p:cNvCxnSpPr/>
          <p:nvPr/>
        </p:nvCxnSpPr>
        <p:spPr>
          <a:xfrm flipH="1" flipV="1">
            <a:off x="7899822" y="4416706"/>
            <a:ext cx="2098305" cy="231006"/>
          </a:xfrm>
          <a:prstGeom prst="straightConnector1">
            <a:avLst/>
          </a:prstGeom>
          <a:ln w="76200">
            <a:solidFill>
              <a:srgbClr val="00B0F0"/>
            </a:solidFill>
            <a:headEnd w="lg" len="lg"/>
            <a:tailEnd type="triangle"/>
          </a:ln>
        </p:spPr>
        <p:style>
          <a:lnRef idx="3">
            <a:schemeClr val="accent5"/>
          </a:lnRef>
          <a:fillRef idx="0">
            <a:schemeClr val="accent5"/>
          </a:fillRef>
          <a:effectRef idx="2">
            <a:schemeClr val="accent5"/>
          </a:effectRef>
          <a:fontRef idx="minor">
            <a:schemeClr val="tx1"/>
          </a:fontRef>
        </p:style>
      </p:cxnSp>
      <p:sp>
        <p:nvSpPr>
          <p:cNvPr id="15" name="TextBox 14"/>
          <p:cNvSpPr txBox="1"/>
          <p:nvPr/>
        </p:nvSpPr>
        <p:spPr>
          <a:xfrm>
            <a:off x="702172" y="732877"/>
            <a:ext cx="11018662"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800" b="1" dirty="0">
                <a:solidFill>
                  <a:schemeClr val="bg1"/>
                </a:solidFill>
                <a:latin typeface="Arial Black" panose="020B0A04020102020204" pitchFamily="34" charset="0"/>
                <a:ea typeface="Segoe UI Black" panose="020B0A02040204020203" pitchFamily="34" charset="0"/>
                <a:cs typeface="Segoe UI Black" panose="020B0A02040204020203" pitchFamily="34" charset="0"/>
              </a:rPr>
              <a:t>‘Question’ emails have an 27% higher overall open rate.</a:t>
            </a:r>
            <a:endParaRPr lang="en-US" sz="2800" dirty="0">
              <a:solidFill>
                <a:schemeClr val="bg1"/>
              </a:solidFill>
              <a:latin typeface="Arial Black" panose="020B0A04020102020204" pitchFamily="34" charset="0"/>
              <a:ea typeface="Segoe UI Black" panose="020B0A02040204020203" pitchFamily="34" charset="0"/>
              <a:cs typeface="Segoe UI Black" panose="020B0A02040204020203" pitchFamily="34" charset="0"/>
            </a:endParaRPr>
          </a:p>
        </p:txBody>
      </p:sp>
      <p:sp>
        <p:nvSpPr>
          <p:cNvPr id="16" name="TextBox 15">
            <a:extLst>
              <a:ext uri="{FF2B5EF4-FFF2-40B4-BE49-F238E27FC236}">
                <a16:creationId xmlns:a16="http://schemas.microsoft.com/office/drawing/2014/main" id="{88EADA01-5DAD-499D-8D64-38BB9347DF6D}"/>
              </a:ext>
            </a:extLst>
          </p:cNvPr>
          <p:cNvSpPr txBox="1"/>
          <p:nvPr/>
        </p:nvSpPr>
        <p:spPr>
          <a:xfrm>
            <a:off x="3923641" y="4749573"/>
            <a:ext cx="5104627" cy="1384995"/>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QUESTIONS are SUSPENSE:</a:t>
            </a:r>
          </a:p>
          <a:p>
            <a:pPr algn="ctr"/>
            <a:r>
              <a:rPr lang="en-US" sz="28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27% Higher Average Open Rate</a:t>
            </a:r>
          </a:p>
        </p:txBody>
      </p:sp>
    </p:spTree>
    <p:extLst>
      <p:ext uri="{BB962C8B-B14F-4D97-AF65-F5344CB8AC3E}">
        <p14:creationId xmlns:p14="http://schemas.microsoft.com/office/powerpoint/2010/main" val="2276214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7893" y="1555875"/>
            <a:ext cx="8183140" cy="3416320"/>
          </a:xfrm>
          <a:prstGeom prst="rect">
            <a:avLst/>
          </a:prstGeom>
        </p:spPr>
        <p:txBody>
          <a:bodyPr wrap="square">
            <a:spAutoFit/>
          </a:bodyPr>
          <a:lstStyle/>
          <a:p>
            <a:pPr algn="ctr"/>
            <a:r>
              <a:rPr lang="en-US" sz="7200" b="1"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3 Things Every Marketer Should Know…</a:t>
            </a:r>
          </a:p>
        </p:txBody>
      </p:sp>
      <p:sp>
        <p:nvSpPr>
          <p:cNvPr id="5" name="Oval 4">
            <a:extLst>
              <a:ext uri="{FF2B5EF4-FFF2-40B4-BE49-F238E27FC236}">
                <a16:creationId xmlns:a16="http://schemas.microsoft.com/office/drawing/2014/main" id="{7F5E8ECE-3612-4FE7-BF38-E4FADE21868F}"/>
              </a:ext>
            </a:extLst>
          </p:cNvPr>
          <p:cNvSpPr/>
          <p:nvPr/>
        </p:nvSpPr>
        <p:spPr>
          <a:xfrm>
            <a:off x="6769331" y="3685309"/>
            <a:ext cx="1629295" cy="1712422"/>
          </a:xfrm>
          <a:prstGeom prst="ellipse">
            <a:avLst/>
          </a:prstGeom>
          <a:no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6328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CDDE7A40-FA2A-4B29-B9AC-E799F3943969}"/>
              </a:ext>
            </a:extLst>
          </p:cNvPr>
          <p:cNvCxnSpPr>
            <a:cxnSpLocks/>
          </p:cNvCxnSpPr>
          <p:nvPr/>
        </p:nvCxnSpPr>
        <p:spPr>
          <a:xfrm flipV="1">
            <a:off x="5971309" y="1962669"/>
            <a:ext cx="1" cy="20534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2B464DC-FAAC-482E-941B-AA5EC6C1F758}"/>
              </a:ext>
            </a:extLst>
          </p:cNvPr>
          <p:cNvSpPr txBox="1"/>
          <p:nvPr/>
        </p:nvSpPr>
        <p:spPr>
          <a:xfrm>
            <a:off x="766203" y="2738842"/>
            <a:ext cx="4673545" cy="2554545"/>
          </a:xfrm>
          <a:prstGeom prst="rect">
            <a:avLst/>
          </a:prstGeom>
          <a:solidFill>
            <a:srgbClr val="FFFF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8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a:t>
            </a:r>
            <a:r>
              <a:rPr lang="en-US" sz="28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  =  SUSPENSE:</a:t>
            </a:r>
          </a:p>
          <a:p>
            <a:pPr algn="ctr"/>
            <a:r>
              <a:rPr lang="en-US" sz="28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 At End of Subject Lines: </a:t>
            </a:r>
          </a:p>
          <a:p>
            <a:pPr algn="ctr"/>
            <a:r>
              <a:rPr lang="en-US" sz="28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19% Higher Average Open Rate</a:t>
            </a:r>
          </a:p>
        </p:txBody>
      </p:sp>
      <p:pic>
        <p:nvPicPr>
          <p:cNvPr id="4" name="Picture 3">
            <a:extLst>
              <a:ext uri="{FF2B5EF4-FFF2-40B4-BE49-F238E27FC236}">
                <a16:creationId xmlns:a16="http://schemas.microsoft.com/office/drawing/2014/main" id="{DF1CE2D5-058E-473D-8112-B03DA82C4EDF}"/>
              </a:ext>
            </a:extLst>
          </p:cNvPr>
          <p:cNvPicPr>
            <a:picLocks noChangeAspect="1"/>
          </p:cNvPicPr>
          <p:nvPr/>
        </p:nvPicPr>
        <p:blipFill>
          <a:blip r:embed="rId2"/>
          <a:stretch>
            <a:fillRect/>
          </a:stretch>
        </p:blipFill>
        <p:spPr>
          <a:xfrm>
            <a:off x="5768359" y="668790"/>
            <a:ext cx="6048375" cy="5781675"/>
          </a:xfrm>
          <a:prstGeom prst="rect">
            <a:avLst/>
          </a:prstGeom>
          <a:ln>
            <a:noFill/>
          </a:ln>
          <a:effectLst>
            <a:outerShdw blurRad="292100" dist="139700" dir="2700000" algn="tl" rotWithShape="0">
              <a:srgbClr val="333333">
                <a:alpha val="65000"/>
              </a:srgbClr>
            </a:outerShdw>
          </a:effectLst>
        </p:spPr>
      </p:pic>
      <p:cxnSp>
        <p:nvCxnSpPr>
          <p:cNvPr id="10" name="Straight Arrow Connector 9">
            <a:extLst>
              <a:ext uri="{FF2B5EF4-FFF2-40B4-BE49-F238E27FC236}">
                <a16:creationId xmlns:a16="http://schemas.microsoft.com/office/drawing/2014/main" id="{15664191-BEC4-4792-88CC-1FC950376F0B}"/>
              </a:ext>
            </a:extLst>
          </p:cNvPr>
          <p:cNvCxnSpPr>
            <a:cxnSpLocks/>
          </p:cNvCxnSpPr>
          <p:nvPr/>
        </p:nvCxnSpPr>
        <p:spPr>
          <a:xfrm flipV="1">
            <a:off x="3498980" y="1035698"/>
            <a:ext cx="3853542" cy="1539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0639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2538" y="1313411"/>
            <a:ext cx="3816350" cy="2115589"/>
          </a:xfrm>
          <a:prstGeom prst="rect">
            <a:avLst/>
          </a:prstGeom>
          <a:solidFill>
            <a:srgbClr val="FFFF00"/>
          </a:solidFill>
        </p:spPr>
        <p:txBody>
          <a:bodyPr>
            <a:noAutofit/>
          </a:bodyPr>
          <a:lstStyle/>
          <a:p>
            <a:pPr algn="ctr"/>
            <a:r>
              <a:rPr lang="en-US" sz="2800" dirty="0">
                <a:solidFill>
                  <a:srgbClr val="EC1B2E"/>
                </a:solidFill>
                <a:latin typeface="Arial Black" panose="020B0A04020102020204" pitchFamily="34" charset="0"/>
                <a:cs typeface="Arial" panose="020B0604020202020204" pitchFamily="34" charset="0"/>
              </a:rPr>
              <a:t>HALF Sentence:</a:t>
            </a:r>
            <a:br>
              <a:rPr lang="en-US" sz="2800" dirty="0">
                <a:solidFill>
                  <a:srgbClr val="EC1B2E"/>
                </a:solidFill>
                <a:latin typeface="Arial Black" panose="020B0A04020102020204" pitchFamily="34" charset="0"/>
                <a:cs typeface="Arial" panose="020B0604020202020204" pitchFamily="34" charset="0"/>
              </a:rPr>
            </a:br>
            <a:r>
              <a:rPr lang="en-US" sz="2800" dirty="0">
                <a:solidFill>
                  <a:srgbClr val="EC1B2E"/>
                </a:solidFill>
                <a:latin typeface="Arial Black" panose="020B0A04020102020204" pitchFamily="34" charset="0"/>
                <a:cs typeface="Arial" panose="020B0604020202020204" pitchFamily="34" charset="0"/>
              </a:rPr>
              <a:t>‘Half Sentence’ Subject Lines </a:t>
            </a:r>
            <a:endParaRPr lang="en-US" sz="2800" dirty="0">
              <a:solidFill>
                <a:schemeClr val="accent3">
                  <a:lumMod val="50000"/>
                </a:schemeClr>
              </a:solidFill>
              <a:latin typeface="Arial Black" panose="020B0A040201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4D81BF6-E628-44F9-8033-C46E0BB91FFE}"/>
              </a:ext>
            </a:extLst>
          </p:cNvPr>
          <p:cNvPicPr>
            <a:picLocks noChangeAspect="1"/>
          </p:cNvPicPr>
          <p:nvPr/>
        </p:nvPicPr>
        <p:blipFill>
          <a:blip r:embed="rId2"/>
          <a:stretch>
            <a:fillRect/>
          </a:stretch>
        </p:blipFill>
        <p:spPr>
          <a:xfrm>
            <a:off x="5035220" y="619485"/>
            <a:ext cx="6486525" cy="4514850"/>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B6D26478-3CC7-439E-951C-03F68E725FFF}"/>
              </a:ext>
            </a:extLst>
          </p:cNvPr>
          <p:cNvCxnSpPr>
            <a:cxnSpLocks/>
          </p:cNvCxnSpPr>
          <p:nvPr/>
        </p:nvCxnSpPr>
        <p:spPr>
          <a:xfrm flipV="1">
            <a:off x="4109591" y="837398"/>
            <a:ext cx="1867697" cy="15881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782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3241" y="1441063"/>
            <a:ext cx="3816350" cy="3904021"/>
          </a:xfrm>
          <a:prstGeom prst="rect">
            <a:avLst/>
          </a:prstGeom>
          <a:solidFill>
            <a:srgbClr val="FFFF00"/>
          </a:solidFill>
        </p:spPr>
        <p:txBody>
          <a:bodyPr>
            <a:noAutofit/>
          </a:bodyPr>
          <a:lstStyle/>
          <a:p>
            <a:pPr algn="ctr"/>
            <a:r>
              <a:rPr lang="en-US" sz="2800" dirty="0">
                <a:solidFill>
                  <a:srgbClr val="EC1B2E"/>
                </a:solidFill>
                <a:latin typeface="Arial Black" panose="020B0A04020102020204" pitchFamily="34" charset="0"/>
                <a:cs typeface="Arial" panose="020B0604020202020204" pitchFamily="34" charset="0"/>
              </a:rPr>
              <a:t>HALF Sentence:</a:t>
            </a:r>
            <a:br>
              <a:rPr lang="en-US" sz="2800" dirty="0">
                <a:solidFill>
                  <a:srgbClr val="EC1B2E"/>
                </a:solidFill>
                <a:latin typeface="Arial Black" panose="020B0A04020102020204" pitchFamily="34" charset="0"/>
                <a:cs typeface="Arial" panose="020B0604020202020204" pitchFamily="34" charset="0"/>
              </a:rPr>
            </a:br>
            <a:r>
              <a:rPr lang="en-US" sz="2800" dirty="0">
                <a:solidFill>
                  <a:srgbClr val="EC1B2E"/>
                </a:solidFill>
                <a:latin typeface="Arial Black" panose="020B0A04020102020204" pitchFamily="34" charset="0"/>
                <a:cs typeface="Arial" panose="020B0604020202020204" pitchFamily="34" charset="0"/>
              </a:rPr>
              <a:t>‘Half Sentence’ Subject Lines </a:t>
            </a:r>
            <a:br>
              <a:rPr lang="en-US" sz="2800" dirty="0">
                <a:solidFill>
                  <a:srgbClr val="EC1B2E"/>
                </a:solidFill>
                <a:latin typeface="Arial Black" panose="020B0A04020102020204" pitchFamily="34" charset="0"/>
                <a:cs typeface="Arial" panose="020B0604020202020204" pitchFamily="34" charset="0"/>
              </a:rPr>
            </a:br>
            <a:br>
              <a:rPr lang="en-US" sz="2800" dirty="0">
                <a:solidFill>
                  <a:srgbClr val="EC1B2E"/>
                </a:solidFill>
                <a:latin typeface="Arial Black" panose="020B0A04020102020204" pitchFamily="34" charset="0"/>
                <a:cs typeface="Arial" panose="020B0604020202020204" pitchFamily="34" charset="0"/>
              </a:rPr>
            </a:br>
            <a:r>
              <a:rPr lang="en-US" sz="2800" dirty="0">
                <a:solidFill>
                  <a:schemeClr val="tx2">
                    <a:lumMod val="60000"/>
                    <a:lumOff val="40000"/>
                  </a:schemeClr>
                </a:solidFill>
                <a:latin typeface="Arial Black" panose="020B0A04020102020204" pitchFamily="34" charset="0"/>
                <a:cs typeface="Arial" panose="020B0604020202020204" pitchFamily="34" charset="0"/>
              </a:rPr>
              <a:t>29% Higher Open Rate B2B</a:t>
            </a:r>
            <a:br>
              <a:rPr lang="en-US" sz="2800" dirty="0">
                <a:solidFill>
                  <a:schemeClr val="tx2">
                    <a:lumMod val="60000"/>
                    <a:lumOff val="40000"/>
                  </a:schemeClr>
                </a:solidFill>
                <a:latin typeface="Arial Black" panose="020B0A04020102020204" pitchFamily="34" charset="0"/>
                <a:cs typeface="Arial" panose="020B0604020202020204" pitchFamily="34" charset="0"/>
              </a:rPr>
            </a:br>
            <a:br>
              <a:rPr lang="en-US" sz="2800" dirty="0">
                <a:solidFill>
                  <a:schemeClr val="tx2">
                    <a:lumMod val="60000"/>
                    <a:lumOff val="40000"/>
                  </a:schemeClr>
                </a:solidFill>
                <a:latin typeface="Arial Black" panose="020B0A04020102020204" pitchFamily="34" charset="0"/>
                <a:cs typeface="Arial" panose="020B0604020202020204" pitchFamily="34" charset="0"/>
              </a:rPr>
            </a:br>
            <a:r>
              <a:rPr lang="en-US" sz="2800" dirty="0">
                <a:solidFill>
                  <a:schemeClr val="accent1">
                    <a:lumMod val="50000"/>
                  </a:schemeClr>
                </a:solidFill>
                <a:latin typeface="Arial Black" panose="020B0A04020102020204" pitchFamily="34" charset="0"/>
                <a:cs typeface="Arial" panose="020B0604020202020204" pitchFamily="34" charset="0"/>
              </a:rPr>
              <a:t>32% Higher Open Rate B2C</a:t>
            </a:r>
          </a:p>
        </p:txBody>
      </p:sp>
      <p:pic>
        <p:nvPicPr>
          <p:cNvPr id="5" name="Picture 4">
            <a:extLst>
              <a:ext uri="{FF2B5EF4-FFF2-40B4-BE49-F238E27FC236}">
                <a16:creationId xmlns:a16="http://schemas.microsoft.com/office/drawing/2014/main" id="{74D81BF6-E628-44F9-8033-C46E0BB91FFE}"/>
              </a:ext>
            </a:extLst>
          </p:cNvPr>
          <p:cNvPicPr>
            <a:picLocks noChangeAspect="1"/>
          </p:cNvPicPr>
          <p:nvPr/>
        </p:nvPicPr>
        <p:blipFill>
          <a:blip r:embed="rId2"/>
          <a:stretch>
            <a:fillRect/>
          </a:stretch>
        </p:blipFill>
        <p:spPr>
          <a:xfrm>
            <a:off x="5035220" y="619485"/>
            <a:ext cx="6486525" cy="4514850"/>
          </a:xfrm>
          <a:prstGeom prst="rect">
            <a:avLst/>
          </a:prstGeom>
        </p:spPr>
      </p:pic>
      <p:cxnSp>
        <p:nvCxnSpPr>
          <p:cNvPr id="7" name="Straight Arrow Connector 6">
            <a:extLst>
              <a:ext uri="{FF2B5EF4-FFF2-40B4-BE49-F238E27FC236}">
                <a16:creationId xmlns:a16="http://schemas.microsoft.com/office/drawing/2014/main" id="{B6D26478-3CC7-439E-951C-03F68E725FFF}"/>
              </a:ext>
            </a:extLst>
          </p:cNvPr>
          <p:cNvCxnSpPr>
            <a:cxnSpLocks/>
          </p:cNvCxnSpPr>
          <p:nvPr/>
        </p:nvCxnSpPr>
        <p:spPr>
          <a:xfrm flipV="1">
            <a:off x="4109591" y="837398"/>
            <a:ext cx="1867697" cy="15881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C14D9342-C66F-47A2-97B5-18B9FA57F34E}"/>
              </a:ext>
            </a:extLst>
          </p:cNvPr>
          <p:cNvSpPr txBox="1">
            <a:spLocks/>
          </p:cNvSpPr>
          <p:nvPr/>
        </p:nvSpPr>
        <p:spPr>
          <a:xfrm>
            <a:off x="4950717" y="1755252"/>
            <a:ext cx="6585499" cy="2322986"/>
          </a:xfrm>
          <a:prstGeom prst="rect">
            <a:avLst/>
          </a:prstGeom>
          <a:solidFill>
            <a:srgbClr val="38DEF4"/>
          </a:solidFill>
        </p:spPr>
        <p:txBody>
          <a:bodyPr vert="horz" lIns="91440" tIns="45720" rIns="91440" bIns="45720" rtlCol="0" anchor="ctr">
            <a:noAutofit/>
          </a:bodyPr>
          <a:lstStyle>
            <a:lvl1pPr algn="l" defTabSz="914400" rtl="0" eaLnBrk="1" latinLnBrk="0" hangingPunct="1">
              <a:spcBef>
                <a:spcPct val="0"/>
              </a:spcBef>
              <a:buNone/>
              <a:defRPr sz="4400" b="1" i="1" kern="1200">
                <a:solidFill>
                  <a:schemeClr val="tx1"/>
                </a:solidFill>
                <a:latin typeface="Roboto Black" panose="02000000000000000000" pitchFamily="2" charset="0"/>
                <a:ea typeface="Roboto Black" panose="02000000000000000000" pitchFamily="2" charset="0"/>
                <a:cs typeface="+mj-cs"/>
              </a:defRPr>
            </a:lvl1pPr>
          </a:lstStyle>
          <a:p>
            <a:pPr marL="457200" indent="-457200">
              <a:buFont typeface="Arial" panose="020B0604020202020204" pitchFamily="34" charset="0"/>
              <a:buChar char="•"/>
            </a:pPr>
            <a:r>
              <a:rPr lang="en-US" sz="3200" dirty="0">
                <a:latin typeface="+mn-lt"/>
                <a:cs typeface="Arial" panose="020B0604020202020204" pitchFamily="34" charset="0"/>
              </a:rPr>
              <a:t>Have you seen…</a:t>
            </a:r>
          </a:p>
          <a:p>
            <a:pPr marL="457200" indent="-457200">
              <a:buFont typeface="Arial" panose="020B0604020202020204" pitchFamily="34" charset="0"/>
              <a:buChar char="•"/>
            </a:pPr>
            <a:r>
              <a:rPr lang="en-US" sz="3200" dirty="0">
                <a:latin typeface="+mn-lt"/>
                <a:cs typeface="Arial" panose="020B0604020202020204" pitchFamily="34" charset="0"/>
              </a:rPr>
              <a:t>Your Gift Is…</a:t>
            </a:r>
          </a:p>
          <a:p>
            <a:pPr marL="457200" indent="-457200">
              <a:buFont typeface="Arial" panose="020B0604020202020204" pitchFamily="34" charset="0"/>
              <a:buChar char="•"/>
            </a:pPr>
            <a:r>
              <a:rPr lang="en-US" sz="3200" dirty="0">
                <a:latin typeface="+mn-lt"/>
                <a:cs typeface="Arial" panose="020B0604020202020204" pitchFamily="34" charset="0"/>
              </a:rPr>
              <a:t>The Winner Is…</a:t>
            </a:r>
          </a:p>
        </p:txBody>
      </p:sp>
    </p:spTree>
    <p:extLst>
      <p:ext uri="{BB962C8B-B14F-4D97-AF65-F5344CB8AC3E}">
        <p14:creationId xmlns:p14="http://schemas.microsoft.com/office/powerpoint/2010/main" val="22277141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2816" y="1376314"/>
            <a:ext cx="11327599" cy="2554545"/>
          </a:xfrm>
          <a:prstGeom prst="rect">
            <a:avLst/>
          </a:prstGeom>
        </p:spPr>
        <p:txBody>
          <a:bodyPr wrap="square">
            <a:spAutoFit/>
          </a:bodyPr>
          <a:lstStyle/>
          <a:p>
            <a:pPr algn="ctr"/>
            <a:r>
              <a:rPr lang="en-US" sz="8000" b="1"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Little Things Make a HUGE Difference!</a:t>
            </a:r>
          </a:p>
        </p:txBody>
      </p:sp>
    </p:spTree>
    <p:extLst>
      <p:ext uri="{BB962C8B-B14F-4D97-AF65-F5344CB8AC3E}">
        <p14:creationId xmlns:p14="http://schemas.microsoft.com/office/powerpoint/2010/main" val="380954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9A9F9E-C448-4876-820F-F51BC353EEF5}"/>
              </a:ext>
            </a:extLst>
          </p:cNvPr>
          <p:cNvSpPr txBox="1"/>
          <p:nvPr/>
        </p:nvSpPr>
        <p:spPr>
          <a:xfrm>
            <a:off x="4798768" y="1574634"/>
            <a:ext cx="6701465" cy="2862322"/>
          </a:xfrm>
          <a:prstGeom prst="rect">
            <a:avLst/>
          </a:prstGeom>
          <a:noFill/>
        </p:spPr>
        <p:txBody>
          <a:bodyPr wrap="square">
            <a:spAutoFit/>
          </a:bodyPr>
          <a:lstStyle/>
          <a:p>
            <a:r>
              <a:rPr lang="en-US" b="0" i="0" dirty="0">
                <a:effectLst/>
                <a:latin typeface="-apple-system"/>
              </a:rPr>
              <a:t>This is how APPLE describes it –</a:t>
            </a:r>
          </a:p>
          <a:p>
            <a:br>
              <a:rPr lang="en-US" dirty="0"/>
            </a:br>
            <a:r>
              <a:rPr lang="en-US" b="0" i="0" dirty="0">
                <a:effectLst/>
                <a:latin typeface="-apple-system"/>
              </a:rPr>
              <a:t>“In the Mail app, Mail Privacy Protection stops senders from using invisible pixels to collect information about the user. The new feature helps users prevent senders from knowing when they open an email, and masks their IP address so it can’t be linked to other online activity or used to determine their location”</a:t>
            </a:r>
            <a:br>
              <a:rPr lang="en-US" dirty="0"/>
            </a:br>
            <a:br>
              <a:rPr lang="en-US" dirty="0"/>
            </a:br>
            <a:r>
              <a:rPr lang="en-US" b="1" i="0" dirty="0">
                <a:effectLst/>
                <a:highlight>
                  <a:srgbClr val="FFFF00"/>
                </a:highlight>
                <a:latin typeface="-apple-system"/>
              </a:rPr>
              <a:t>The change will happen in SEPTEMBER when your iPhone updates to IOS 15. You will see a screen that will invite you to opt-in.</a:t>
            </a:r>
            <a:endParaRPr lang="en-US" b="1" dirty="0">
              <a:highlight>
                <a:srgbClr val="FFFF00"/>
              </a:highlight>
            </a:endParaRPr>
          </a:p>
        </p:txBody>
      </p:sp>
      <p:pic>
        <p:nvPicPr>
          <p:cNvPr id="4" name="Picture 3" descr="Apples Mail Privacy Protection notification">
            <a:extLst>
              <a:ext uri="{FF2B5EF4-FFF2-40B4-BE49-F238E27FC236}">
                <a16:creationId xmlns:a16="http://schemas.microsoft.com/office/drawing/2014/main" id="{B94FA5E4-AAE0-40B4-8F80-B5EEF474E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034" y="408171"/>
            <a:ext cx="2586143" cy="55610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4864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D478C5-8336-4831-8CA2-6DEB469043FE}"/>
              </a:ext>
            </a:extLst>
          </p:cNvPr>
          <p:cNvSpPr txBox="1"/>
          <p:nvPr/>
        </p:nvSpPr>
        <p:spPr>
          <a:xfrm>
            <a:off x="1703873" y="2757771"/>
            <a:ext cx="8561741" cy="2643031"/>
          </a:xfrm>
          <a:prstGeom prst="rect">
            <a:avLst/>
          </a:prstGeom>
          <a:solidFill>
            <a:srgbClr val="F77147"/>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defTabSz="445770">
              <a:defRPr/>
            </a:pPr>
            <a:r>
              <a:rPr lang="en-US" sz="3315" b="1" dirty="0">
                <a:solidFill>
                  <a:schemeClr val="bg1"/>
                </a:solidFill>
                <a:latin typeface="Arial" panose="020B0604020202020204" pitchFamily="34" charset="0"/>
                <a:ea typeface="Segoe UI Black" panose="020B0A02040204020203" pitchFamily="34" charset="0"/>
                <a:cs typeface="Arial" panose="020B0604020202020204" pitchFamily="34" charset="0"/>
              </a:rPr>
              <a:t>Is the LOGO in your email going </a:t>
            </a:r>
            <a:br>
              <a:rPr lang="en-US" sz="3315" b="1" dirty="0">
                <a:solidFill>
                  <a:schemeClr val="bg1"/>
                </a:solidFill>
                <a:latin typeface="Arial" panose="020B0604020202020204" pitchFamily="34" charset="0"/>
                <a:ea typeface="Segoe UI Black" panose="020B0A02040204020203" pitchFamily="34" charset="0"/>
                <a:cs typeface="Arial" panose="020B0604020202020204" pitchFamily="34" charset="0"/>
              </a:rPr>
            </a:br>
            <a:r>
              <a:rPr lang="en-US" sz="3315" b="1" dirty="0">
                <a:solidFill>
                  <a:schemeClr val="bg1"/>
                </a:solidFill>
                <a:latin typeface="Arial" panose="020B0604020202020204" pitchFamily="34" charset="0"/>
                <a:ea typeface="Segoe UI Black" panose="020B0A02040204020203" pitchFamily="34" charset="0"/>
                <a:cs typeface="Arial" panose="020B0604020202020204" pitchFamily="34" charset="0"/>
              </a:rPr>
              <a:t>to your homepage?</a:t>
            </a:r>
          </a:p>
          <a:p>
            <a:pPr algn="ctr" defTabSz="445770">
              <a:defRPr/>
            </a:pPr>
            <a:endParaRPr lang="en-US" sz="3315" b="1" dirty="0">
              <a:solidFill>
                <a:schemeClr val="bg1"/>
              </a:solidFill>
              <a:latin typeface="Arial" panose="020B0604020202020204" pitchFamily="34" charset="0"/>
              <a:ea typeface="Segoe UI Black" panose="020B0A02040204020203" pitchFamily="34" charset="0"/>
              <a:cs typeface="Arial" panose="020B0604020202020204" pitchFamily="34" charset="0"/>
            </a:endParaRPr>
          </a:p>
          <a:p>
            <a:pPr algn="ctr" defTabSz="445770">
              <a:defRPr/>
            </a:pPr>
            <a:r>
              <a:rPr lang="en-US" sz="3315" b="1" dirty="0">
                <a:solidFill>
                  <a:schemeClr val="bg1"/>
                </a:solidFill>
                <a:latin typeface="Arial" panose="020B0604020202020204" pitchFamily="34" charset="0"/>
                <a:ea typeface="Segoe UI Black" panose="020B0A02040204020203" pitchFamily="34" charset="0"/>
                <a:cs typeface="Arial" panose="020B0604020202020204" pitchFamily="34" charset="0"/>
              </a:rPr>
              <a:t>BtoC = 27% of ALL Clicks are on LOGO</a:t>
            </a:r>
          </a:p>
          <a:p>
            <a:pPr algn="ctr" defTabSz="445770">
              <a:defRPr/>
            </a:pPr>
            <a:r>
              <a:rPr lang="en-US" sz="3315" b="1" dirty="0">
                <a:solidFill>
                  <a:schemeClr val="bg1"/>
                </a:solidFill>
                <a:latin typeface="Arial" panose="020B0604020202020204" pitchFamily="34" charset="0"/>
                <a:ea typeface="Segoe UI Black" panose="020B0A02040204020203" pitchFamily="34" charset="0"/>
                <a:cs typeface="Arial" panose="020B0604020202020204" pitchFamily="34" charset="0"/>
              </a:rPr>
              <a:t>BtoB = 31% of ALL Clicks are on LOGO</a:t>
            </a:r>
          </a:p>
        </p:txBody>
      </p:sp>
      <p:pic>
        <p:nvPicPr>
          <p:cNvPr id="4" name="Picture 3">
            <a:extLst>
              <a:ext uri="{FF2B5EF4-FFF2-40B4-BE49-F238E27FC236}">
                <a16:creationId xmlns:a16="http://schemas.microsoft.com/office/drawing/2014/main" id="{601A5DC5-F166-4437-A11B-499D7A226136}"/>
              </a:ext>
            </a:extLst>
          </p:cNvPr>
          <p:cNvPicPr>
            <a:picLocks noChangeAspect="1"/>
          </p:cNvPicPr>
          <p:nvPr/>
        </p:nvPicPr>
        <p:blipFill>
          <a:blip r:embed="rId2"/>
          <a:stretch>
            <a:fillRect/>
          </a:stretch>
        </p:blipFill>
        <p:spPr>
          <a:xfrm>
            <a:off x="2988905" y="1087438"/>
            <a:ext cx="5715629" cy="1363361"/>
          </a:xfrm>
          <a:prstGeom prst="rect">
            <a:avLst/>
          </a:prstGeom>
        </p:spPr>
      </p:pic>
    </p:spTree>
    <p:extLst>
      <p:ext uri="{BB962C8B-B14F-4D97-AF65-F5344CB8AC3E}">
        <p14:creationId xmlns:p14="http://schemas.microsoft.com/office/powerpoint/2010/main" val="14150104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51837" y="534150"/>
            <a:ext cx="3920661" cy="20863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5965206" y="1005778"/>
            <a:ext cx="4093920" cy="427757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1564631" y="1419247"/>
            <a:ext cx="3957152" cy="3450637"/>
          </a:xfrm>
          <a:prstGeom prst="rect">
            <a:avLst/>
          </a:prstGeom>
          <a:ln>
            <a:noFill/>
          </a:ln>
          <a:effectLst>
            <a:outerShdw blurRad="292100" dist="139700" dir="2700000" algn="tl" rotWithShape="0">
              <a:srgbClr val="333333">
                <a:alpha val="65000"/>
              </a:srgbClr>
            </a:outerShdw>
          </a:effectLst>
        </p:spPr>
      </p:pic>
      <p:cxnSp>
        <p:nvCxnSpPr>
          <p:cNvPr id="8" name="Straight Arrow Connector 7"/>
          <p:cNvCxnSpPr/>
          <p:nvPr/>
        </p:nvCxnSpPr>
        <p:spPr>
          <a:xfrm flipH="1" flipV="1">
            <a:off x="4960151" y="3411418"/>
            <a:ext cx="3082500" cy="1766725"/>
          </a:xfrm>
          <a:prstGeom prst="straightConnector1">
            <a:avLst/>
          </a:prstGeom>
          <a:ln w="76200">
            <a:solidFill>
              <a:srgbClr val="7ACC00"/>
            </a:solidFill>
            <a:headEnd w="lg" len="lg"/>
            <a:tailEnd type="triangle"/>
          </a:ln>
        </p:spPr>
        <p:style>
          <a:lnRef idx="3">
            <a:schemeClr val="accent5"/>
          </a:lnRef>
          <a:fillRef idx="0">
            <a:schemeClr val="accent5"/>
          </a:fillRef>
          <a:effectRef idx="2">
            <a:schemeClr val="accent5"/>
          </a:effectRef>
          <a:fontRef idx="minor">
            <a:schemeClr val="tx1"/>
          </a:fontRef>
        </p:style>
      </p:cxnSp>
      <p:cxnSp>
        <p:nvCxnSpPr>
          <p:cNvPr id="9" name="Straight Arrow Connector 8"/>
          <p:cNvCxnSpPr/>
          <p:nvPr/>
        </p:nvCxnSpPr>
        <p:spPr>
          <a:xfrm flipH="1" flipV="1">
            <a:off x="4960153" y="3257650"/>
            <a:ext cx="1708610" cy="153768"/>
          </a:xfrm>
          <a:prstGeom prst="straightConnector1">
            <a:avLst/>
          </a:prstGeom>
          <a:ln w="76200">
            <a:solidFill>
              <a:srgbClr val="7ACC00"/>
            </a:solidFill>
            <a:headEnd w="lg" len="lg"/>
            <a:tailEnd type="triangle"/>
          </a:ln>
        </p:spPr>
        <p:style>
          <a:lnRef idx="3">
            <a:schemeClr val="accent5"/>
          </a:lnRef>
          <a:fillRef idx="0">
            <a:schemeClr val="accent5"/>
          </a:fillRef>
          <a:effectRef idx="2">
            <a:schemeClr val="accent5"/>
          </a:effectRef>
          <a:fontRef idx="minor">
            <a:schemeClr val="tx1"/>
          </a:fontRef>
        </p:style>
      </p:cxnSp>
      <p:cxnSp>
        <p:nvCxnSpPr>
          <p:cNvPr id="10" name="Straight Arrow Connector 9"/>
          <p:cNvCxnSpPr/>
          <p:nvPr/>
        </p:nvCxnSpPr>
        <p:spPr>
          <a:xfrm flipH="1">
            <a:off x="4960152" y="1693870"/>
            <a:ext cx="1647393" cy="1450694"/>
          </a:xfrm>
          <a:prstGeom prst="straightConnector1">
            <a:avLst/>
          </a:prstGeom>
          <a:ln w="76200">
            <a:solidFill>
              <a:srgbClr val="7ACC00"/>
            </a:solidFill>
            <a:headEnd w="lg" len="lg"/>
            <a:tailEnd type="triangle"/>
          </a:ln>
        </p:spPr>
        <p:style>
          <a:lnRef idx="3">
            <a:schemeClr val="accent5"/>
          </a:lnRef>
          <a:fillRef idx="0">
            <a:schemeClr val="accent5"/>
          </a:fillRef>
          <a:effectRef idx="2">
            <a:schemeClr val="accent5"/>
          </a:effectRef>
          <a:fontRef idx="minor">
            <a:schemeClr val="tx1"/>
          </a:fontRef>
        </p:style>
      </p:cxnSp>
      <p:sp>
        <p:nvSpPr>
          <p:cNvPr id="16" name="TextBox 15"/>
          <p:cNvSpPr txBox="1"/>
          <p:nvPr/>
        </p:nvSpPr>
        <p:spPr>
          <a:xfrm>
            <a:off x="4404470" y="4059662"/>
            <a:ext cx="7215393" cy="1620443"/>
          </a:xfrm>
          <a:prstGeom prst="rect">
            <a:avLst/>
          </a:prstGeom>
          <a:solidFill>
            <a:srgbClr val="7ACC00"/>
          </a:solidFill>
          <a:ln>
            <a:solidFill>
              <a:srgbClr val="7ACC00"/>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445770">
              <a:defRPr/>
            </a:pPr>
            <a:r>
              <a:rPr lang="en-US" sz="3315" b="1" dirty="0">
                <a:solidFill>
                  <a:prstClr val="black"/>
                </a:solidFill>
                <a:latin typeface="Arial" panose="020B0604020202020204" pitchFamily="34" charset="0"/>
                <a:ea typeface="Segoe UI Black" panose="020B0A02040204020203" pitchFamily="34" charset="0"/>
                <a:cs typeface="Arial" panose="020B0604020202020204" pitchFamily="34" charset="0"/>
              </a:rPr>
              <a:t>Emails that have all primary links going to ‘offer’ page have 57% higher overall conversion rate.  </a:t>
            </a:r>
            <a:endParaRPr lang="en-US" sz="3315" dirty="0">
              <a:solidFill>
                <a:prstClr val="black"/>
              </a:solidFill>
              <a:latin typeface="Arial" panose="020B0604020202020204" pitchFamily="34" charset="0"/>
              <a:ea typeface="Segoe UI Black" panose="020B0A02040204020203" pitchFamily="34" charset="0"/>
              <a:cs typeface="Arial" panose="020B0604020202020204" pitchFamily="34" charset="0"/>
            </a:endParaRPr>
          </a:p>
        </p:txBody>
      </p:sp>
    </p:spTree>
    <p:extLst>
      <p:ext uri="{BB962C8B-B14F-4D97-AF65-F5344CB8AC3E}">
        <p14:creationId xmlns:p14="http://schemas.microsoft.com/office/powerpoint/2010/main" val="111171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52400" y="0"/>
            <a:ext cx="11887200" cy="6019800"/>
          </a:xfrm>
          <a:prstGeom prst="rect">
            <a:avLst/>
          </a:prstGeom>
        </p:spPr>
        <p:txBody>
          <a:bodyPr anchor="ctr">
            <a:normAutofit fontScale="97500"/>
          </a:bodyPr>
          <a:lstStyle/>
          <a:p>
            <a:pPr algn="ctr" defTabSz="914400">
              <a:spcBef>
                <a:spcPct val="0"/>
              </a:spcBef>
              <a:defRPr/>
            </a:pPr>
            <a:r>
              <a:rPr lang="en-US" sz="4400" b="1" u="sng" dirty="0">
                <a:solidFill>
                  <a:srgbClr val="0070C0"/>
                </a:solidFill>
                <a:ea typeface="Roboto Black" panose="02000000000000000000" pitchFamily="2" charset="0"/>
                <a:cs typeface="Arial" panose="020B0604020202020204" pitchFamily="34" charset="0"/>
              </a:rPr>
              <a:t>Little Things = Big Performance</a:t>
            </a:r>
          </a:p>
          <a:p>
            <a:pPr algn="ctr" defTabSz="914400">
              <a:spcBef>
                <a:spcPct val="0"/>
              </a:spcBef>
              <a:defRPr/>
            </a:pPr>
            <a:endParaRPr lang="en-US" sz="4400" b="1" dirty="0">
              <a:solidFill>
                <a:srgbClr val="0070C0"/>
              </a:solidFill>
              <a:ea typeface="Roboto Black" panose="02000000000000000000" pitchFamily="2" charset="0"/>
              <a:cs typeface="Arial" panose="020B0604020202020204" pitchFamily="34" charset="0"/>
            </a:endParaRPr>
          </a:p>
          <a:p>
            <a:pPr algn="ctr" defTabSz="914400">
              <a:spcBef>
                <a:spcPct val="0"/>
              </a:spcBef>
              <a:defRPr/>
            </a:pPr>
            <a:r>
              <a:rPr lang="en-US" sz="4400" b="1" dirty="0">
                <a:solidFill>
                  <a:srgbClr val="FF0000"/>
                </a:solidFill>
                <a:ea typeface="Roboto Black" panose="02000000000000000000" pitchFamily="2" charset="0"/>
                <a:cs typeface="Arial" panose="020B0604020202020204" pitchFamily="34" charset="0"/>
              </a:rPr>
              <a:t>[ ]</a:t>
            </a:r>
          </a:p>
          <a:p>
            <a:pPr algn="ctr" defTabSz="914400">
              <a:spcBef>
                <a:spcPct val="0"/>
              </a:spcBef>
              <a:defRPr/>
            </a:pPr>
            <a:r>
              <a:rPr lang="en-US" sz="4400" b="1" dirty="0">
                <a:solidFill>
                  <a:srgbClr val="0070C0"/>
                </a:solidFill>
                <a:ea typeface="Roboto Black" panose="02000000000000000000" pitchFamily="2" charset="0"/>
                <a:cs typeface="Arial" panose="020B0604020202020204" pitchFamily="34" charset="0"/>
              </a:rPr>
              <a:t>Just using these 2 characters in my subject line can increase my open rates by how much? </a:t>
            </a:r>
            <a:endParaRPr lang="en-US" sz="4400" b="1" i="1" dirty="0">
              <a:solidFill>
                <a:srgbClr val="0070C0"/>
              </a:solidFill>
              <a:ea typeface="Roboto Black" panose="02000000000000000000" pitchFamily="2" charset="0"/>
              <a:cs typeface="Arial" panose="020B0604020202020204" pitchFamily="34" charset="0"/>
            </a:endParaRPr>
          </a:p>
        </p:txBody>
      </p:sp>
    </p:spTree>
    <p:extLst>
      <p:ext uri="{BB962C8B-B14F-4D97-AF65-F5344CB8AC3E}">
        <p14:creationId xmlns:p14="http://schemas.microsoft.com/office/powerpoint/2010/main" val="31006063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EF7EA4-DD87-42FC-AEC0-FE4334C902F9}"/>
              </a:ext>
            </a:extLst>
          </p:cNvPr>
          <p:cNvPicPr>
            <a:picLocks noChangeAspect="1"/>
          </p:cNvPicPr>
          <p:nvPr/>
        </p:nvPicPr>
        <p:blipFill>
          <a:blip r:embed="rId2"/>
          <a:stretch>
            <a:fillRect/>
          </a:stretch>
        </p:blipFill>
        <p:spPr>
          <a:xfrm>
            <a:off x="1022588" y="885865"/>
            <a:ext cx="9515475" cy="4086225"/>
          </a:xfrm>
          <a:prstGeom prst="rect">
            <a:avLst/>
          </a:prstGeom>
        </p:spPr>
      </p:pic>
      <p:cxnSp>
        <p:nvCxnSpPr>
          <p:cNvPr id="8" name="Straight Arrow Connector 7">
            <a:extLst>
              <a:ext uri="{FF2B5EF4-FFF2-40B4-BE49-F238E27FC236}">
                <a16:creationId xmlns:a16="http://schemas.microsoft.com/office/drawing/2014/main" id="{627EA023-807A-4A96-B674-DC5BE03A32C0}"/>
              </a:ext>
            </a:extLst>
          </p:cNvPr>
          <p:cNvCxnSpPr/>
          <p:nvPr/>
        </p:nvCxnSpPr>
        <p:spPr>
          <a:xfrm flipV="1">
            <a:off x="3260310" y="4614876"/>
            <a:ext cx="431924" cy="1189636"/>
          </a:xfrm>
          <a:prstGeom prst="straightConnector1">
            <a:avLst/>
          </a:prstGeom>
          <a:ln w="76200">
            <a:solidFill>
              <a:srgbClr val="EC1B2E"/>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F1845F8-0CF4-4251-94D2-921292FCD69E}"/>
              </a:ext>
            </a:extLst>
          </p:cNvPr>
          <p:cNvCxnSpPr>
            <a:cxnSpLocks/>
          </p:cNvCxnSpPr>
          <p:nvPr/>
        </p:nvCxnSpPr>
        <p:spPr>
          <a:xfrm>
            <a:off x="2638670" y="865719"/>
            <a:ext cx="969047" cy="728420"/>
          </a:xfrm>
          <a:prstGeom prst="straightConnector1">
            <a:avLst/>
          </a:prstGeom>
          <a:ln w="76200">
            <a:solidFill>
              <a:srgbClr val="EC1B2E"/>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B5A0458-96C1-49F9-A9C4-88FF8648F16E}"/>
              </a:ext>
            </a:extLst>
          </p:cNvPr>
          <p:cNvCxnSpPr/>
          <p:nvPr/>
        </p:nvCxnSpPr>
        <p:spPr>
          <a:xfrm flipV="1">
            <a:off x="3260133" y="3429000"/>
            <a:ext cx="431924" cy="1189636"/>
          </a:xfrm>
          <a:prstGeom prst="straightConnector1">
            <a:avLst/>
          </a:prstGeom>
          <a:ln w="76200">
            <a:solidFill>
              <a:srgbClr val="EC1B2E"/>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31ED294C-DC73-DF4C-B6B4-686B4C2345B5}"/>
              </a:ext>
            </a:extLst>
          </p:cNvPr>
          <p:cNvSpPr txBox="1">
            <a:spLocks/>
          </p:cNvSpPr>
          <p:nvPr/>
        </p:nvSpPr>
        <p:spPr>
          <a:xfrm>
            <a:off x="6793803" y="3793073"/>
            <a:ext cx="5202235" cy="2459840"/>
          </a:xfrm>
          <a:prstGeom prst="rect">
            <a:avLst/>
          </a:prstGeom>
          <a:solidFill>
            <a:srgbClr val="FFF663"/>
          </a:solidFill>
          <a:ln>
            <a:noFill/>
          </a:ln>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1000"/>
              </a:spcBef>
              <a:defRPr/>
            </a:pPr>
            <a:r>
              <a:rPr lang="en-US" sz="3400" b="1" dirty="0">
                <a:latin typeface="+mn-lt"/>
                <a:ea typeface="Roboto Black" panose="02000000000000000000" pitchFamily="2" charset="0"/>
                <a:cs typeface="Arial" panose="020B0604020202020204" pitchFamily="34" charset="0"/>
              </a:rPr>
              <a:t>Top Performer: [Brackets] or (Parentheses) in Subject Line Boosting Open Rates by 31%</a:t>
            </a:r>
          </a:p>
        </p:txBody>
      </p:sp>
    </p:spTree>
    <p:extLst>
      <p:ext uri="{BB962C8B-B14F-4D97-AF65-F5344CB8AC3E}">
        <p14:creationId xmlns:p14="http://schemas.microsoft.com/office/powerpoint/2010/main" val="2563978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68887" y="790995"/>
            <a:ext cx="8504237" cy="993775"/>
          </a:xfrm>
          <a:prstGeom prst="rect">
            <a:avLst/>
          </a:prstGeom>
        </p:spPr>
        <p:txBody>
          <a:bodyPr>
            <a:noAutofit/>
          </a:bodyPr>
          <a:lstStyle/>
          <a:p>
            <a:pPr algn="ctr"/>
            <a:r>
              <a:rPr lang="en-US" sz="4000" b="1" dirty="0">
                <a:solidFill>
                  <a:srgbClr val="0070C0"/>
                </a:solidFill>
                <a:latin typeface="Arial Black" panose="020B0A04020102020204" pitchFamily="34" charset="0"/>
                <a:cs typeface="Arial" panose="020B0604020202020204" pitchFamily="34" charset="0"/>
              </a:rPr>
              <a:t>Title Casing in Subject Line:</a:t>
            </a:r>
            <a:br>
              <a:rPr lang="en-US" sz="4000" b="1" dirty="0">
                <a:latin typeface="Arial Black" panose="020B0A04020102020204" pitchFamily="34" charset="0"/>
                <a:cs typeface="Arial" panose="020B0604020202020204" pitchFamily="34" charset="0"/>
              </a:rPr>
            </a:br>
            <a:br>
              <a:rPr lang="en-US" sz="2400" dirty="0">
                <a:solidFill>
                  <a:srgbClr val="EC1B2E"/>
                </a:solidFill>
                <a:latin typeface="Arial Black" panose="020B0A04020102020204" pitchFamily="34" charset="0"/>
                <a:cs typeface="Arial" panose="020B0604020202020204" pitchFamily="34" charset="0"/>
              </a:rPr>
            </a:br>
            <a:r>
              <a:rPr lang="en-US" sz="2800" dirty="0">
                <a:solidFill>
                  <a:srgbClr val="EC1B2E"/>
                </a:solidFill>
                <a:latin typeface="Arial Black" panose="020B0A04020102020204" pitchFamily="34" charset="0"/>
                <a:cs typeface="Arial" panose="020B0604020202020204" pitchFamily="34" charset="0"/>
              </a:rPr>
              <a:t>Title Casing Improves Open Rates By 14% </a:t>
            </a:r>
            <a:br>
              <a:rPr lang="en-US" sz="2800" dirty="0">
                <a:solidFill>
                  <a:srgbClr val="EC1B2E"/>
                </a:solidFill>
                <a:latin typeface="Arial Black" panose="020B0A04020102020204" pitchFamily="34" charset="0"/>
                <a:cs typeface="Arial" panose="020B0604020202020204" pitchFamily="34" charset="0"/>
              </a:rPr>
            </a:br>
            <a:r>
              <a:rPr lang="en-US" sz="2800" dirty="0">
                <a:solidFill>
                  <a:srgbClr val="EC1B2E"/>
                </a:solidFill>
                <a:latin typeface="Arial Black" panose="020B0A04020102020204" pitchFamily="34" charset="0"/>
                <a:cs typeface="Arial" panose="020B0604020202020204" pitchFamily="34" charset="0"/>
              </a:rPr>
              <a:t>vs. </a:t>
            </a:r>
            <a:br>
              <a:rPr lang="en-US" sz="2800" dirty="0">
                <a:solidFill>
                  <a:srgbClr val="EC1B2E"/>
                </a:solidFill>
                <a:latin typeface="Arial Black" panose="020B0A04020102020204" pitchFamily="34" charset="0"/>
                <a:cs typeface="Arial" panose="020B0604020202020204" pitchFamily="34" charset="0"/>
              </a:rPr>
            </a:br>
            <a:r>
              <a:rPr lang="en-US" sz="2800" dirty="0">
                <a:solidFill>
                  <a:srgbClr val="EC1B2E"/>
                </a:solidFill>
                <a:latin typeface="Arial Black" panose="020B0A04020102020204" pitchFamily="34" charset="0"/>
                <a:cs typeface="Arial" panose="020B0604020202020204" pitchFamily="34" charset="0"/>
              </a:rPr>
              <a:t>Standard Capitalization</a:t>
            </a:r>
            <a:endParaRPr lang="en-US" sz="2400" dirty="0">
              <a:solidFill>
                <a:srgbClr val="EC1B2E"/>
              </a:solidFill>
              <a:latin typeface="Arial Black" panose="020B0A040201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D6CA1BD5-3DA7-43C3-AAD4-245BD6C75EBF}"/>
              </a:ext>
            </a:extLst>
          </p:cNvPr>
          <p:cNvSpPr txBox="1">
            <a:spLocks/>
          </p:cNvSpPr>
          <p:nvPr/>
        </p:nvSpPr>
        <p:spPr>
          <a:xfrm>
            <a:off x="2309921" y="3411247"/>
            <a:ext cx="8503920" cy="2591466"/>
          </a:xfrm>
          <a:prstGeom prst="rect">
            <a:avLst/>
          </a:prstGeom>
          <a:solidFill>
            <a:srgbClr val="FFFF00"/>
          </a:solidFill>
        </p:spPr>
        <p:txBody>
          <a:bodyPr vert="horz" lIns="91440" tIns="45720" rIns="91440" bIns="45720" rtlCol="0" anchor="ctr">
            <a:no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algn="ctr">
              <a:lnSpc>
                <a:spcPct val="150000"/>
              </a:lnSpc>
            </a:pPr>
            <a:r>
              <a:rPr lang="en-US" sz="3200" dirty="0">
                <a:latin typeface="Arial" panose="020B0604020202020204" pitchFamily="34" charset="0"/>
                <a:cs typeface="Arial" panose="020B0604020202020204" pitchFamily="34" charset="0"/>
              </a:rPr>
              <a:t>Jay Is The Coolest Speaker Ever</a:t>
            </a:r>
          </a:p>
          <a:p>
            <a:pPr algn="ctr">
              <a:lnSpc>
                <a:spcPct val="150000"/>
              </a:lnSpc>
            </a:pPr>
            <a:r>
              <a:rPr lang="en-US" sz="3200" dirty="0">
                <a:latin typeface="Arial" panose="020B0604020202020204" pitchFamily="34" charset="0"/>
                <a:cs typeface="Arial" panose="020B0604020202020204" pitchFamily="34" charset="0"/>
              </a:rPr>
              <a:t>Jay is the coolest speaker ever</a:t>
            </a:r>
          </a:p>
          <a:p>
            <a:pPr algn="ctr">
              <a:lnSpc>
                <a:spcPct val="150000"/>
              </a:lnSpc>
            </a:pPr>
            <a:r>
              <a:rPr lang="en-US" sz="3200" dirty="0">
                <a:latin typeface="Arial" panose="020B0604020202020204" pitchFamily="34" charset="0"/>
                <a:cs typeface="Arial" panose="020B0604020202020204" pitchFamily="34" charset="0"/>
              </a:rPr>
              <a:t>jay is the coolest speaker ever</a:t>
            </a:r>
          </a:p>
        </p:txBody>
      </p:sp>
      <p:cxnSp>
        <p:nvCxnSpPr>
          <p:cNvPr id="4" name="Straight Arrow Connector 3">
            <a:extLst>
              <a:ext uri="{FF2B5EF4-FFF2-40B4-BE49-F238E27FC236}">
                <a16:creationId xmlns:a16="http://schemas.microsoft.com/office/drawing/2014/main" id="{3FD11FE5-B1FF-4708-BEF9-B1C64CBF4AB9}"/>
              </a:ext>
            </a:extLst>
          </p:cNvPr>
          <p:cNvCxnSpPr>
            <a:cxnSpLocks/>
          </p:cNvCxnSpPr>
          <p:nvPr/>
        </p:nvCxnSpPr>
        <p:spPr>
          <a:xfrm>
            <a:off x="1549577" y="2420258"/>
            <a:ext cx="1618488" cy="11978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93D8C81-7C80-4C80-BF30-FB5AF90CD5F7}"/>
              </a:ext>
            </a:extLst>
          </p:cNvPr>
          <p:cNvCxnSpPr>
            <a:cxnSpLocks/>
          </p:cNvCxnSpPr>
          <p:nvPr/>
        </p:nvCxnSpPr>
        <p:spPr>
          <a:xfrm>
            <a:off x="1702982" y="2697459"/>
            <a:ext cx="2097024" cy="9174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C3C3845-818E-4B2E-BA0C-4A2ECB6DC10B}"/>
              </a:ext>
            </a:extLst>
          </p:cNvPr>
          <p:cNvCxnSpPr>
            <a:cxnSpLocks/>
          </p:cNvCxnSpPr>
          <p:nvPr/>
        </p:nvCxnSpPr>
        <p:spPr>
          <a:xfrm>
            <a:off x="2039704" y="2670196"/>
            <a:ext cx="2706624" cy="10698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1BA6483-BE88-4A19-98FA-A4B89B7F25AF}"/>
              </a:ext>
            </a:extLst>
          </p:cNvPr>
          <p:cNvCxnSpPr>
            <a:cxnSpLocks/>
          </p:cNvCxnSpPr>
          <p:nvPr/>
        </p:nvCxnSpPr>
        <p:spPr>
          <a:xfrm>
            <a:off x="2020361" y="2722014"/>
            <a:ext cx="3721608" cy="10486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15BB4AB-D35C-4C21-8F6C-9799A177315A}"/>
              </a:ext>
            </a:extLst>
          </p:cNvPr>
          <p:cNvCxnSpPr>
            <a:cxnSpLocks/>
          </p:cNvCxnSpPr>
          <p:nvPr/>
        </p:nvCxnSpPr>
        <p:spPr>
          <a:xfrm>
            <a:off x="2287488" y="2679634"/>
            <a:ext cx="4870694" cy="11884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FA71816-33AE-4E90-833B-B9AAA1EE17FA}"/>
              </a:ext>
            </a:extLst>
          </p:cNvPr>
          <p:cNvCxnSpPr>
            <a:cxnSpLocks/>
          </p:cNvCxnSpPr>
          <p:nvPr/>
        </p:nvCxnSpPr>
        <p:spPr>
          <a:xfrm>
            <a:off x="2229576" y="2551468"/>
            <a:ext cx="6600388" cy="13165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C9DD808F-0FF8-4530-92E3-042CAF4EA93B}"/>
              </a:ext>
            </a:extLst>
          </p:cNvPr>
          <p:cNvSpPr txBox="1">
            <a:spLocks/>
          </p:cNvSpPr>
          <p:nvPr/>
        </p:nvSpPr>
        <p:spPr>
          <a:xfrm>
            <a:off x="314471" y="2239456"/>
            <a:ext cx="2097024" cy="968057"/>
          </a:xfrm>
          <a:prstGeom prst="rect">
            <a:avLst/>
          </a:prstGeom>
          <a:solidFill>
            <a:srgbClr val="38DEF4"/>
          </a:solidFill>
        </p:spPr>
        <p:txBody>
          <a:bodyPr vert="horz" lIns="91440" tIns="45720" rIns="91440" bIns="45720" rtlCol="0" anchor="ctr">
            <a:no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algn="ctr"/>
            <a:r>
              <a:rPr lang="en-US" sz="2400" dirty="0">
                <a:solidFill>
                  <a:schemeClr val="bg1"/>
                </a:solidFill>
                <a:latin typeface="Arial" panose="020B0604020202020204" pitchFamily="34" charset="0"/>
                <a:cs typeface="Arial" panose="020B0604020202020204" pitchFamily="34" charset="0"/>
              </a:rPr>
              <a:t>This is NERDY stuff</a:t>
            </a:r>
          </a:p>
        </p:txBody>
      </p:sp>
    </p:spTree>
    <p:extLst>
      <p:ext uri="{BB962C8B-B14F-4D97-AF65-F5344CB8AC3E}">
        <p14:creationId xmlns:p14="http://schemas.microsoft.com/office/powerpoint/2010/main" val="42717812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7053" y="1347160"/>
            <a:ext cx="8534400" cy="3575447"/>
          </a:xfrm>
          <a:prstGeom prst="roundRec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endParaRPr lang="en-US" sz="3200" dirty="0">
              <a:latin typeface="Segoe WP Black" panose="020B0A02040504020203" pitchFamily="34" charset="0"/>
              <a:cs typeface="Calibri" pitchFamily="34" charset="0"/>
            </a:endParaRPr>
          </a:p>
          <a:p>
            <a:pPr algn="ctr"/>
            <a:r>
              <a:rPr lang="en-US" sz="4400" dirty="0">
                <a:latin typeface="Segoe WP Black" panose="020B0A02040504020203" pitchFamily="34" charset="0"/>
                <a:cs typeface="Calibri" pitchFamily="34" charset="0"/>
              </a:rPr>
              <a:t>Paragraphs (blocks of text)</a:t>
            </a:r>
          </a:p>
          <a:p>
            <a:pPr algn="ctr"/>
            <a:endParaRPr lang="en-US" sz="3200" dirty="0">
              <a:latin typeface="Segoe WP Black" panose="020B0A02040504020203" pitchFamily="34" charset="0"/>
              <a:cs typeface="Calibri" pitchFamily="34" charset="0"/>
            </a:endParaRPr>
          </a:p>
          <a:p>
            <a:pPr algn="ctr"/>
            <a:r>
              <a:rPr lang="en-US" sz="3200" b="1" dirty="0">
                <a:solidFill>
                  <a:schemeClr val="bg1"/>
                </a:solidFill>
                <a:latin typeface="Segoe WP Black" panose="020B0A02040504020203" pitchFamily="34" charset="0"/>
                <a:cs typeface="Calibri" pitchFamily="34" charset="0"/>
              </a:rPr>
              <a:t>Over 50 Words in Single Paragraph Leads to 34% Lower Overall Click-Through Rate</a:t>
            </a:r>
          </a:p>
          <a:p>
            <a:pPr algn="ctr"/>
            <a:endParaRPr lang="en-US" sz="3200" dirty="0">
              <a:latin typeface="Segoe WP Black" panose="020B0A02040504020203" pitchFamily="34" charset="0"/>
              <a:cs typeface="Calibri" pitchFamily="34" charset="0"/>
            </a:endParaRPr>
          </a:p>
        </p:txBody>
      </p:sp>
    </p:spTree>
    <p:extLst>
      <p:ext uri="{BB962C8B-B14F-4D97-AF65-F5344CB8AC3E}">
        <p14:creationId xmlns:p14="http://schemas.microsoft.com/office/powerpoint/2010/main" val="2983022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300C4-A290-4454-AE2F-71F02F1BCDFF}"/>
              </a:ext>
            </a:extLst>
          </p:cNvPr>
          <p:cNvPicPr>
            <a:picLocks noChangeAspect="1"/>
          </p:cNvPicPr>
          <p:nvPr/>
        </p:nvPicPr>
        <p:blipFill>
          <a:blip r:embed="rId2"/>
          <a:stretch>
            <a:fillRect/>
          </a:stretch>
        </p:blipFill>
        <p:spPr>
          <a:xfrm>
            <a:off x="347749" y="1255164"/>
            <a:ext cx="11496502" cy="5097506"/>
          </a:xfrm>
          <a:prstGeom prst="rect">
            <a:avLst/>
          </a:prstGeom>
        </p:spPr>
      </p:pic>
      <p:cxnSp>
        <p:nvCxnSpPr>
          <p:cNvPr id="4" name="Straight Arrow Connector 3">
            <a:extLst>
              <a:ext uri="{FF2B5EF4-FFF2-40B4-BE49-F238E27FC236}">
                <a16:creationId xmlns:a16="http://schemas.microsoft.com/office/drawing/2014/main" id="{5AE28770-6A05-4DCB-ACFE-6686109A91B5}"/>
              </a:ext>
            </a:extLst>
          </p:cNvPr>
          <p:cNvCxnSpPr>
            <a:cxnSpLocks/>
          </p:cNvCxnSpPr>
          <p:nvPr/>
        </p:nvCxnSpPr>
        <p:spPr>
          <a:xfrm flipV="1">
            <a:off x="10478487" y="2294592"/>
            <a:ext cx="0" cy="2077903"/>
          </a:xfrm>
          <a:prstGeom prst="straightConnector1">
            <a:avLst/>
          </a:prstGeom>
          <a:ln w="76200">
            <a:solidFill>
              <a:srgbClr val="EC1B2E"/>
            </a:solidFill>
            <a:headEnd w="lg" len="lg"/>
            <a:tailEnd type="triangle"/>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21193A3E-1C2C-48F8-AA10-2229737C8CFC}"/>
              </a:ext>
            </a:extLst>
          </p:cNvPr>
          <p:cNvSpPr/>
          <p:nvPr/>
        </p:nvSpPr>
        <p:spPr>
          <a:xfrm>
            <a:off x="2817321" y="224532"/>
            <a:ext cx="6557358" cy="1077218"/>
          </a:xfrm>
          <a:prstGeom prst="rect">
            <a:avLst/>
          </a:prstGeom>
        </p:spPr>
        <p:txBody>
          <a:bodyPr wrap="square">
            <a:spAutoFit/>
          </a:bodyPr>
          <a:lstStyle/>
          <a:p>
            <a:pPr algn="ctr"/>
            <a:r>
              <a:rPr lang="en-US" sz="3200" b="1" dirty="0">
                <a:solidFill>
                  <a:srgbClr val="D4132E"/>
                </a:solidFill>
                <a:latin typeface="Segoe UI Black" panose="020B0A02040204020203" pitchFamily="34" charset="0"/>
                <a:ea typeface="Segoe UI Black" panose="020B0A02040204020203" pitchFamily="34" charset="0"/>
                <a:cs typeface="Segoe UI Black" panose="020B0A02040204020203" pitchFamily="34" charset="0"/>
              </a:rPr>
              <a:t>NOT ABOUT LENGTH OF SUBJECT LINE…  </a:t>
            </a:r>
          </a:p>
        </p:txBody>
      </p:sp>
      <p:cxnSp>
        <p:nvCxnSpPr>
          <p:cNvPr id="6" name="Straight Arrow Connector 5">
            <a:extLst>
              <a:ext uri="{FF2B5EF4-FFF2-40B4-BE49-F238E27FC236}">
                <a16:creationId xmlns:a16="http://schemas.microsoft.com/office/drawing/2014/main" id="{DB20896E-CFE0-49C1-A4FA-42593F35BB67}"/>
              </a:ext>
            </a:extLst>
          </p:cNvPr>
          <p:cNvCxnSpPr>
            <a:cxnSpLocks/>
          </p:cNvCxnSpPr>
          <p:nvPr/>
        </p:nvCxnSpPr>
        <p:spPr>
          <a:xfrm flipV="1">
            <a:off x="5035326" y="2178494"/>
            <a:ext cx="0" cy="2060997"/>
          </a:xfrm>
          <a:prstGeom prst="straightConnector1">
            <a:avLst/>
          </a:prstGeom>
          <a:ln w="76200">
            <a:solidFill>
              <a:srgbClr val="EC1B2E"/>
            </a:solidFill>
            <a:headEnd w="lg" len="lg"/>
            <a:tailEnd type="triangle"/>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A999D79A-98EB-43C7-832D-40482ACA2D8A}"/>
              </a:ext>
            </a:extLst>
          </p:cNvPr>
          <p:cNvSpPr/>
          <p:nvPr/>
        </p:nvSpPr>
        <p:spPr>
          <a:xfrm>
            <a:off x="1737360" y="4551532"/>
            <a:ext cx="2847474" cy="51369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B4041DB-94D9-485D-90AA-76794AB71BDF}"/>
              </a:ext>
            </a:extLst>
          </p:cNvPr>
          <p:cNvSpPr/>
          <p:nvPr/>
        </p:nvSpPr>
        <p:spPr>
          <a:xfrm>
            <a:off x="6669578" y="4887757"/>
            <a:ext cx="2847474" cy="51369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333437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300C4-A290-4454-AE2F-71F02F1BCDFF}"/>
              </a:ext>
            </a:extLst>
          </p:cNvPr>
          <p:cNvPicPr>
            <a:picLocks noChangeAspect="1"/>
          </p:cNvPicPr>
          <p:nvPr/>
        </p:nvPicPr>
        <p:blipFill>
          <a:blip r:embed="rId2"/>
          <a:stretch>
            <a:fillRect/>
          </a:stretch>
        </p:blipFill>
        <p:spPr>
          <a:xfrm>
            <a:off x="347749" y="1255164"/>
            <a:ext cx="11496502" cy="5097506"/>
          </a:xfrm>
          <a:prstGeom prst="rect">
            <a:avLst/>
          </a:prstGeom>
        </p:spPr>
      </p:pic>
      <p:cxnSp>
        <p:nvCxnSpPr>
          <p:cNvPr id="4" name="Straight Arrow Connector 3">
            <a:extLst>
              <a:ext uri="{FF2B5EF4-FFF2-40B4-BE49-F238E27FC236}">
                <a16:creationId xmlns:a16="http://schemas.microsoft.com/office/drawing/2014/main" id="{5AE28770-6A05-4DCB-ACFE-6686109A91B5}"/>
              </a:ext>
            </a:extLst>
          </p:cNvPr>
          <p:cNvCxnSpPr>
            <a:cxnSpLocks/>
          </p:cNvCxnSpPr>
          <p:nvPr/>
        </p:nvCxnSpPr>
        <p:spPr>
          <a:xfrm flipV="1">
            <a:off x="10478487" y="2294592"/>
            <a:ext cx="0" cy="2077903"/>
          </a:xfrm>
          <a:prstGeom prst="straightConnector1">
            <a:avLst/>
          </a:prstGeom>
          <a:ln w="76200">
            <a:solidFill>
              <a:srgbClr val="EC1B2E"/>
            </a:solidFill>
            <a:headEnd w="lg" len="lg"/>
            <a:tailEnd type="triangle"/>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21193A3E-1C2C-48F8-AA10-2229737C8CFC}"/>
              </a:ext>
            </a:extLst>
          </p:cNvPr>
          <p:cNvSpPr/>
          <p:nvPr/>
        </p:nvSpPr>
        <p:spPr>
          <a:xfrm>
            <a:off x="2817321" y="196156"/>
            <a:ext cx="6557358" cy="1077218"/>
          </a:xfrm>
          <a:prstGeom prst="rect">
            <a:avLst/>
          </a:prstGeom>
        </p:spPr>
        <p:txBody>
          <a:bodyPr wrap="square">
            <a:spAutoFit/>
          </a:bodyPr>
          <a:lstStyle/>
          <a:p>
            <a:pPr algn="ctr"/>
            <a:r>
              <a:rPr lang="en-US" sz="3200" b="1" dirty="0">
                <a:solidFill>
                  <a:srgbClr val="D4132E"/>
                </a:solidFill>
                <a:latin typeface="Segoe UI Black" panose="020B0A02040204020203" pitchFamily="34" charset="0"/>
                <a:ea typeface="Segoe UI Black" panose="020B0A02040204020203" pitchFamily="34" charset="0"/>
                <a:cs typeface="Segoe UI Black" panose="020B0A02040204020203" pitchFamily="34" charset="0"/>
              </a:rPr>
              <a:t>NOT ABOUT LENGTH OF SUBJECT LINE…  </a:t>
            </a:r>
          </a:p>
        </p:txBody>
      </p:sp>
      <p:cxnSp>
        <p:nvCxnSpPr>
          <p:cNvPr id="6" name="Straight Arrow Connector 5">
            <a:extLst>
              <a:ext uri="{FF2B5EF4-FFF2-40B4-BE49-F238E27FC236}">
                <a16:creationId xmlns:a16="http://schemas.microsoft.com/office/drawing/2014/main" id="{DB20896E-CFE0-49C1-A4FA-42593F35BB67}"/>
              </a:ext>
            </a:extLst>
          </p:cNvPr>
          <p:cNvCxnSpPr>
            <a:cxnSpLocks/>
          </p:cNvCxnSpPr>
          <p:nvPr/>
        </p:nvCxnSpPr>
        <p:spPr>
          <a:xfrm flipV="1">
            <a:off x="5035326" y="2178494"/>
            <a:ext cx="0" cy="2060997"/>
          </a:xfrm>
          <a:prstGeom prst="straightConnector1">
            <a:avLst/>
          </a:prstGeom>
          <a:ln w="76200">
            <a:solidFill>
              <a:srgbClr val="EC1B2E"/>
            </a:solidFill>
            <a:headEnd w="lg" len="lg"/>
            <a:tailEnd type="triangle"/>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A999D79A-98EB-43C7-832D-40482ACA2D8A}"/>
              </a:ext>
            </a:extLst>
          </p:cNvPr>
          <p:cNvSpPr/>
          <p:nvPr/>
        </p:nvSpPr>
        <p:spPr>
          <a:xfrm>
            <a:off x="1737360" y="4551532"/>
            <a:ext cx="2847474" cy="51369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B4041DB-94D9-485D-90AA-76794AB71BDF}"/>
              </a:ext>
            </a:extLst>
          </p:cNvPr>
          <p:cNvSpPr/>
          <p:nvPr/>
        </p:nvSpPr>
        <p:spPr>
          <a:xfrm>
            <a:off x="6669578" y="4887757"/>
            <a:ext cx="2847474" cy="51369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D5BD765-4A7C-479B-AFE9-A40EED0CFD87}"/>
              </a:ext>
            </a:extLst>
          </p:cNvPr>
          <p:cNvSpPr txBox="1"/>
          <p:nvPr/>
        </p:nvSpPr>
        <p:spPr>
          <a:xfrm>
            <a:off x="3161097" y="2569257"/>
            <a:ext cx="6557355" cy="2062103"/>
          </a:xfrm>
          <a:prstGeom prst="rect">
            <a:avLst/>
          </a:prstGeom>
          <a:solidFill>
            <a:srgbClr val="FFFF00"/>
          </a:solidFill>
        </p:spPr>
        <p:txBody>
          <a:bodyPr wrap="square" rtlCol="0">
            <a:spAutoFit/>
          </a:bodyPr>
          <a:lstStyle/>
          <a:p>
            <a:pPr algn="ctr"/>
            <a:r>
              <a:rPr lang="en-US" sz="3200" dirty="0">
                <a:latin typeface="Segoe UI Black" panose="020B0A02040204020203" pitchFamily="34" charset="0"/>
                <a:ea typeface="Segoe UI Black" panose="020B0A02040204020203" pitchFamily="34" charset="0"/>
                <a:cs typeface="Segoe UI Black" panose="020B0A02040204020203" pitchFamily="34" charset="0"/>
              </a:rPr>
              <a:t>Subject Line:  </a:t>
            </a:r>
          </a:p>
          <a:p>
            <a:pPr algn="ctr"/>
            <a:r>
              <a:rPr lang="en-US" sz="3200" dirty="0">
                <a:latin typeface="Segoe UI Black" panose="020B0A02040204020203" pitchFamily="34" charset="0"/>
                <a:ea typeface="Segoe UI Black" panose="020B0A02040204020203" pitchFamily="34" charset="0"/>
                <a:cs typeface="Segoe UI Black" panose="020B0A02040204020203" pitchFamily="34" charset="0"/>
              </a:rPr>
              <a:t>‘Offer’ Mentioned in First 50% of Subject Line Has 37% Higher Open Rate Than Second 50%</a:t>
            </a:r>
          </a:p>
        </p:txBody>
      </p:sp>
    </p:spTree>
    <p:extLst>
      <p:ext uri="{BB962C8B-B14F-4D97-AF65-F5344CB8AC3E}">
        <p14:creationId xmlns:p14="http://schemas.microsoft.com/office/powerpoint/2010/main" val="13729613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C9FF2F-1190-45E7-BDCB-5F56AE3A61F9}"/>
              </a:ext>
            </a:extLst>
          </p:cNvPr>
          <p:cNvPicPr>
            <a:picLocks noChangeAspect="1"/>
          </p:cNvPicPr>
          <p:nvPr/>
        </p:nvPicPr>
        <p:blipFill>
          <a:blip r:embed="rId2"/>
          <a:stretch>
            <a:fillRect/>
          </a:stretch>
        </p:blipFill>
        <p:spPr>
          <a:xfrm>
            <a:off x="5770489" y="626330"/>
            <a:ext cx="5659398" cy="5779971"/>
          </a:xfrm>
          <a:prstGeom prst="rect">
            <a:avLst/>
          </a:prstGeom>
          <a:ln>
            <a:noFill/>
          </a:ln>
          <a:effectLst>
            <a:outerShdw blurRad="292100" dist="139700" dir="2700000" algn="tl" rotWithShape="0">
              <a:srgbClr val="333333">
                <a:alpha val="65000"/>
              </a:srgbClr>
            </a:outerShdw>
          </a:effectLst>
        </p:spPr>
      </p:pic>
      <p:pic>
        <p:nvPicPr>
          <p:cNvPr id="7" name="Picture 2" descr="Flash Sale ends today at 11:59 pm pt.">
            <a:extLst>
              <a:ext uri="{FF2B5EF4-FFF2-40B4-BE49-F238E27FC236}">
                <a16:creationId xmlns:a16="http://schemas.microsoft.com/office/drawing/2014/main" id="{910FBC87-07E7-4C11-9AB9-7208BA3ECCD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26158" y="3181076"/>
            <a:ext cx="4273388" cy="74784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46057D66-CCA6-4942-A4D2-F51CE5AD22A3}"/>
              </a:ext>
            </a:extLst>
          </p:cNvPr>
          <p:cNvCxnSpPr>
            <a:cxnSpLocks/>
          </p:cNvCxnSpPr>
          <p:nvPr/>
        </p:nvCxnSpPr>
        <p:spPr>
          <a:xfrm flipV="1">
            <a:off x="5005939" y="918411"/>
            <a:ext cx="1770246" cy="2133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FE0270A-F0FC-4EC5-BEEA-013FDC8EF1B0}"/>
              </a:ext>
            </a:extLst>
          </p:cNvPr>
          <p:cNvSpPr/>
          <p:nvPr/>
        </p:nvSpPr>
        <p:spPr>
          <a:xfrm>
            <a:off x="1133603" y="626330"/>
            <a:ext cx="3810000" cy="5324535"/>
          </a:xfrm>
          <a:prstGeom prst="rect">
            <a:avLst/>
          </a:prstGeom>
        </p:spPr>
        <p:txBody>
          <a:bodyPr wrap="square">
            <a:spAutoFit/>
          </a:bodyPr>
          <a:lstStyle/>
          <a:p>
            <a:pPr algn="ctr"/>
            <a:r>
              <a:rPr lang="en-US" sz="3600"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NEW TEST: Countdown Clock is a top performer</a:t>
            </a:r>
          </a:p>
          <a:p>
            <a:pPr algn="ctr"/>
            <a:endParaRPr lang="en-US" sz="2800" dirty="0">
              <a:latin typeface="Segoe UI Black" panose="020B0A02040204020203" pitchFamily="34" charset="0"/>
              <a:ea typeface="Segoe UI Black" panose="020B0A02040204020203" pitchFamily="34" charset="0"/>
            </a:endParaRPr>
          </a:p>
          <a:p>
            <a:pPr lvl="1" algn="ctr"/>
            <a:r>
              <a:rPr lang="en-US" sz="2800" dirty="0">
                <a:latin typeface="Segoe UI Black" panose="020B0A02040204020203" pitchFamily="34" charset="0"/>
                <a:ea typeface="Segoe UI Black" panose="020B0A02040204020203" pitchFamily="34" charset="0"/>
              </a:rPr>
              <a:t>Expiring offer emails with ‘Clock’ had a 22% higher click rate vs. those messages without</a:t>
            </a:r>
          </a:p>
        </p:txBody>
      </p:sp>
      <p:cxnSp>
        <p:nvCxnSpPr>
          <p:cNvPr id="11" name="Straight Arrow Connector 10">
            <a:extLst>
              <a:ext uri="{FF2B5EF4-FFF2-40B4-BE49-F238E27FC236}">
                <a16:creationId xmlns:a16="http://schemas.microsoft.com/office/drawing/2014/main" id="{3524F188-4319-47A3-9087-E370B123FFBB}"/>
              </a:ext>
            </a:extLst>
          </p:cNvPr>
          <p:cNvCxnSpPr>
            <a:cxnSpLocks/>
          </p:cNvCxnSpPr>
          <p:nvPr/>
        </p:nvCxnSpPr>
        <p:spPr>
          <a:xfrm>
            <a:off x="5005939" y="3052011"/>
            <a:ext cx="2579227" cy="4401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6078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248050-5BDA-4591-9D6F-9DA4BB089C96}"/>
              </a:ext>
            </a:extLst>
          </p:cNvPr>
          <p:cNvSpPr/>
          <p:nvPr/>
        </p:nvSpPr>
        <p:spPr>
          <a:xfrm>
            <a:off x="-336431" y="939551"/>
            <a:ext cx="12528430" cy="1015663"/>
          </a:xfrm>
          <a:prstGeom prst="rect">
            <a:avLst/>
          </a:prstGeom>
        </p:spPr>
        <p:txBody>
          <a:bodyPr wrap="square">
            <a:spAutoFit/>
          </a:bodyPr>
          <a:lstStyle/>
          <a:p>
            <a:pPr algn="ctr"/>
            <a:r>
              <a:rPr lang="en-US" sz="6000" b="1"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C’MON!!!!</a:t>
            </a:r>
          </a:p>
        </p:txBody>
      </p:sp>
      <p:pic>
        <p:nvPicPr>
          <p:cNvPr id="4098" name="Picture 2" descr="Not GIF on GIFER - by Telmeena">
            <a:extLst>
              <a:ext uri="{FF2B5EF4-FFF2-40B4-BE49-F238E27FC236}">
                <a16:creationId xmlns:a16="http://schemas.microsoft.com/office/drawing/2014/main" id="{4248EEDF-A576-4B23-8877-D850DF25656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20051" y="2371725"/>
            <a:ext cx="5215467" cy="2933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104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text over a white background">
            <a:extLst>
              <a:ext uri="{FF2B5EF4-FFF2-40B4-BE49-F238E27FC236}">
                <a16:creationId xmlns:a16="http://schemas.microsoft.com/office/drawing/2014/main" id="{B60F3ED4-13A7-4AB4-A1D1-E36BBF79B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6260" y="451433"/>
            <a:ext cx="9027629" cy="569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6933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4D2E9D-02FA-462B-8A65-BEBFAD1D10B9}"/>
              </a:ext>
            </a:extLst>
          </p:cNvPr>
          <p:cNvPicPr>
            <a:picLocks noChangeAspect="1"/>
          </p:cNvPicPr>
          <p:nvPr/>
        </p:nvPicPr>
        <p:blipFill>
          <a:blip r:embed="rId2"/>
          <a:stretch>
            <a:fillRect/>
          </a:stretch>
        </p:blipFill>
        <p:spPr>
          <a:xfrm>
            <a:off x="3357730" y="582950"/>
            <a:ext cx="5952524" cy="5692100"/>
          </a:xfrm>
          <a:prstGeom prst="rect">
            <a:avLst/>
          </a:prstGeom>
          <a:ln>
            <a:noFill/>
          </a:ln>
          <a:effectLst>
            <a:outerShdw blurRad="292100" dist="139700" dir="2700000" algn="tl" rotWithShape="0">
              <a:srgbClr val="333333">
                <a:alpha val="65000"/>
              </a:srgbClr>
            </a:outerShdw>
          </a:effectLst>
        </p:spPr>
      </p:pic>
      <p:sp>
        <p:nvSpPr>
          <p:cNvPr id="2" name="Arrow: Right 1">
            <a:extLst>
              <a:ext uri="{FF2B5EF4-FFF2-40B4-BE49-F238E27FC236}">
                <a16:creationId xmlns:a16="http://schemas.microsoft.com/office/drawing/2014/main" id="{2029A6E2-110D-4E4B-AECD-A99FD8A22E0B}"/>
              </a:ext>
            </a:extLst>
          </p:cNvPr>
          <p:cNvSpPr/>
          <p:nvPr/>
        </p:nvSpPr>
        <p:spPr>
          <a:xfrm>
            <a:off x="1312333" y="1684867"/>
            <a:ext cx="2561167" cy="1126066"/>
          </a:xfrm>
          <a:prstGeom prst="rightArrow">
            <a:avLst/>
          </a:prstGeom>
          <a:solidFill>
            <a:srgbClr val="11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62205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4D2E9D-02FA-462B-8A65-BEBFAD1D10B9}"/>
              </a:ext>
            </a:extLst>
          </p:cNvPr>
          <p:cNvPicPr>
            <a:picLocks noChangeAspect="1"/>
          </p:cNvPicPr>
          <p:nvPr/>
        </p:nvPicPr>
        <p:blipFill>
          <a:blip r:embed="rId2"/>
          <a:stretch>
            <a:fillRect/>
          </a:stretch>
        </p:blipFill>
        <p:spPr>
          <a:xfrm>
            <a:off x="681031" y="465513"/>
            <a:ext cx="3371794" cy="322427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478FBD2-5EE3-4C49-862A-1BFFDD082BE4}"/>
              </a:ext>
            </a:extLst>
          </p:cNvPr>
          <p:cNvPicPr>
            <a:picLocks noChangeAspect="1"/>
          </p:cNvPicPr>
          <p:nvPr/>
        </p:nvPicPr>
        <p:blipFill>
          <a:blip r:embed="rId3"/>
          <a:stretch>
            <a:fillRect/>
          </a:stretch>
        </p:blipFill>
        <p:spPr>
          <a:xfrm>
            <a:off x="4769964" y="556953"/>
            <a:ext cx="4262159" cy="299257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3F5987F-EC8A-40DE-8FAB-0F81C256F4E9}"/>
              </a:ext>
            </a:extLst>
          </p:cNvPr>
          <p:cNvPicPr>
            <a:picLocks noChangeAspect="1"/>
          </p:cNvPicPr>
          <p:nvPr/>
        </p:nvPicPr>
        <p:blipFill>
          <a:blip r:embed="rId4"/>
          <a:stretch>
            <a:fillRect/>
          </a:stretch>
        </p:blipFill>
        <p:spPr>
          <a:xfrm>
            <a:off x="681031" y="4130410"/>
            <a:ext cx="3280927" cy="235351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3C716A9-E4B4-4497-B6C0-EBFF118DF85E}"/>
              </a:ext>
            </a:extLst>
          </p:cNvPr>
          <p:cNvPicPr>
            <a:picLocks noChangeAspect="1"/>
          </p:cNvPicPr>
          <p:nvPr/>
        </p:nvPicPr>
        <p:blipFill>
          <a:blip r:embed="rId5"/>
          <a:stretch>
            <a:fillRect/>
          </a:stretch>
        </p:blipFill>
        <p:spPr>
          <a:xfrm>
            <a:off x="4839818" y="4017410"/>
            <a:ext cx="4074961" cy="246651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9B92C6F-0EA2-443B-8FF6-37B1EEE08B52}"/>
              </a:ext>
            </a:extLst>
          </p:cNvPr>
          <p:cNvPicPr>
            <a:picLocks noChangeAspect="1"/>
          </p:cNvPicPr>
          <p:nvPr/>
        </p:nvPicPr>
        <p:blipFill>
          <a:blip r:embed="rId6"/>
          <a:stretch>
            <a:fillRect/>
          </a:stretch>
        </p:blipFill>
        <p:spPr>
          <a:xfrm>
            <a:off x="9569765" y="1431458"/>
            <a:ext cx="2339822" cy="4805103"/>
          </a:xfrm>
          <a:prstGeom prst="rect">
            <a:avLst/>
          </a:prstGeom>
        </p:spPr>
      </p:pic>
      <p:sp>
        <p:nvSpPr>
          <p:cNvPr id="8" name="TextBox 7">
            <a:extLst>
              <a:ext uri="{FF2B5EF4-FFF2-40B4-BE49-F238E27FC236}">
                <a16:creationId xmlns:a16="http://schemas.microsoft.com/office/drawing/2014/main" id="{C2484F69-11C8-46B1-81CB-4B9AD80BA7BF}"/>
              </a:ext>
            </a:extLst>
          </p:cNvPr>
          <p:cNvSpPr txBox="1"/>
          <p:nvPr/>
        </p:nvSpPr>
        <p:spPr>
          <a:xfrm>
            <a:off x="1768324" y="96181"/>
            <a:ext cx="1382199" cy="369332"/>
          </a:xfrm>
          <a:prstGeom prst="rect">
            <a:avLst/>
          </a:prstGeom>
          <a:noFill/>
        </p:spPr>
        <p:txBody>
          <a:bodyPr wrap="square" rtlCol="0">
            <a:spAutoFit/>
          </a:bodyPr>
          <a:lstStyle/>
          <a:p>
            <a:pPr algn="ctr"/>
            <a:r>
              <a:rPr lang="en-US" dirty="0">
                <a:latin typeface="Arial Black" panose="020B0A04020102020204" pitchFamily="34" charset="0"/>
              </a:rPr>
              <a:t>EMAIL</a:t>
            </a:r>
          </a:p>
        </p:txBody>
      </p:sp>
      <p:sp>
        <p:nvSpPr>
          <p:cNvPr id="9" name="TextBox 8">
            <a:extLst>
              <a:ext uri="{FF2B5EF4-FFF2-40B4-BE49-F238E27FC236}">
                <a16:creationId xmlns:a16="http://schemas.microsoft.com/office/drawing/2014/main" id="{6CE45E54-1AD5-401D-8BB6-A08A972A3053}"/>
              </a:ext>
            </a:extLst>
          </p:cNvPr>
          <p:cNvSpPr txBox="1"/>
          <p:nvPr/>
        </p:nvSpPr>
        <p:spPr>
          <a:xfrm>
            <a:off x="6096000" y="138348"/>
            <a:ext cx="2333105" cy="369332"/>
          </a:xfrm>
          <a:prstGeom prst="rect">
            <a:avLst/>
          </a:prstGeom>
          <a:noFill/>
        </p:spPr>
        <p:txBody>
          <a:bodyPr wrap="square" rtlCol="0">
            <a:spAutoFit/>
          </a:bodyPr>
          <a:lstStyle/>
          <a:p>
            <a:pPr algn="ctr"/>
            <a:r>
              <a:rPr lang="en-US" dirty="0">
                <a:latin typeface="Arial Black" panose="020B0A04020102020204" pitchFamily="34" charset="0"/>
              </a:rPr>
              <a:t>Landing Page</a:t>
            </a:r>
          </a:p>
        </p:txBody>
      </p:sp>
      <p:sp>
        <p:nvSpPr>
          <p:cNvPr id="10" name="TextBox 9">
            <a:extLst>
              <a:ext uri="{FF2B5EF4-FFF2-40B4-BE49-F238E27FC236}">
                <a16:creationId xmlns:a16="http://schemas.microsoft.com/office/drawing/2014/main" id="{D38FD0CD-4F1F-4C8C-84C2-10B64ABD8D0B}"/>
              </a:ext>
            </a:extLst>
          </p:cNvPr>
          <p:cNvSpPr txBox="1"/>
          <p:nvPr/>
        </p:nvSpPr>
        <p:spPr>
          <a:xfrm>
            <a:off x="1104590" y="3817186"/>
            <a:ext cx="2333105" cy="369332"/>
          </a:xfrm>
          <a:prstGeom prst="rect">
            <a:avLst/>
          </a:prstGeom>
          <a:noFill/>
        </p:spPr>
        <p:txBody>
          <a:bodyPr wrap="square" rtlCol="0">
            <a:spAutoFit/>
          </a:bodyPr>
          <a:lstStyle/>
          <a:p>
            <a:pPr algn="ctr"/>
            <a:r>
              <a:rPr lang="en-US" dirty="0">
                <a:latin typeface="Arial Black" panose="020B0A04020102020204" pitchFamily="34" charset="0"/>
              </a:rPr>
              <a:t>Page 2</a:t>
            </a:r>
          </a:p>
        </p:txBody>
      </p:sp>
      <p:sp>
        <p:nvSpPr>
          <p:cNvPr id="11" name="TextBox 10">
            <a:extLst>
              <a:ext uri="{FF2B5EF4-FFF2-40B4-BE49-F238E27FC236}">
                <a16:creationId xmlns:a16="http://schemas.microsoft.com/office/drawing/2014/main" id="{6A1EB2C6-EF68-4794-B5AA-FCCB63D589FE}"/>
              </a:ext>
            </a:extLst>
          </p:cNvPr>
          <p:cNvSpPr txBox="1"/>
          <p:nvPr/>
        </p:nvSpPr>
        <p:spPr>
          <a:xfrm>
            <a:off x="5861440" y="3812303"/>
            <a:ext cx="2333105" cy="369332"/>
          </a:xfrm>
          <a:prstGeom prst="rect">
            <a:avLst/>
          </a:prstGeom>
          <a:noFill/>
        </p:spPr>
        <p:txBody>
          <a:bodyPr wrap="square" rtlCol="0">
            <a:spAutoFit/>
          </a:bodyPr>
          <a:lstStyle/>
          <a:p>
            <a:pPr algn="ctr"/>
            <a:r>
              <a:rPr lang="en-US" dirty="0">
                <a:latin typeface="Arial Black" panose="020B0A04020102020204" pitchFamily="34" charset="0"/>
              </a:rPr>
              <a:t>Page 3</a:t>
            </a:r>
          </a:p>
        </p:txBody>
      </p:sp>
      <p:sp>
        <p:nvSpPr>
          <p:cNvPr id="12" name="TextBox 11">
            <a:extLst>
              <a:ext uri="{FF2B5EF4-FFF2-40B4-BE49-F238E27FC236}">
                <a16:creationId xmlns:a16="http://schemas.microsoft.com/office/drawing/2014/main" id="{0A52603E-FB3A-4A8A-9CE9-0FF977DFDDA1}"/>
              </a:ext>
            </a:extLst>
          </p:cNvPr>
          <p:cNvSpPr txBox="1"/>
          <p:nvPr/>
        </p:nvSpPr>
        <p:spPr>
          <a:xfrm>
            <a:off x="9687109" y="997059"/>
            <a:ext cx="2333105" cy="369332"/>
          </a:xfrm>
          <a:prstGeom prst="rect">
            <a:avLst/>
          </a:prstGeom>
          <a:noFill/>
        </p:spPr>
        <p:txBody>
          <a:bodyPr wrap="square" rtlCol="0">
            <a:spAutoFit/>
          </a:bodyPr>
          <a:lstStyle/>
          <a:p>
            <a:pPr algn="ctr"/>
            <a:r>
              <a:rPr lang="en-US" dirty="0">
                <a:latin typeface="Arial Black" panose="020B0A04020102020204" pitchFamily="34" charset="0"/>
              </a:rPr>
              <a:t>Page 4</a:t>
            </a:r>
          </a:p>
        </p:txBody>
      </p:sp>
      <p:sp>
        <p:nvSpPr>
          <p:cNvPr id="13" name="Arrow: Right 12">
            <a:extLst>
              <a:ext uri="{FF2B5EF4-FFF2-40B4-BE49-F238E27FC236}">
                <a16:creationId xmlns:a16="http://schemas.microsoft.com/office/drawing/2014/main" id="{3FA40D8C-3BAD-487E-8684-7CD493AFBFB7}"/>
              </a:ext>
            </a:extLst>
          </p:cNvPr>
          <p:cNvSpPr/>
          <p:nvPr/>
        </p:nvSpPr>
        <p:spPr>
          <a:xfrm>
            <a:off x="3681027" y="1684867"/>
            <a:ext cx="1281238" cy="369332"/>
          </a:xfrm>
          <a:prstGeom prst="rightArrow">
            <a:avLst/>
          </a:prstGeom>
          <a:solidFill>
            <a:srgbClr val="11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440F4918-98B7-446C-877B-317A2EDCE166}"/>
              </a:ext>
            </a:extLst>
          </p:cNvPr>
          <p:cNvSpPr/>
          <p:nvPr/>
        </p:nvSpPr>
        <p:spPr>
          <a:xfrm rot="8016122">
            <a:off x="3375734" y="3576782"/>
            <a:ext cx="1843300" cy="369332"/>
          </a:xfrm>
          <a:prstGeom prst="rightArrow">
            <a:avLst/>
          </a:prstGeom>
          <a:solidFill>
            <a:srgbClr val="11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F4D087D6-4C23-4E0B-93C5-E732A70EF123}"/>
              </a:ext>
            </a:extLst>
          </p:cNvPr>
          <p:cNvSpPr/>
          <p:nvPr/>
        </p:nvSpPr>
        <p:spPr>
          <a:xfrm>
            <a:off x="3806947" y="5250669"/>
            <a:ext cx="1281238" cy="369332"/>
          </a:xfrm>
          <a:prstGeom prst="rightArrow">
            <a:avLst/>
          </a:prstGeom>
          <a:solidFill>
            <a:srgbClr val="11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4928A90C-41CB-422A-AE66-66EC699B244E}"/>
              </a:ext>
            </a:extLst>
          </p:cNvPr>
          <p:cNvSpPr/>
          <p:nvPr/>
        </p:nvSpPr>
        <p:spPr>
          <a:xfrm rot="18544347">
            <a:off x="8529202" y="4169994"/>
            <a:ext cx="1491387" cy="369332"/>
          </a:xfrm>
          <a:prstGeom prst="rightArrow">
            <a:avLst/>
          </a:prstGeom>
          <a:solidFill>
            <a:srgbClr val="11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4655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4D2E9D-02FA-462B-8A65-BEBFAD1D10B9}"/>
              </a:ext>
            </a:extLst>
          </p:cNvPr>
          <p:cNvPicPr>
            <a:picLocks noChangeAspect="1"/>
          </p:cNvPicPr>
          <p:nvPr/>
        </p:nvPicPr>
        <p:blipFill>
          <a:blip r:embed="rId2"/>
          <a:stretch>
            <a:fillRect/>
          </a:stretch>
        </p:blipFill>
        <p:spPr>
          <a:xfrm>
            <a:off x="681031" y="465513"/>
            <a:ext cx="3371794" cy="322427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478FBD2-5EE3-4C49-862A-1BFFDD082BE4}"/>
              </a:ext>
            </a:extLst>
          </p:cNvPr>
          <p:cNvPicPr>
            <a:picLocks noChangeAspect="1"/>
          </p:cNvPicPr>
          <p:nvPr/>
        </p:nvPicPr>
        <p:blipFill>
          <a:blip r:embed="rId3"/>
          <a:stretch>
            <a:fillRect/>
          </a:stretch>
        </p:blipFill>
        <p:spPr>
          <a:xfrm>
            <a:off x="4769964" y="556953"/>
            <a:ext cx="4262159" cy="299257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3F5987F-EC8A-40DE-8FAB-0F81C256F4E9}"/>
              </a:ext>
            </a:extLst>
          </p:cNvPr>
          <p:cNvPicPr>
            <a:picLocks noChangeAspect="1"/>
          </p:cNvPicPr>
          <p:nvPr/>
        </p:nvPicPr>
        <p:blipFill>
          <a:blip r:embed="rId4"/>
          <a:stretch>
            <a:fillRect/>
          </a:stretch>
        </p:blipFill>
        <p:spPr>
          <a:xfrm>
            <a:off x="681031" y="4130410"/>
            <a:ext cx="3280927" cy="235351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3C716A9-E4B4-4497-B6C0-EBFF118DF85E}"/>
              </a:ext>
            </a:extLst>
          </p:cNvPr>
          <p:cNvPicPr>
            <a:picLocks noChangeAspect="1"/>
          </p:cNvPicPr>
          <p:nvPr/>
        </p:nvPicPr>
        <p:blipFill>
          <a:blip r:embed="rId5"/>
          <a:stretch>
            <a:fillRect/>
          </a:stretch>
        </p:blipFill>
        <p:spPr>
          <a:xfrm>
            <a:off x="4839818" y="4017410"/>
            <a:ext cx="4074961" cy="246651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9B92C6F-0EA2-443B-8FF6-37B1EEE08B52}"/>
              </a:ext>
            </a:extLst>
          </p:cNvPr>
          <p:cNvPicPr>
            <a:picLocks noChangeAspect="1"/>
          </p:cNvPicPr>
          <p:nvPr/>
        </p:nvPicPr>
        <p:blipFill>
          <a:blip r:embed="rId6"/>
          <a:stretch>
            <a:fillRect/>
          </a:stretch>
        </p:blipFill>
        <p:spPr>
          <a:xfrm>
            <a:off x="9569765" y="1431458"/>
            <a:ext cx="2339822" cy="4805103"/>
          </a:xfrm>
          <a:prstGeom prst="rect">
            <a:avLst/>
          </a:prstGeom>
        </p:spPr>
      </p:pic>
      <p:sp>
        <p:nvSpPr>
          <p:cNvPr id="8" name="TextBox 7">
            <a:extLst>
              <a:ext uri="{FF2B5EF4-FFF2-40B4-BE49-F238E27FC236}">
                <a16:creationId xmlns:a16="http://schemas.microsoft.com/office/drawing/2014/main" id="{C2484F69-11C8-46B1-81CB-4B9AD80BA7BF}"/>
              </a:ext>
            </a:extLst>
          </p:cNvPr>
          <p:cNvSpPr txBox="1"/>
          <p:nvPr/>
        </p:nvSpPr>
        <p:spPr>
          <a:xfrm>
            <a:off x="1768324" y="96181"/>
            <a:ext cx="1382199" cy="369332"/>
          </a:xfrm>
          <a:prstGeom prst="rect">
            <a:avLst/>
          </a:prstGeom>
          <a:noFill/>
        </p:spPr>
        <p:txBody>
          <a:bodyPr wrap="square" rtlCol="0">
            <a:spAutoFit/>
          </a:bodyPr>
          <a:lstStyle/>
          <a:p>
            <a:pPr algn="ctr"/>
            <a:r>
              <a:rPr lang="en-US" dirty="0">
                <a:latin typeface="Arial Black" panose="020B0A04020102020204" pitchFamily="34" charset="0"/>
              </a:rPr>
              <a:t>EMAIL</a:t>
            </a:r>
          </a:p>
        </p:txBody>
      </p:sp>
      <p:sp>
        <p:nvSpPr>
          <p:cNvPr id="9" name="TextBox 8">
            <a:extLst>
              <a:ext uri="{FF2B5EF4-FFF2-40B4-BE49-F238E27FC236}">
                <a16:creationId xmlns:a16="http://schemas.microsoft.com/office/drawing/2014/main" id="{6CE45E54-1AD5-401D-8BB6-A08A972A3053}"/>
              </a:ext>
            </a:extLst>
          </p:cNvPr>
          <p:cNvSpPr txBox="1"/>
          <p:nvPr/>
        </p:nvSpPr>
        <p:spPr>
          <a:xfrm>
            <a:off x="6096000" y="138348"/>
            <a:ext cx="2333105" cy="369332"/>
          </a:xfrm>
          <a:prstGeom prst="rect">
            <a:avLst/>
          </a:prstGeom>
          <a:noFill/>
        </p:spPr>
        <p:txBody>
          <a:bodyPr wrap="square" rtlCol="0">
            <a:spAutoFit/>
          </a:bodyPr>
          <a:lstStyle/>
          <a:p>
            <a:pPr algn="ctr"/>
            <a:r>
              <a:rPr lang="en-US" dirty="0">
                <a:latin typeface="Arial Black" panose="020B0A04020102020204" pitchFamily="34" charset="0"/>
              </a:rPr>
              <a:t>Landing Page</a:t>
            </a:r>
          </a:p>
        </p:txBody>
      </p:sp>
      <p:sp>
        <p:nvSpPr>
          <p:cNvPr id="10" name="TextBox 9">
            <a:extLst>
              <a:ext uri="{FF2B5EF4-FFF2-40B4-BE49-F238E27FC236}">
                <a16:creationId xmlns:a16="http://schemas.microsoft.com/office/drawing/2014/main" id="{D38FD0CD-4F1F-4C8C-84C2-10B64ABD8D0B}"/>
              </a:ext>
            </a:extLst>
          </p:cNvPr>
          <p:cNvSpPr txBox="1"/>
          <p:nvPr/>
        </p:nvSpPr>
        <p:spPr>
          <a:xfrm>
            <a:off x="1104590" y="3817186"/>
            <a:ext cx="2333105" cy="369332"/>
          </a:xfrm>
          <a:prstGeom prst="rect">
            <a:avLst/>
          </a:prstGeom>
          <a:noFill/>
        </p:spPr>
        <p:txBody>
          <a:bodyPr wrap="square" rtlCol="0">
            <a:spAutoFit/>
          </a:bodyPr>
          <a:lstStyle/>
          <a:p>
            <a:pPr algn="ctr"/>
            <a:r>
              <a:rPr lang="en-US" dirty="0">
                <a:latin typeface="Arial Black" panose="020B0A04020102020204" pitchFamily="34" charset="0"/>
              </a:rPr>
              <a:t>Page 2</a:t>
            </a:r>
          </a:p>
        </p:txBody>
      </p:sp>
      <p:sp>
        <p:nvSpPr>
          <p:cNvPr id="11" name="TextBox 10">
            <a:extLst>
              <a:ext uri="{FF2B5EF4-FFF2-40B4-BE49-F238E27FC236}">
                <a16:creationId xmlns:a16="http://schemas.microsoft.com/office/drawing/2014/main" id="{6A1EB2C6-EF68-4794-B5AA-FCCB63D589FE}"/>
              </a:ext>
            </a:extLst>
          </p:cNvPr>
          <p:cNvSpPr txBox="1"/>
          <p:nvPr/>
        </p:nvSpPr>
        <p:spPr>
          <a:xfrm>
            <a:off x="5861440" y="3812303"/>
            <a:ext cx="2333105" cy="369332"/>
          </a:xfrm>
          <a:prstGeom prst="rect">
            <a:avLst/>
          </a:prstGeom>
          <a:noFill/>
        </p:spPr>
        <p:txBody>
          <a:bodyPr wrap="square" rtlCol="0">
            <a:spAutoFit/>
          </a:bodyPr>
          <a:lstStyle/>
          <a:p>
            <a:pPr algn="ctr"/>
            <a:r>
              <a:rPr lang="en-US" dirty="0">
                <a:latin typeface="Arial Black" panose="020B0A04020102020204" pitchFamily="34" charset="0"/>
              </a:rPr>
              <a:t>Page 3</a:t>
            </a:r>
          </a:p>
        </p:txBody>
      </p:sp>
      <p:sp>
        <p:nvSpPr>
          <p:cNvPr id="12" name="TextBox 11">
            <a:extLst>
              <a:ext uri="{FF2B5EF4-FFF2-40B4-BE49-F238E27FC236}">
                <a16:creationId xmlns:a16="http://schemas.microsoft.com/office/drawing/2014/main" id="{0A52603E-FB3A-4A8A-9CE9-0FF977DFDDA1}"/>
              </a:ext>
            </a:extLst>
          </p:cNvPr>
          <p:cNvSpPr txBox="1"/>
          <p:nvPr/>
        </p:nvSpPr>
        <p:spPr>
          <a:xfrm>
            <a:off x="9687109" y="997059"/>
            <a:ext cx="2333105" cy="369332"/>
          </a:xfrm>
          <a:prstGeom prst="rect">
            <a:avLst/>
          </a:prstGeom>
          <a:noFill/>
        </p:spPr>
        <p:txBody>
          <a:bodyPr wrap="square" rtlCol="0">
            <a:spAutoFit/>
          </a:bodyPr>
          <a:lstStyle/>
          <a:p>
            <a:pPr algn="ctr"/>
            <a:r>
              <a:rPr lang="en-US" dirty="0">
                <a:latin typeface="Arial Black" panose="020B0A04020102020204" pitchFamily="34" charset="0"/>
              </a:rPr>
              <a:t>Page 4</a:t>
            </a:r>
          </a:p>
        </p:txBody>
      </p:sp>
      <p:sp>
        <p:nvSpPr>
          <p:cNvPr id="13" name="Arrow: Right 12">
            <a:extLst>
              <a:ext uri="{FF2B5EF4-FFF2-40B4-BE49-F238E27FC236}">
                <a16:creationId xmlns:a16="http://schemas.microsoft.com/office/drawing/2014/main" id="{3FA40D8C-3BAD-487E-8684-7CD493AFBFB7}"/>
              </a:ext>
            </a:extLst>
          </p:cNvPr>
          <p:cNvSpPr/>
          <p:nvPr/>
        </p:nvSpPr>
        <p:spPr>
          <a:xfrm>
            <a:off x="3681027" y="1684867"/>
            <a:ext cx="1281238" cy="369332"/>
          </a:xfrm>
          <a:prstGeom prst="rightArrow">
            <a:avLst/>
          </a:prstGeom>
          <a:solidFill>
            <a:srgbClr val="11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440F4918-98B7-446C-877B-317A2EDCE166}"/>
              </a:ext>
            </a:extLst>
          </p:cNvPr>
          <p:cNvSpPr/>
          <p:nvPr/>
        </p:nvSpPr>
        <p:spPr>
          <a:xfrm rot="8016122">
            <a:off x="3375734" y="3576782"/>
            <a:ext cx="1843300" cy="369332"/>
          </a:xfrm>
          <a:prstGeom prst="rightArrow">
            <a:avLst/>
          </a:prstGeom>
          <a:solidFill>
            <a:srgbClr val="11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F4D087D6-4C23-4E0B-93C5-E732A70EF123}"/>
              </a:ext>
            </a:extLst>
          </p:cNvPr>
          <p:cNvSpPr/>
          <p:nvPr/>
        </p:nvSpPr>
        <p:spPr>
          <a:xfrm>
            <a:off x="3806947" y="5250669"/>
            <a:ext cx="1281238" cy="369332"/>
          </a:xfrm>
          <a:prstGeom prst="rightArrow">
            <a:avLst/>
          </a:prstGeom>
          <a:solidFill>
            <a:srgbClr val="11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4928A90C-41CB-422A-AE66-66EC699B244E}"/>
              </a:ext>
            </a:extLst>
          </p:cNvPr>
          <p:cNvSpPr/>
          <p:nvPr/>
        </p:nvSpPr>
        <p:spPr>
          <a:xfrm rot="18544347">
            <a:off x="8529202" y="4169994"/>
            <a:ext cx="1491387" cy="369332"/>
          </a:xfrm>
          <a:prstGeom prst="rightArrow">
            <a:avLst/>
          </a:prstGeom>
          <a:solidFill>
            <a:srgbClr val="11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D15C580-8288-4ECF-A429-709F8766A5AF}"/>
              </a:ext>
            </a:extLst>
          </p:cNvPr>
          <p:cNvSpPr/>
          <p:nvPr/>
        </p:nvSpPr>
        <p:spPr>
          <a:xfrm>
            <a:off x="1014153" y="2375192"/>
            <a:ext cx="10399221" cy="2308324"/>
          </a:xfrm>
          <a:prstGeom prst="rect">
            <a:avLst/>
          </a:prstGeom>
          <a:solidFill>
            <a:srgbClr val="0099FF"/>
          </a:solidFill>
        </p:spPr>
        <p:txBody>
          <a:bodyPr wrap="square">
            <a:spAutoFit/>
          </a:bodyPr>
          <a:lstStyle/>
          <a:p>
            <a:pPr algn="ctr"/>
            <a:r>
              <a:rPr lang="en-US" sz="4800" b="1"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Cannot make this up.  </a:t>
            </a:r>
          </a:p>
          <a:p>
            <a:pPr algn="ctr"/>
            <a:r>
              <a:rPr lang="en-US" sz="4800" b="1"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‘EXPERIENTIAL MARKETING Training Camp’!!!!</a:t>
            </a:r>
          </a:p>
        </p:txBody>
      </p:sp>
    </p:spTree>
    <p:extLst>
      <p:ext uri="{BB962C8B-B14F-4D97-AF65-F5344CB8AC3E}">
        <p14:creationId xmlns:p14="http://schemas.microsoft.com/office/powerpoint/2010/main" val="28540897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4D2E9D-02FA-462B-8A65-BEBFAD1D10B9}"/>
              </a:ext>
            </a:extLst>
          </p:cNvPr>
          <p:cNvPicPr>
            <a:picLocks noChangeAspect="1"/>
          </p:cNvPicPr>
          <p:nvPr/>
        </p:nvPicPr>
        <p:blipFill>
          <a:blip r:embed="rId2"/>
          <a:stretch>
            <a:fillRect/>
          </a:stretch>
        </p:blipFill>
        <p:spPr>
          <a:xfrm>
            <a:off x="681031" y="465513"/>
            <a:ext cx="3371794" cy="322427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478FBD2-5EE3-4C49-862A-1BFFDD082BE4}"/>
              </a:ext>
            </a:extLst>
          </p:cNvPr>
          <p:cNvPicPr>
            <a:picLocks noChangeAspect="1"/>
          </p:cNvPicPr>
          <p:nvPr/>
        </p:nvPicPr>
        <p:blipFill>
          <a:blip r:embed="rId3"/>
          <a:stretch>
            <a:fillRect/>
          </a:stretch>
        </p:blipFill>
        <p:spPr>
          <a:xfrm>
            <a:off x="4769964" y="556953"/>
            <a:ext cx="4262159" cy="299257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3F5987F-EC8A-40DE-8FAB-0F81C256F4E9}"/>
              </a:ext>
            </a:extLst>
          </p:cNvPr>
          <p:cNvPicPr>
            <a:picLocks noChangeAspect="1"/>
          </p:cNvPicPr>
          <p:nvPr/>
        </p:nvPicPr>
        <p:blipFill>
          <a:blip r:embed="rId4"/>
          <a:stretch>
            <a:fillRect/>
          </a:stretch>
        </p:blipFill>
        <p:spPr>
          <a:xfrm>
            <a:off x="681031" y="4130410"/>
            <a:ext cx="3280927" cy="235351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3C716A9-E4B4-4497-B6C0-EBFF118DF85E}"/>
              </a:ext>
            </a:extLst>
          </p:cNvPr>
          <p:cNvPicPr>
            <a:picLocks noChangeAspect="1"/>
          </p:cNvPicPr>
          <p:nvPr/>
        </p:nvPicPr>
        <p:blipFill>
          <a:blip r:embed="rId5"/>
          <a:stretch>
            <a:fillRect/>
          </a:stretch>
        </p:blipFill>
        <p:spPr>
          <a:xfrm>
            <a:off x="4839818" y="4017410"/>
            <a:ext cx="4074961" cy="246651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9B92C6F-0EA2-443B-8FF6-37B1EEE08B52}"/>
              </a:ext>
            </a:extLst>
          </p:cNvPr>
          <p:cNvPicPr>
            <a:picLocks noChangeAspect="1"/>
          </p:cNvPicPr>
          <p:nvPr/>
        </p:nvPicPr>
        <p:blipFill>
          <a:blip r:embed="rId6"/>
          <a:stretch>
            <a:fillRect/>
          </a:stretch>
        </p:blipFill>
        <p:spPr>
          <a:xfrm>
            <a:off x="9569765" y="1431458"/>
            <a:ext cx="2339822" cy="4805103"/>
          </a:xfrm>
          <a:prstGeom prst="rect">
            <a:avLst/>
          </a:prstGeom>
        </p:spPr>
      </p:pic>
      <p:sp>
        <p:nvSpPr>
          <p:cNvPr id="8" name="TextBox 7">
            <a:extLst>
              <a:ext uri="{FF2B5EF4-FFF2-40B4-BE49-F238E27FC236}">
                <a16:creationId xmlns:a16="http://schemas.microsoft.com/office/drawing/2014/main" id="{C2484F69-11C8-46B1-81CB-4B9AD80BA7BF}"/>
              </a:ext>
            </a:extLst>
          </p:cNvPr>
          <p:cNvSpPr txBox="1"/>
          <p:nvPr/>
        </p:nvSpPr>
        <p:spPr>
          <a:xfrm>
            <a:off x="1768324" y="96181"/>
            <a:ext cx="1382199" cy="369332"/>
          </a:xfrm>
          <a:prstGeom prst="rect">
            <a:avLst/>
          </a:prstGeom>
          <a:noFill/>
        </p:spPr>
        <p:txBody>
          <a:bodyPr wrap="square" rtlCol="0">
            <a:spAutoFit/>
          </a:bodyPr>
          <a:lstStyle/>
          <a:p>
            <a:pPr algn="ctr"/>
            <a:r>
              <a:rPr lang="en-US" dirty="0">
                <a:latin typeface="Arial Black" panose="020B0A04020102020204" pitchFamily="34" charset="0"/>
              </a:rPr>
              <a:t>EMAIL</a:t>
            </a:r>
          </a:p>
        </p:txBody>
      </p:sp>
      <p:sp>
        <p:nvSpPr>
          <p:cNvPr id="9" name="TextBox 8">
            <a:extLst>
              <a:ext uri="{FF2B5EF4-FFF2-40B4-BE49-F238E27FC236}">
                <a16:creationId xmlns:a16="http://schemas.microsoft.com/office/drawing/2014/main" id="{6CE45E54-1AD5-401D-8BB6-A08A972A3053}"/>
              </a:ext>
            </a:extLst>
          </p:cNvPr>
          <p:cNvSpPr txBox="1"/>
          <p:nvPr/>
        </p:nvSpPr>
        <p:spPr>
          <a:xfrm>
            <a:off x="6096000" y="138348"/>
            <a:ext cx="2333105" cy="369332"/>
          </a:xfrm>
          <a:prstGeom prst="rect">
            <a:avLst/>
          </a:prstGeom>
          <a:noFill/>
        </p:spPr>
        <p:txBody>
          <a:bodyPr wrap="square" rtlCol="0">
            <a:spAutoFit/>
          </a:bodyPr>
          <a:lstStyle/>
          <a:p>
            <a:pPr algn="ctr"/>
            <a:r>
              <a:rPr lang="en-US" dirty="0">
                <a:latin typeface="Arial Black" panose="020B0A04020102020204" pitchFamily="34" charset="0"/>
              </a:rPr>
              <a:t>Landing Page</a:t>
            </a:r>
          </a:p>
        </p:txBody>
      </p:sp>
      <p:sp>
        <p:nvSpPr>
          <p:cNvPr id="10" name="TextBox 9">
            <a:extLst>
              <a:ext uri="{FF2B5EF4-FFF2-40B4-BE49-F238E27FC236}">
                <a16:creationId xmlns:a16="http://schemas.microsoft.com/office/drawing/2014/main" id="{D38FD0CD-4F1F-4C8C-84C2-10B64ABD8D0B}"/>
              </a:ext>
            </a:extLst>
          </p:cNvPr>
          <p:cNvSpPr txBox="1"/>
          <p:nvPr/>
        </p:nvSpPr>
        <p:spPr>
          <a:xfrm>
            <a:off x="1104590" y="3817186"/>
            <a:ext cx="2333105" cy="369332"/>
          </a:xfrm>
          <a:prstGeom prst="rect">
            <a:avLst/>
          </a:prstGeom>
          <a:noFill/>
        </p:spPr>
        <p:txBody>
          <a:bodyPr wrap="square" rtlCol="0">
            <a:spAutoFit/>
          </a:bodyPr>
          <a:lstStyle/>
          <a:p>
            <a:pPr algn="ctr"/>
            <a:r>
              <a:rPr lang="en-US" dirty="0">
                <a:latin typeface="Arial Black" panose="020B0A04020102020204" pitchFamily="34" charset="0"/>
              </a:rPr>
              <a:t>Page 2</a:t>
            </a:r>
          </a:p>
        </p:txBody>
      </p:sp>
      <p:sp>
        <p:nvSpPr>
          <p:cNvPr id="11" name="TextBox 10">
            <a:extLst>
              <a:ext uri="{FF2B5EF4-FFF2-40B4-BE49-F238E27FC236}">
                <a16:creationId xmlns:a16="http://schemas.microsoft.com/office/drawing/2014/main" id="{6A1EB2C6-EF68-4794-B5AA-FCCB63D589FE}"/>
              </a:ext>
            </a:extLst>
          </p:cNvPr>
          <p:cNvSpPr txBox="1"/>
          <p:nvPr/>
        </p:nvSpPr>
        <p:spPr>
          <a:xfrm>
            <a:off x="5861440" y="3812303"/>
            <a:ext cx="2333105" cy="369332"/>
          </a:xfrm>
          <a:prstGeom prst="rect">
            <a:avLst/>
          </a:prstGeom>
          <a:noFill/>
        </p:spPr>
        <p:txBody>
          <a:bodyPr wrap="square" rtlCol="0">
            <a:spAutoFit/>
          </a:bodyPr>
          <a:lstStyle/>
          <a:p>
            <a:pPr algn="ctr"/>
            <a:r>
              <a:rPr lang="en-US" dirty="0">
                <a:latin typeface="Arial Black" panose="020B0A04020102020204" pitchFamily="34" charset="0"/>
              </a:rPr>
              <a:t>Page 3</a:t>
            </a:r>
          </a:p>
        </p:txBody>
      </p:sp>
      <p:sp>
        <p:nvSpPr>
          <p:cNvPr id="12" name="TextBox 11">
            <a:extLst>
              <a:ext uri="{FF2B5EF4-FFF2-40B4-BE49-F238E27FC236}">
                <a16:creationId xmlns:a16="http://schemas.microsoft.com/office/drawing/2014/main" id="{0A52603E-FB3A-4A8A-9CE9-0FF977DFDDA1}"/>
              </a:ext>
            </a:extLst>
          </p:cNvPr>
          <p:cNvSpPr txBox="1"/>
          <p:nvPr/>
        </p:nvSpPr>
        <p:spPr>
          <a:xfrm>
            <a:off x="9687109" y="997059"/>
            <a:ext cx="2333105" cy="369332"/>
          </a:xfrm>
          <a:prstGeom prst="rect">
            <a:avLst/>
          </a:prstGeom>
          <a:noFill/>
        </p:spPr>
        <p:txBody>
          <a:bodyPr wrap="square" rtlCol="0">
            <a:spAutoFit/>
          </a:bodyPr>
          <a:lstStyle/>
          <a:p>
            <a:pPr algn="ctr"/>
            <a:r>
              <a:rPr lang="en-US" dirty="0">
                <a:latin typeface="Arial Black" panose="020B0A04020102020204" pitchFamily="34" charset="0"/>
              </a:rPr>
              <a:t>Page 4</a:t>
            </a:r>
          </a:p>
        </p:txBody>
      </p:sp>
      <p:sp>
        <p:nvSpPr>
          <p:cNvPr id="13" name="Arrow: Right 12">
            <a:extLst>
              <a:ext uri="{FF2B5EF4-FFF2-40B4-BE49-F238E27FC236}">
                <a16:creationId xmlns:a16="http://schemas.microsoft.com/office/drawing/2014/main" id="{3FA40D8C-3BAD-487E-8684-7CD493AFBFB7}"/>
              </a:ext>
            </a:extLst>
          </p:cNvPr>
          <p:cNvSpPr/>
          <p:nvPr/>
        </p:nvSpPr>
        <p:spPr>
          <a:xfrm>
            <a:off x="3681027" y="1684867"/>
            <a:ext cx="1281238" cy="369332"/>
          </a:xfrm>
          <a:prstGeom prst="rightArrow">
            <a:avLst/>
          </a:prstGeom>
          <a:solidFill>
            <a:srgbClr val="11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440F4918-98B7-446C-877B-317A2EDCE166}"/>
              </a:ext>
            </a:extLst>
          </p:cNvPr>
          <p:cNvSpPr/>
          <p:nvPr/>
        </p:nvSpPr>
        <p:spPr>
          <a:xfrm rot="8016122">
            <a:off x="3375734" y="3576782"/>
            <a:ext cx="1843300" cy="369332"/>
          </a:xfrm>
          <a:prstGeom prst="rightArrow">
            <a:avLst/>
          </a:prstGeom>
          <a:solidFill>
            <a:srgbClr val="11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F4D087D6-4C23-4E0B-93C5-E732A70EF123}"/>
              </a:ext>
            </a:extLst>
          </p:cNvPr>
          <p:cNvSpPr/>
          <p:nvPr/>
        </p:nvSpPr>
        <p:spPr>
          <a:xfrm>
            <a:off x="3806947" y="5250669"/>
            <a:ext cx="1281238" cy="369332"/>
          </a:xfrm>
          <a:prstGeom prst="rightArrow">
            <a:avLst/>
          </a:prstGeom>
          <a:solidFill>
            <a:srgbClr val="11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4928A90C-41CB-422A-AE66-66EC699B244E}"/>
              </a:ext>
            </a:extLst>
          </p:cNvPr>
          <p:cNvSpPr/>
          <p:nvPr/>
        </p:nvSpPr>
        <p:spPr>
          <a:xfrm rot="18544347">
            <a:off x="8529202" y="4169994"/>
            <a:ext cx="1491387" cy="369332"/>
          </a:xfrm>
          <a:prstGeom prst="rightArrow">
            <a:avLst/>
          </a:prstGeom>
          <a:solidFill>
            <a:srgbClr val="11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D15C580-8288-4ECF-A429-709F8766A5AF}"/>
              </a:ext>
            </a:extLst>
          </p:cNvPr>
          <p:cNvSpPr/>
          <p:nvPr/>
        </p:nvSpPr>
        <p:spPr>
          <a:xfrm>
            <a:off x="1058498" y="1149408"/>
            <a:ext cx="10399221" cy="4401205"/>
          </a:xfrm>
          <a:prstGeom prst="rect">
            <a:avLst/>
          </a:prstGeom>
          <a:solidFill>
            <a:srgbClr val="0099FF"/>
          </a:solidFill>
        </p:spPr>
        <p:txBody>
          <a:bodyPr wrap="square">
            <a:spAutoFit/>
          </a:bodyPr>
          <a:lstStyle/>
          <a:p>
            <a:pPr algn="ctr"/>
            <a:r>
              <a:rPr lang="en-US" sz="4000" b="1" dirty="0">
                <a:solidFill>
                  <a:srgbClr val="FF9966"/>
                </a:solidFill>
                <a:latin typeface="Segoe UI Black" panose="020B0A02040204020203" pitchFamily="34" charset="0"/>
                <a:ea typeface="Segoe UI Black" panose="020B0A02040204020203" pitchFamily="34" charset="0"/>
                <a:cs typeface="Segoe UI Black" panose="020B0A02040204020203" pitchFamily="34" charset="0"/>
              </a:rPr>
              <a:t>BtoB:</a:t>
            </a:r>
          </a:p>
          <a:p>
            <a:pPr algn="ctr"/>
            <a:r>
              <a:rPr lang="en-US" sz="4000" b="1" dirty="0">
                <a:solidFill>
                  <a:srgbClr val="FF9966"/>
                </a:solidFill>
                <a:latin typeface="Segoe UI Black" panose="020B0A02040204020203" pitchFamily="34" charset="0"/>
                <a:ea typeface="Segoe UI Black" panose="020B0A02040204020203" pitchFamily="34" charset="0"/>
                <a:cs typeface="Segoe UI Black" panose="020B0A02040204020203" pitchFamily="34" charset="0"/>
              </a:rPr>
              <a:t>Every ‘Additional Click (page)’ You Will Lose Over 25% of Respondents </a:t>
            </a:r>
          </a:p>
          <a:p>
            <a:pPr algn="ctr"/>
            <a:endParaRPr lang="en-US" sz="4000" b="1" dirty="0">
              <a:solidFill>
                <a:srgbClr val="FF9966"/>
              </a:solidFill>
              <a:latin typeface="Segoe UI Black" panose="020B0A02040204020203" pitchFamily="34" charset="0"/>
              <a:ea typeface="Segoe UI Black" panose="020B0A02040204020203" pitchFamily="34" charset="0"/>
              <a:cs typeface="Segoe UI Black" panose="020B0A02040204020203" pitchFamily="34" charset="0"/>
            </a:endParaRPr>
          </a:p>
          <a:p>
            <a:pPr algn="ctr"/>
            <a:r>
              <a:rPr lang="en-US" sz="4000" b="1" dirty="0">
                <a:solidFill>
                  <a:srgbClr val="FFFF00"/>
                </a:solidFill>
                <a:latin typeface="Segoe UI Black" panose="020B0A02040204020203" pitchFamily="34" charset="0"/>
                <a:ea typeface="Segoe UI Black" panose="020B0A02040204020203" pitchFamily="34" charset="0"/>
                <a:cs typeface="Segoe UI Black" panose="020B0A02040204020203" pitchFamily="34" charset="0"/>
              </a:rPr>
              <a:t>BtoC:</a:t>
            </a:r>
          </a:p>
          <a:p>
            <a:pPr algn="ctr"/>
            <a:r>
              <a:rPr lang="en-US" sz="4000" b="1" dirty="0">
                <a:solidFill>
                  <a:srgbClr val="FFFF00"/>
                </a:solidFill>
                <a:latin typeface="Segoe UI Black" panose="020B0A02040204020203" pitchFamily="34" charset="0"/>
                <a:ea typeface="Segoe UI Black" panose="020B0A02040204020203" pitchFamily="34" charset="0"/>
                <a:cs typeface="Segoe UI Black" panose="020B0A02040204020203" pitchFamily="34" charset="0"/>
              </a:rPr>
              <a:t>Every ‘Additional Click (page)’ You Will Lose Over 20% of Respondents </a:t>
            </a:r>
          </a:p>
        </p:txBody>
      </p:sp>
    </p:spTree>
    <p:extLst>
      <p:ext uri="{BB962C8B-B14F-4D97-AF65-F5344CB8AC3E}">
        <p14:creationId xmlns:p14="http://schemas.microsoft.com/office/powerpoint/2010/main" val="29928810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3131" y="1373307"/>
            <a:ext cx="9584360" cy="3139321"/>
          </a:xfrm>
          <a:prstGeom prst="rect">
            <a:avLst/>
          </a:prstGeom>
          <a:noFill/>
        </p:spPr>
        <p:txBody>
          <a:bodyPr wrap="square" rtlCol="0">
            <a:spAutoFit/>
          </a:bodyPr>
          <a:lstStyle/>
          <a:p>
            <a:pPr algn="ctr"/>
            <a:r>
              <a:rPr lang="en-US" sz="6600" b="1" dirty="0">
                <a:solidFill>
                  <a:schemeClr val="accent1">
                    <a:lumMod val="75000"/>
                  </a:schemeClr>
                </a:solidFill>
                <a:cs typeface="MV Boli" pitchFamily="2" charset="0"/>
              </a:rPr>
              <a:t>I always send out a </a:t>
            </a:r>
          </a:p>
          <a:p>
            <a:pPr algn="ctr"/>
            <a:r>
              <a:rPr lang="en-US" sz="6600" b="1" dirty="0">
                <a:solidFill>
                  <a:schemeClr val="accent1">
                    <a:lumMod val="75000"/>
                  </a:schemeClr>
                </a:solidFill>
                <a:cs typeface="MV Boli" pitchFamily="2" charset="0"/>
              </a:rPr>
              <a:t>‘thank you’ email but its really not a big deal</a:t>
            </a:r>
          </a:p>
        </p:txBody>
      </p:sp>
    </p:spTree>
    <p:extLst>
      <p:ext uri="{BB962C8B-B14F-4D97-AF65-F5344CB8AC3E}">
        <p14:creationId xmlns:p14="http://schemas.microsoft.com/office/powerpoint/2010/main" val="13545789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3131" y="1373307"/>
            <a:ext cx="9584360" cy="3139321"/>
          </a:xfrm>
          <a:prstGeom prst="rect">
            <a:avLst/>
          </a:prstGeom>
          <a:noFill/>
        </p:spPr>
        <p:txBody>
          <a:bodyPr wrap="square" rtlCol="0">
            <a:spAutoFit/>
          </a:bodyPr>
          <a:lstStyle/>
          <a:p>
            <a:pPr algn="ctr"/>
            <a:r>
              <a:rPr lang="en-US" sz="6600" b="1" dirty="0">
                <a:solidFill>
                  <a:schemeClr val="accent1">
                    <a:lumMod val="75000"/>
                  </a:schemeClr>
                </a:solidFill>
                <a:cs typeface="MV Boli" pitchFamily="2" charset="0"/>
              </a:rPr>
              <a:t>I always send out a </a:t>
            </a:r>
          </a:p>
          <a:p>
            <a:pPr algn="ctr"/>
            <a:r>
              <a:rPr lang="en-US" sz="6600" b="1" dirty="0">
                <a:solidFill>
                  <a:schemeClr val="accent1">
                    <a:lumMod val="75000"/>
                  </a:schemeClr>
                </a:solidFill>
                <a:cs typeface="MV Boli" pitchFamily="2" charset="0"/>
              </a:rPr>
              <a:t>‘thank you’ email but its really not a big deal</a:t>
            </a:r>
          </a:p>
        </p:txBody>
      </p:sp>
      <p:pic>
        <p:nvPicPr>
          <p:cNvPr id="3" name="Picture 2" descr="A picture containing text, indoor, hand, dark&#10;&#10;Description automatically generated">
            <a:extLst>
              <a:ext uri="{FF2B5EF4-FFF2-40B4-BE49-F238E27FC236}">
                <a16:creationId xmlns:a16="http://schemas.microsoft.com/office/drawing/2014/main" id="{8E08571B-CF43-4F88-9CB7-1B68851D6275}"/>
              </a:ext>
            </a:extLst>
          </p:cNvPr>
          <p:cNvPicPr>
            <a:picLocks noChangeAspect="1"/>
          </p:cNvPicPr>
          <p:nvPr/>
        </p:nvPicPr>
        <p:blipFill>
          <a:blip r:embed="rId2"/>
          <a:stretch>
            <a:fillRect/>
          </a:stretch>
        </p:blipFill>
        <p:spPr>
          <a:xfrm>
            <a:off x="2891563" y="1717291"/>
            <a:ext cx="6706949" cy="3112375"/>
          </a:xfrm>
          <a:prstGeom prst="rect">
            <a:avLst/>
          </a:prstGeom>
        </p:spPr>
      </p:pic>
    </p:spTree>
    <p:extLst>
      <p:ext uri="{BB962C8B-B14F-4D97-AF65-F5344CB8AC3E}">
        <p14:creationId xmlns:p14="http://schemas.microsoft.com/office/powerpoint/2010/main" val="40104803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9509" y="1589439"/>
            <a:ext cx="9155723" cy="1754326"/>
          </a:xfrm>
          <a:prstGeom prst="rect">
            <a:avLst/>
          </a:prstGeom>
          <a:noFill/>
        </p:spPr>
        <p:txBody>
          <a:bodyPr wrap="square" rtlCol="0">
            <a:spAutoFit/>
          </a:bodyPr>
          <a:lstStyle/>
          <a:p>
            <a:pPr algn="ctr"/>
            <a:r>
              <a:rPr lang="en-US" sz="5400" b="1" dirty="0">
                <a:solidFill>
                  <a:srgbClr val="FF0000"/>
                </a:solidFill>
                <a:cs typeface="MV Boli" pitchFamily="2" charset="0"/>
              </a:rPr>
              <a:t>This Email That You Send Out is </a:t>
            </a:r>
            <a:r>
              <a:rPr lang="en-US" sz="5400" b="1" u="sng" dirty="0">
                <a:solidFill>
                  <a:srgbClr val="FF0000"/>
                </a:solidFill>
                <a:cs typeface="MV Boli" pitchFamily="2" charset="0"/>
              </a:rPr>
              <a:t>BY FAR</a:t>
            </a:r>
            <a:r>
              <a:rPr lang="en-US" sz="5400" b="1" dirty="0">
                <a:solidFill>
                  <a:srgbClr val="FF0000"/>
                </a:solidFill>
                <a:cs typeface="MV Boli" pitchFamily="2" charset="0"/>
              </a:rPr>
              <a:t> The Most Important!</a:t>
            </a:r>
          </a:p>
        </p:txBody>
      </p:sp>
    </p:spTree>
    <p:extLst>
      <p:ext uri="{BB962C8B-B14F-4D97-AF65-F5344CB8AC3E}">
        <p14:creationId xmlns:p14="http://schemas.microsoft.com/office/powerpoint/2010/main" val="39387848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883F52-97CF-4893-A723-BF926489386F}"/>
              </a:ext>
            </a:extLst>
          </p:cNvPr>
          <p:cNvPicPr>
            <a:picLocks noChangeAspect="1"/>
          </p:cNvPicPr>
          <p:nvPr/>
        </p:nvPicPr>
        <p:blipFill>
          <a:blip r:embed="rId2"/>
          <a:stretch>
            <a:fillRect/>
          </a:stretch>
        </p:blipFill>
        <p:spPr>
          <a:xfrm>
            <a:off x="5632968" y="248168"/>
            <a:ext cx="5143500" cy="596265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8129DC3C-8949-41D7-9961-F613A973357E}"/>
              </a:ext>
            </a:extLst>
          </p:cNvPr>
          <p:cNvSpPr txBox="1"/>
          <p:nvPr/>
        </p:nvSpPr>
        <p:spPr>
          <a:xfrm>
            <a:off x="953143" y="2767828"/>
            <a:ext cx="3658468" cy="461665"/>
          </a:xfrm>
          <a:prstGeom prst="rect">
            <a:avLst/>
          </a:prstGeom>
          <a:solidFill>
            <a:srgbClr val="FFFF00"/>
          </a:solidFill>
        </p:spPr>
        <p:txBody>
          <a:bodyPr wrap="square" rtlCol="0">
            <a:spAutoFit/>
          </a:bodyPr>
          <a:lstStyle/>
          <a:p>
            <a:pPr algn="ctr"/>
            <a:r>
              <a:rPr lang="en-US" sz="2400" dirty="0">
                <a:latin typeface="Segoe UI Black" panose="020B0A02040204020203" pitchFamily="34" charset="0"/>
                <a:ea typeface="Segoe UI Black" panose="020B0A02040204020203" pitchFamily="34" charset="0"/>
                <a:cs typeface="Segoe UI Black" panose="020B0A02040204020203" pitchFamily="34" charset="0"/>
              </a:rPr>
              <a:t>NOT ENOUGH!</a:t>
            </a:r>
            <a:endParaRPr lang="en-US" sz="24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endParaRPr>
          </a:p>
        </p:txBody>
      </p:sp>
      <p:cxnSp>
        <p:nvCxnSpPr>
          <p:cNvPr id="5" name="Straight Arrow Connector 4">
            <a:extLst>
              <a:ext uri="{FF2B5EF4-FFF2-40B4-BE49-F238E27FC236}">
                <a16:creationId xmlns:a16="http://schemas.microsoft.com/office/drawing/2014/main" id="{4BC856D0-48FC-4C8D-9A4D-76BA0B7A63A8}"/>
              </a:ext>
            </a:extLst>
          </p:cNvPr>
          <p:cNvCxnSpPr>
            <a:cxnSpLocks/>
          </p:cNvCxnSpPr>
          <p:nvPr/>
        </p:nvCxnSpPr>
        <p:spPr>
          <a:xfrm flipV="1">
            <a:off x="4611611" y="1402864"/>
            <a:ext cx="2777706" cy="1604762"/>
          </a:xfrm>
          <a:prstGeom prst="straightConnector1">
            <a:avLst/>
          </a:prstGeom>
          <a:ln w="76200">
            <a:solidFill>
              <a:srgbClr val="EC1B2E"/>
            </a:solidFill>
            <a:headEnd w="lg" len="lg"/>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69075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C0A6AA-748E-4465-BDA0-42781E031E10}"/>
              </a:ext>
            </a:extLst>
          </p:cNvPr>
          <p:cNvPicPr>
            <a:picLocks noChangeAspect="1"/>
          </p:cNvPicPr>
          <p:nvPr/>
        </p:nvPicPr>
        <p:blipFill>
          <a:blip r:embed="rId2"/>
          <a:stretch>
            <a:fillRect/>
          </a:stretch>
        </p:blipFill>
        <p:spPr>
          <a:xfrm>
            <a:off x="4914900" y="519112"/>
            <a:ext cx="6210300" cy="562927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C599E9F4-0C99-4A48-9B9F-53147319DE22}"/>
              </a:ext>
            </a:extLst>
          </p:cNvPr>
          <p:cNvSpPr txBox="1"/>
          <p:nvPr/>
        </p:nvSpPr>
        <p:spPr>
          <a:xfrm>
            <a:off x="440400" y="789658"/>
            <a:ext cx="4253520" cy="4524315"/>
          </a:xfrm>
          <a:prstGeom prst="rect">
            <a:avLst/>
          </a:prstGeom>
          <a:solidFill>
            <a:srgbClr val="FFFF00"/>
          </a:solidFill>
        </p:spPr>
        <p:txBody>
          <a:bodyPr wrap="square" rtlCol="0">
            <a:spAutoFit/>
          </a:bodyPr>
          <a:lstStyle/>
          <a:p>
            <a:pPr algn="ctr"/>
            <a:r>
              <a:rPr lang="en-US" sz="3600" dirty="0">
                <a:latin typeface="Segoe UI Black" panose="020B0A02040204020203" pitchFamily="34" charset="0"/>
                <a:ea typeface="Segoe UI Black" panose="020B0A02040204020203" pitchFamily="34" charset="0"/>
                <a:cs typeface="Segoe UI Black" panose="020B0A02040204020203" pitchFamily="34" charset="0"/>
              </a:rPr>
              <a:t>Who Cares?  Of course you send out a post-registration email…</a:t>
            </a:r>
          </a:p>
          <a:p>
            <a:pPr algn="ctr"/>
            <a:endParaRPr lang="en-US" sz="3600" dirty="0">
              <a:latin typeface="Segoe UI Black" panose="020B0A02040204020203" pitchFamily="34" charset="0"/>
              <a:ea typeface="Segoe UI Black" panose="020B0A02040204020203" pitchFamily="34" charset="0"/>
              <a:cs typeface="Segoe UI Black" panose="020B0A02040204020203" pitchFamily="34" charset="0"/>
            </a:endParaRPr>
          </a:p>
          <a:p>
            <a:pPr algn="ctr"/>
            <a:r>
              <a:rPr lang="en-US" sz="36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What is the big deal?</a:t>
            </a:r>
          </a:p>
        </p:txBody>
      </p:sp>
      <p:sp>
        <p:nvSpPr>
          <p:cNvPr id="4" name="Rectangle 3">
            <a:extLst>
              <a:ext uri="{FF2B5EF4-FFF2-40B4-BE49-F238E27FC236}">
                <a16:creationId xmlns:a16="http://schemas.microsoft.com/office/drawing/2014/main" id="{5F1DFA66-F18E-48FB-94E6-F3D25A4B1CC7}"/>
              </a:ext>
            </a:extLst>
          </p:cNvPr>
          <p:cNvSpPr/>
          <p:nvPr/>
        </p:nvSpPr>
        <p:spPr>
          <a:xfrm>
            <a:off x="8448328" y="1182399"/>
            <a:ext cx="1427191" cy="162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75155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1217" y="729306"/>
            <a:ext cx="11154187" cy="5262979"/>
          </a:xfrm>
          <a:prstGeom prst="rect">
            <a:avLst/>
          </a:prstGeom>
          <a:noFill/>
        </p:spPr>
        <p:txBody>
          <a:bodyPr wrap="square" rtlCol="0">
            <a:spAutoFit/>
          </a:bodyPr>
          <a:lstStyle/>
          <a:p>
            <a:pPr algn="ctr"/>
            <a:r>
              <a:rPr lang="en-US" sz="4800" b="1" dirty="0">
                <a:solidFill>
                  <a:srgbClr val="00B0F0"/>
                </a:solidFill>
                <a:cs typeface="MV Boli" pitchFamily="2" charset="0"/>
              </a:rPr>
              <a:t>Future Delivery to Contacts Inbox Who Open Initial Post-Registration Email Increase by 87%</a:t>
            </a:r>
          </a:p>
          <a:p>
            <a:pPr algn="ctr"/>
            <a:endParaRPr lang="en-US" sz="4800" b="1" dirty="0">
              <a:solidFill>
                <a:srgbClr val="FF0000"/>
              </a:solidFill>
              <a:cs typeface="MV Boli" pitchFamily="2" charset="0"/>
            </a:endParaRPr>
          </a:p>
          <a:p>
            <a:pPr algn="ctr"/>
            <a:r>
              <a:rPr lang="en-US" sz="4800" b="1" dirty="0">
                <a:solidFill>
                  <a:srgbClr val="FF0000"/>
                </a:solidFill>
                <a:cs typeface="MV Boli" pitchFamily="2" charset="0"/>
              </a:rPr>
              <a:t>Future Emails to Contacts Who </a:t>
            </a:r>
            <a:r>
              <a:rPr lang="en-US" sz="4800" b="1" u="sng" dirty="0">
                <a:solidFill>
                  <a:srgbClr val="FF0000"/>
                </a:solidFill>
                <a:cs typeface="MV Boli" pitchFamily="2" charset="0"/>
              </a:rPr>
              <a:t>Don’t</a:t>
            </a:r>
            <a:r>
              <a:rPr lang="en-US" sz="4800" b="1" dirty="0">
                <a:solidFill>
                  <a:srgbClr val="FF0000"/>
                </a:solidFill>
                <a:cs typeface="MV Boli" pitchFamily="2" charset="0"/>
              </a:rPr>
              <a:t> Open Post-Registration Emails Generate Open Rates that are LOWER by at least 60%</a:t>
            </a:r>
          </a:p>
        </p:txBody>
      </p:sp>
    </p:spTree>
    <p:extLst>
      <p:ext uri="{BB962C8B-B14F-4D97-AF65-F5344CB8AC3E}">
        <p14:creationId xmlns:p14="http://schemas.microsoft.com/office/powerpoint/2010/main" val="4113565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B03A5C0D-4C01-4268-AFC4-4B21BA6E7866}"/>
              </a:ext>
            </a:extLst>
          </p:cNvPr>
          <p:cNvSpPr>
            <a:spLocks noChangeAspect="1" noChangeArrowheads="1"/>
          </p:cNvSpPr>
          <p:nvPr/>
        </p:nvSpPr>
        <p:spPr bwMode="auto">
          <a:xfrm>
            <a:off x="6259484" y="32849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Graphical user interface, application&#10;&#10;Description automatically generated">
            <a:extLst>
              <a:ext uri="{FF2B5EF4-FFF2-40B4-BE49-F238E27FC236}">
                <a16:creationId xmlns:a16="http://schemas.microsoft.com/office/drawing/2014/main" id="{7DB71D8E-A186-465E-A53A-50D68F91D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3725" y="851178"/>
            <a:ext cx="2531518" cy="547706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cxnSp>
        <p:nvCxnSpPr>
          <p:cNvPr id="6" name="Straight Arrow Connector 5">
            <a:extLst>
              <a:ext uri="{FF2B5EF4-FFF2-40B4-BE49-F238E27FC236}">
                <a16:creationId xmlns:a16="http://schemas.microsoft.com/office/drawing/2014/main" id="{9DC7CBA6-35FE-4832-AAA5-8CD229FB42CE}"/>
              </a:ext>
            </a:extLst>
          </p:cNvPr>
          <p:cNvCxnSpPr>
            <a:cxnSpLocks/>
          </p:cNvCxnSpPr>
          <p:nvPr/>
        </p:nvCxnSpPr>
        <p:spPr>
          <a:xfrm flipH="1">
            <a:off x="6119525" y="3092335"/>
            <a:ext cx="3282170" cy="262631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F60F90A-7989-4AA5-B8FF-EAD2B67B4397}"/>
              </a:ext>
            </a:extLst>
          </p:cNvPr>
          <p:cNvCxnSpPr>
            <a:cxnSpLocks/>
          </p:cNvCxnSpPr>
          <p:nvPr/>
        </p:nvCxnSpPr>
        <p:spPr>
          <a:xfrm flipH="1">
            <a:off x="6708371" y="3092335"/>
            <a:ext cx="2693324" cy="34497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094BC94-E6F8-4421-A07C-C7D5ED455512}"/>
              </a:ext>
            </a:extLst>
          </p:cNvPr>
          <p:cNvSpPr txBox="1"/>
          <p:nvPr/>
        </p:nvSpPr>
        <p:spPr>
          <a:xfrm>
            <a:off x="8821263" y="2482736"/>
            <a:ext cx="2121823" cy="1200329"/>
          </a:xfrm>
          <a:prstGeom prst="rect">
            <a:avLst/>
          </a:prstGeom>
          <a:noFill/>
        </p:spPr>
        <p:txBody>
          <a:bodyPr wrap="square">
            <a:spAutoFit/>
          </a:bodyPr>
          <a:lstStyle/>
          <a:p>
            <a:pPr algn="ctr"/>
            <a:r>
              <a:rPr lang="en-US" sz="1800" b="1" dirty="0">
                <a:solidFill>
                  <a:srgbClr val="FF0000"/>
                </a:solidFill>
                <a:highlight>
                  <a:srgbClr val="FFFF00"/>
                </a:highlight>
                <a:latin typeface="Segoe UI Black" panose="020B0A02040204020203" pitchFamily="34" charset="0"/>
                <a:ea typeface="Segoe UI Black" panose="020B0A02040204020203" pitchFamily="34" charset="0"/>
                <a:cs typeface="Segoe UI Black" panose="020B0A02040204020203" pitchFamily="34" charset="0"/>
              </a:rPr>
              <a:t>Whatever Email Goes Into Apple Mail App is Impacted</a:t>
            </a:r>
          </a:p>
        </p:txBody>
      </p:sp>
      <p:sp>
        <p:nvSpPr>
          <p:cNvPr id="14" name="TextBox 13">
            <a:extLst>
              <a:ext uri="{FF2B5EF4-FFF2-40B4-BE49-F238E27FC236}">
                <a16:creationId xmlns:a16="http://schemas.microsoft.com/office/drawing/2014/main" id="{88C51715-8B21-4869-AA2B-791B1F14915D}"/>
              </a:ext>
            </a:extLst>
          </p:cNvPr>
          <p:cNvSpPr txBox="1"/>
          <p:nvPr/>
        </p:nvSpPr>
        <p:spPr>
          <a:xfrm>
            <a:off x="498503" y="1735759"/>
            <a:ext cx="4079631" cy="2231380"/>
          </a:xfrm>
          <a:prstGeom prst="rect">
            <a:avLst/>
          </a:prstGeom>
          <a:noFill/>
        </p:spPr>
        <p:txBody>
          <a:bodyPr wrap="square">
            <a:spAutoFit/>
          </a:bodyPr>
          <a:lstStyle/>
          <a:p>
            <a:pPr algn="ctr"/>
            <a:r>
              <a:rPr lang="en-US" sz="3200" b="1"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Impact:</a:t>
            </a:r>
            <a:r>
              <a:rPr lang="en-US" sz="3200" b="1" dirty="0">
                <a:latin typeface="Segoe UI Black" panose="020B0A02040204020203" pitchFamily="34" charset="0"/>
                <a:ea typeface="Segoe UI Black" panose="020B0A02040204020203" pitchFamily="34" charset="0"/>
                <a:cs typeface="Segoe UI Black" panose="020B0A02040204020203" pitchFamily="34" charset="0"/>
              </a:rPr>
              <a:t> Potentially 46% of All Email Recipients </a:t>
            </a:r>
          </a:p>
          <a:p>
            <a:pPr algn="ctr"/>
            <a:r>
              <a:rPr lang="en-US" sz="3200" b="1" dirty="0">
                <a:latin typeface="Segoe UI Black" panose="020B0A02040204020203" pitchFamily="34" charset="0"/>
                <a:ea typeface="Segoe UI Black" panose="020B0A02040204020203" pitchFamily="34" charset="0"/>
                <a:cs typeface="Segoe UI Black" panose="020B0A02040204020203" pitchFamily="34" charset="0"/>
              </a:rPr>
              <a:t>(BtoB and BtoC)</a:t>
            </a:r>
          </a:p>
          <a:p>
            <a:pPr algn="ctr"/>
            <a:r>
              <a:rPr lang="en-US" sz="1100" b="1" dirty="0">
                <a:solidFill>
                  <a:schemeClr val="bg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Source: Litmus</a:t>
            </a:r>
          </a:p>
        </p:txBody>
      </p:sp>
    </p:spTree>
    <p:extLst>
      <p:ext uri="{BB962C8B-B14F-4D97-AF65-F5344CB8AC3E}">
        <p14:creationId xmlns:p14="http://schemas.microsoft.com/office/powerpoint/2010/main" val="25633924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7813" y="608536"/>
            <a:ext cx="10425439" cy="5262979"/>
          </a:xfrm>
          <a:prstGeom prst="rect">
            <a:avLst/>
          </a:prstGeom>
          <a:noFill/>
        </p:spPr>
        <p:txBody>
          <a:bodyPr wrap="square" rtlCol="0">
            <a:spAutoFit/>
          </a:bodyPr>
          <a:lstStyle/>
          <a:p>
            <a:pPr algn="ctr"/>
            <a:r>
              <a:rPr lang="en-US" sz="4800" b="1" dirty="0">
                <a:solidFill>
                  <a:srgbClr val="00B0F0"/>
                </a:solidFill>
                <a:cs typeface="MV Boli" pitchFamily="2" charset="0"/>
              </a:rPr>
              <a:t>Future Delivery to Contacts Inbox Who Open Initial Post-Registration Email Increase by 87%</a:t>
            </a:r>
          </a:p>
          <a:p>
            <a:pPr algn="ctr"/>
            <a:endParaRPr lang="en-US" sz="4800" b="1" dirty="0">
              <a:solidFill>
                <a:srgbClr val="FF0000"/>
              </a:solidFill>
              <a:cs typeface="MV Boli" pitchFamily="2" charset="0"/>
            </a:endParaRPr>
          </a:p>
          <a:p>
            <a:pPr algn="ctr"/>
            <a:r>
              <a:rPr lang="en-US" sz="4800" b="1" dirty="0">
                <a:solidFill>
                  <a:srgbClr val="FF0000"/>
                </a:solidFill>
                <a:cs typeface="MV Boli" pitchFamily="2" charset="0"/>
              </a:rPr>
              <a:t>Future Emails to Contacts Who </a:t>
            </a:r>
            <a:r>
              <a:rPr lang="en-US" sz="4800" b="1" u="sng" dirty="0">
                <a:solidFill>
                  <a:srgbClr val="FF0000"/>
                </a:solidFill>
                <a:cs typeface="MV Boli" pitchFamily="2" charset="0"/>
              </a:rPr>
              <a:t>Don’t</a:t>
            </a:r>
            <a:r>
              <a:rPr lang="en-US" sz="4800" b="1" dirty="0">
                <a:solidFill>
                  <a:srgbClr val="FF0000"/>
                </a:solidFill>
                <a:cs typeface="MV Boli" pitchFamily="2" charset="0"/>
              </a:rPr>
              <a:t> Open Post-Registration Emails Generate Open Rates that are 60% Lower </a:t>
            </a:r>
          </a:p>
        </p:txBody>
      </p:sp>
      <p:sp>
        <p:nvSpPr>
          <p:cNvPr id="3" name="TextBox 2">
            <a:extLst>
              <a:ext uri="{FF2B5EF4-FFF2-40B4-BE49-F238E27FC236}">
                <a16:creationId xmlns:a16="http://schemas.microsoft.com/office/drawing/2014/main" id="{48F3399F-F506-429B-8BDE-77320C796A0D}"/>
              </a:ext>
            </a:extLst>
          </p:cNvPr>
          <p:cNvSpPr txBox="1"/>
          <p:nvPr/>
        </p:nvSpPr>
        <p:spPr>
          <a:xfrm>
            <a:off x="1637432" y="1645869"/>
            <a:ext cx="9376931" cy="2308324"/>
          </a:xfrm>
          <a:prstGeom prst="rect">
            <a:avLst/>
          </a:prstGeom>
          <a:solidFill>
            <a:srgbClr val="FFFF00"/>
          </a:solidFill>
        </p:spPr>
        <p:txBody>
          <a:bodyPr wrap="square" rtlCol="0">
            <a:spAutoFit/>
          </a:bodyPr>
          <a:lstStyle/>
          <a:p>
            <a:pPr algn="ctr"/>
            <a:r>
              <a:rPr lang="en-US" sz="3600" dirty="0">
                <a:latin typeface="Segoe UI Black" panose="020B0A02040204020203" pitchFamily="34" charset="0"/>
                <a:ea typeface="Segoe UI Black" panose="020B0A02040204020203" pitchFamily="34" charset="0"/>
                <a:cs typeface="Segoe UI Black" panose="020B0A02040204020203" pitchFamily="34" charset="0"/>
              </a:rPr>
              <a:t>Push Aggressive/Fantastic Information In Post Registration Emails. </a:t>
            </a:r>
          </a:p>
          <a:p>
            <a:pPr algn="ctr"/>
            <a:r>
              <a:rPr lang="en-US" sz="3600" dirty="0">
                <a:latin typeface="Segoe UI Black" panose="020B0A02040204020203" pitchFamily="34" charset="0"/>
                <a:ea typeface="Segoe UI Black" panose="020B0A02040204020203" pitchFamily="34" charset="0"/>
                <a:cs typeface="Segoe UI Black" panose="020B0A02040204020203" pitchFamily="34" charset="0"/>
              </a:rPr>
              <a:t>MAKE SURE ‘The Exciting Part’ IS MENTIONED IN SUBJECT LINE.</a:t>
            </a:r>
            <a:endParaRPr lang="en-US" sz="36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6995681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BFD2E0-5167-4A55-B487-7C59DEAEAB2E}"/>
              </a:ext>
            </a:extLst>
          </p:cNvPr>
          <p:cNvPicPr>
            <a:picLocks noChangeAspect="1"/>
          </p:cNvPicPr>
          <p:nvPr/>
        </p:nvPicPr>
        <p:blipFill>
          <a:blip r:embed="rId2"/>
          <a:stretch>
            <a:fillRect/>
          </a:stretch>
        </p:blipFill>
        <p:spPr>
          <a:xfrm>
            <a:off x="5386387" y="472006"/>
            <a:ext cx="5991225" cy="551497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9BECC8F5-FE5F-4303-99D9-30BACB758CE2}"/>
              </a:ext>
            </a:extLst>
          </p:cNvPr>
          <p:cNvSpPr txBox="1"/>
          <p:nvPr/>
        </p:nvSpPr>
        <p:spPr>
          <a:xfrm>
            <a:off x="877169" y="551837"/>
            <a:ext cx="3658468" cy="2677656"/>
          </a:xfrm>
          <a:prstGeom prst="rect">
            <a:avLst/>
          </a:prstGeom>
          <a:solidFill>
            <a:srgbClr val="FFFF00"/>
          </a:solidFill>
        </p:spPr>
        <p:txBody>
          <a:bodyPr wrap="square" rtlCol="0">
            <a:spAutoFit/>
          </a:bodyPr>
          <a:lstStyle/>
          <a:p>
            <a:pPr algn="ctr"/>
            <a:r>
              <a:rPr lang="en-US" sz="2400" dirty="0">
                <a:latin typeface="Segoe UI Black" panose="020B0A02040204020203" pitchFamily="34" charset="0"/>
                <a:ea typeface="Segoe UI Black" panose="020B0A02040204020203" pitchFamily="34" charset="0"/>
                <a:cs typeface="Segoe UI Black" panose="020B0A02040204020203" pitchFamily="34" charset="0"/>
              </a:rPr>
              <a:t>Push Aggressive/Fantastic Offer In Post Registration Emails. </a:t>
            </a:r>
          </a:p>
          <a:p>
            <a:pPr algn="ctr"/>
            <a:r>
              <a:rPr lang="en-US" sz="2400" dirty="0">
                <a:latin typeface="Segoe UI Black" panose="020B0A02040204020203" pitchFamily="34" charset="0"/>
                <a:ea typeface="Segoe UI Black" panose="020B0A02040204020203" pitchFamily="34" charset="0"/>
                <a:cs typeface="Segoe UI Black" panose="020B0A02040204020203" pitchFamily="34" charset="0"/>
              </a:rPr>
              <a:t>MAKE SURE OFFER IS MENTIONED IN SUBJECT LINE.</a:t>
            </a:r>
            <a:endParaRPr lang="en-US" sz="24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endParaRPr>
          </a:p>
        </p:txBody>
      </p:sp>
      <p:cxnSp>
        <p:nvCxnSpPr>
          <p:cNvPr id="4" name="Straight Arrow Connector 3">
            <a:extLst>
              <a:ext uri="{FF2B5EF4-FFF2-40B4-BE49-F238E27FC236}">
                <a16:creationId xmlns:a16="http://schemas.microsoft.com/office/drawing/2014/main" id="{D3823822-00A8-4989-9480-95142DD1F52B}"/>
              </a:ext>
            </a:extLst>
          </p:cNvPr>
          <p:cNvCxnSpPr>
            <a:cxnSpLocks/>
          </p:cNvCxnSpPr>
          <p:nvPr/>
        </p:nvCxnSpPr>
        <p:spPr>
          <a:xfrm flipV="1">
            <a:off x="4658264" y="871019"/>
            <a:ext cx="2777706" cy="1604762"/>
          </a:xfrm>
          <a:prstGeom prst="straightConnector1">
            <a:avLst/>
          </a:prstGeom>
          <a:ln w="76200">
            <a:solidFill>
              <a:srgbClr val="EC1B2E"/>
            </a:solidFill>
            <a:headEnd w="lg" len="lg"/>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55C04D64-A069-4FF0-9BDA-F9DF2E200EA7}"/>
              </a:ext>
            </a:extLst>
          </p:cNvPr>
          <p:cNvSpPr txBox="1"/>
          <p:nvPr/>
        </p:nvSpPr>
        <p:spPr>
          <a:xfrm>
            <a:off x="529716" y="3956665"/>
            <a:ext cx="4571999" cy="1200329"/>
          </a:xfrm>
          <a:prstGeom prst="rect">
            <a:avLst/>
          </a:prstGeom>
          <a:solidFill>
            <a:schemeClr val="tx1"/>
          </a:solid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Thank You, and…</a:t>
            </a:r>
          </a:p>
          <a:p>
            <a:pPr marL="342900" indent="-342900">
              <a:buFont typeface="Arial" panose="020B0604020202020204" pitchFamily="34" charset="0"/>
              <a:buChar char="•"/>
            </a:pPr>
            <a:r>
              <a:rPr lang="en-US" sz="24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Registered! Just For You…</a:t>
            </a:r>
          </a:p>
          <a:p>
            <a:pPr marL="342900" indent="-342900">
              <a:buFont typeface="Arial" panose="020B0604020202020204" pitchFamily="34" charset="0"/>
              <a:buChar char="•"/>
            </a:pPr>
            <a:r>
              <a:rPr lang="en-US" sz="24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Here is the next step…</a:t>
            </a:r>
          </a:p>
        </p:txBody>
      </p:sp>
    </p:spTree>
    <p:extLst>
      <p:ext uri="{BB962C8B-B14F-4D97-AF65-F5344CB8AC3E}">
        <p14:creationId xmlns:p14="http://schemas.microsoft.com/office/powerpoint/2010/main" val="40673114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11FED9-8E12-4224-B8D3-D679703F4914}"/>
              </a:ext>
            </a:extLst>
          </p:cNvPr>
          <p:cNvSpPr/>
          <p:nvPr/>
        </p:nvSpPr>
        <p:spPr>
          <a:xfrm>
            <a:off x="2122631" y="601471"/>
            <a:ext cx="8212743" cy="1107996"/>
          </a:xfrm>
          <a:prstGeom prst="rect">
            <a:avLst/>
          </a:prstGeom>
        </p:spPr>
        <p:txBody>
          <a:bodyPr wrap="square">
            <a:spAutoFit/>
          </a:bodyPr>
          <a:lstStyle/>
          <a:p>
            <a:pPr algn="ctr"/>
            <a:r>
              <a:rPr lang="en-US" sz="6600" b="1" dirty="0">
                <a:solidFill>
                  <a:srgbClr val="0099FF"/>
                </a:solidFill>
                <a:highlight>
                  <a:srgbClr val="FFFF00"/>
                </a:highlight>
                <a:latin typeface="Berlin Sans FB Demi" panose="020E0802020502020306" pitchFamily="34" charset="0"/>
                <a:ea typeface="Segoe UI Black" panose="020B0A02040204020203" pitchFamily="34" charset="0"/>
                <a:cs typeface="Segoe UI Black" panose="020B0A02040204020203" pitchFamily="34" charset="0"/>
              </a:rPr>
              <a:t>NEW FREE STUFF!</a:t>
            </a:r>
          </a:p>
        </p:txBody>
      </p:sp>
      <p:pic>
        <p:nvPicPr>
          <p:cNvPr id="4" name="Picture 2" descr="Image result for worldata logo">
            <a:extLst>
              <a:ext uri="{FF2B5EF4-FFF2-40B4-BE49-F238E27FC236}">
                <a16:creationId xmlns:a16="http://schemas.microsoft.com/office/drawing/2014/main" id="{4DF907FF-0BE4-41D4-9387-A7893903A9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5766" y="6465138"/>
            <a:ext cx="1204821" cy="2120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2F5FB2-A6C8-4222-824A-8584D6232767}"/>
              </a:ext>
            </a:extLst>
          </p:cNvPr>
          <p:cNvSpPr txBox="1"/>
          <p:nvPr/>
        </p:nvSpPr>
        <p:spPr>
          <a:xfrm>
            <a:off x="-117894" y="6358402"/>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JayS@CorpWD.com</a:t>
            </a:r>
          </a:p>
        </p:txBody>
      </p:sp>
      <p:sp>
        <p:nvSpPr>
          <p:cNvPr id="6" name="TextBox 5">
            <a:extLst>
              <a:ext uri="{FF2B5EF4-FFF2-40B4-BE49-F238E27FC236}">
                <a16:creationId xmlns:a16="http://schemas.microsoft.com/office/drawing/2014/main" id="{6B06DFD5-4AEF-4686-9B0F-15C35F2D7A55}"/>
              </a:ext>
            </a:extLst>
          </p:cNvPr>
          <p:cNvSpPr txBox="1"/>
          <p:nvPr/>
        </p:nvSpPr>
        <p:spPr>
          <a:xfrm>
            <a:off x="4896928" y="6358402"/>
            <a:ext cx="2398144" cy="338554"/>
          </a:xfrm>
          <a:prstGeom prst="rect">
            <a:avLst/>
          </a:prstGeom>
          <a:noFill/>
        </p:spPr>
        <p:txBody>
          <a:bodyPr wrap="square" rtlCol="0">
            <a:spAutoFit/>
          </a:bodyPr>
          <a:lstStyle/>
          <a:p>
            <a:pPr algn="ctr"/>
            <a:r>
              <a:rPr lang="en-US" sz="1600" dirty="0">
                <a:solidFill>
                  <a:schemeClr val="accent3">
                    <a:lumMod val="50000"/>
                  </a:schemeClr>
                </a:solidFill>
                <a:latin typeface="Rockwell" panose="02060603020205020403" pitchFamily="18" charset="0"/>
              </a:rPr>
              <a:t>@Worldata</a:t>
            </a:r>
          </a:p>
        </p:txBody>
      </p:sp>
      <p:pic>
        <p:nvPicPr>
          <p:cNvPr id="13316" name="Picture 4" descr="Yay! GIF - Friends Phoebe Ross - Discover &amp; Share GIFs">
            <a:extLst>
              <a:ext uri="{FF2B5EF4-FFF2-40B4-BE49-F238E27FC236}">
                <a16:creationId xmlns:a16="http://schemas.microsoft.com/office/drawing/2014/main" id="{5F5A16A9-6EE8-437A-AF07-6939873633E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86225" y="2125546"/>
            <a:ext cx="4391025" cy="33132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961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867082" y="234316"/>
            <a:ext cx="6686550" cy="835819"/>
          </a:xfrm>
          <a:prstGeom prst="rect">
            <a:avLst/>
          </a:prstGeom>
          <a:ln>
            <a:noFill/>
          </a:ln>
          <a:effectLst/>
        </p:spPr>
        <p:txBody>
          <a:bodyPr vert="horz" lIns="66866" tIns="33433" rIns="66866" bIns="33433" rtlCol="0" anchor="ct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spcBef>
                <a:spcPct val="0"/>
              </a:spcBef>
              <a:defRPr/>
            </a:pPr>
            <a:endParaRPr lang="en-US" sz="4680" b="1" cap="all" dirty="0">
              <a:ln w="0"/>
              <a:solidFill>
                <a:prstClr val="white"/>
              </a:solidFill>
              <a:latin typeface="Arial" panose="020B0604020202020204"/>
            </a:endParaRPr>
          </a:p>
        </p:txBody>
      </p:sp>
      <p:grpSp>
        <p:nvGrpSpPr>
          <p:cNvPr id="9" name="Group 8">
            <a:extLst>
              <a:ext uri="{FF2B5EF4-FFF2-40B4-BE49-F238E27FC236}">
                <a16:creationId xmlns:a16="http://schemas.microsoft.com/office/drawing/2014/main" id="{F59FFF32-693C-7348-B3CD-7346E128848C}"/>
              </a:ext>
            </a:extLst>
          </p:cNvPr>
          <p:cNvGrpSpPr/>
          <p:nvPr/>
        </p:nvGrpSpPr>
        <p:grpSpPr>
          <a:xfrm>
            <a:off x="5722281" y="1865618"/>
            <a:ext cx="6083172" cy="4153038"/>
            <a:chOff x="5996745" y="2277797"/>
            <a:chExt cx="4247894" cy="4388366"/>
          </a:xfrm>
        </p:grpSpPr>
        <p:sp>
          <p:nvSpPr>
            <p:cNvPr id="6" name="TextBox 5"/>
            <p:cNvSpPr txBox="1"/>
            <p:nvPr/>
          </p:nvSpPr>
          <p:spPr>
            <a:xfrm>
              <a:off x="6125743" y="2926174"/>
              <a:ext cx="4118896" cy="3739989"/>
            </a:xfrm>
            <a:prstGeom prst="rect">
              <a:avLst/>
            </a:prstGeom>
            <a:noFill/>
            <a:effectLst/>
          </p:spPr>
          <p:txBody>
            <a:bodyPr wrap="square" rtlCol="0">
              <a:spAutoFit/>
            </a:bodyPr>
            <a:lstStyle/>
            <a:p>
              <a:endParaRPr lang="en-US" sz="3600" b="1" dirty="0">
                <a:solidFill>
                  <a:schemeClr val="tx1">
                    <a:lumMod val="85000"/>
                    <a:lumOff val="15000"/>
                  </a:schemeClr>
                </a:solidFill>
                <a:latin typeface="Arial" pitchFamily="34" charset="0"/>
                <a:cs typeface="Arial" pitchFamily="34" charset="0"/>
              </a:endParaRPr>
            </a:p>
            <a:p>
              <a:pPr algn="ctr"/>
              <a:r>
                <a:rPr lang="en-US" sz="3600" b="1" dirty="0">
                  <a:solidFill>
                    <a:schemeClr val="tx1">
                      <a:lumMod val="85000"/>
                      <a:lumOff val="15000"/>
                    </a:schemeClr>
                  </a:solidFill>
                  <a:highlight>
                    <a:srgbClr val="FFFF00"/>
                  </a:highlight>
                  <a:latin typeface="Arial" pitchFamily="34" charset="0"/>
                  <a:cs typeface="Arial" pitchFamily="34" charset="0"/>
                </a:rPr>
                <a:t>For SLIDES &amp; Calendar: </a:t>
              </a:r>
              <a:r>
                <a:rPr lang="en-US" sz="3600" b="1" dirty="0">
                  <a:solidFill>
                    <a:schemeClr val="tx1">
                      <a:lumMod val="85000"/>
                      <a:lumOff val="15000"/>
                    </a:schemeClr>
                  </a:solidFill>
                  <a:highlight>
                    <a:srgbClr val="FFFF00"/>
                  </a:highlight>
                  <a:latin typeface="Arial" pitchFamily="34" charset="0"/>
                  <a:cs typeface="Arial" pitchFamily="34" charset="0"/>
                  <a:hlinkClick r:id="rId3"/>
                </a:rPr>
                <a:t>JayS@CorpWD.com</a:t>
              </a:r>
              <a:endParaRPr lang="en-US" sz="3600" b="1" dirty="0">
                <a:solidFill>
                  <a:schemeClr val="tx1">
                    <a:lumMod val="85000"/>
                    <a:lumOff val="15000"/>
                  </a:schemeClr>
                </a:solidFill>
                <a:highlight>
                  <a:srgbClr val="FFFF00"/>
                </a:highlight>
                <a:latin typeface="Arial" pitchFamily="34" charset="0"/>
                <a:cs typeface="Arial" pitchFamily="34" charset="0"/>
              </a:endParaRPr>
            </a:p>
            <a:p>
              <a:pPr algn="ctr"/>
              <a:endParaRPr lang="en-US" sz="3600" b="1" dirty="0">
                <a:solidFill>
                  <a:schemeClr val="tx1">
                    <a:lumMod val="85000"/>
                    <a:lumOff val="15000"/>
                  </a:schemeClr>
                </a:solidFill>
                <a:highlight>
                  <a:srgbClr val="FFFF00"/>
                </a:highlight>
                <a:latin typeface="Arial" pitchFamily="34" charset="0"/>
                <a:cs typeface="Arial" pitchFamily="34" charset="0"/>
              </a:endParaRPr>
            </a:p>
            <a:p>
              <a:pPr algn="ctr"/>
              <a:r>
                <a:rPr lang="en-US" sz="2800" b="1" u="sng" dirty="0">
                  <a:solidFill>
                    <a:schemeClr val="tx1">
                      <a:lumMod val="85000"/>
                      <a:lumOff val="15000"/>
                    </a:schemeClr>
                  </a:solidFill>
                  <a:highlight>
                    <a:srgbClr val="00FFFF"/>
                  </a:highlight>
                  <a:latin typeface="Arial" pitchFamily="34" charset="0"/>
                  <a:cs typeface="Arial" pitchFamily="34" charset="0"/>
                </a:rPr>
                <a:t>WAIT….There is more!!!!</a:t>
              </a:r>
            </a:p>
            <a:p>
              <a:pPr algn="ctr"/>
              <a:endParaRPr lang="en-US" sz="2800" b="1" u="sng" dirty="0">
                <a:solidFill>
                  <a:schemeClr val="tx1">
                    <a:lumMod val="85000"/>
                    <a:lumOff val="15000"/>
                  </a:schemeClr>
                </a:solidFill>
                <a:highlight>
                  <a:srgbClr val="00FFFF"/>
                </a:highlight>
                <a:latin typeface="Arial" pitchFamily="34" charset="0"/>
                <a:cs typeface="Arial" pitchFamily="34" charset="0"/>
              </a:endParaRPr>
            </a:p>
            <a:p>
              <a:pPr algn="ctr"/>
              <a:r>
                <a:rPr lang="en-US" sz="2400" b="1" u="sng" dirty="0">
                  <a:solidFill>
                    <a:schemeClr val="tx1">
                      <a:lumMod val="85000"/>
                      <a:lumOff val="15000"/>
                    </a:schemeClr>
                  </a:solidFill>
                  <a:highlight>
                    <a:srgbClr val="C0C0C0"/>
                  </a:highlight>
                  <a:latin typeface="Arial" pitchFamily="34" charset="0"/>
                  <a:cs typeface="Arial" pitchFamily="34" charset="0"/>
                </a:rPr>
                <a:t>(lots of resources at Worldata.com)</a:t>
              </a:r>
              <a:endParaRPr lang="en-US" sz="2400" b="1" dirty="0">
                <a:solidFill>
                  <a:schemeClr val="tx1">
                    <a:lumMod val="85000"/>
                    <a:lumOff val="15000"/>
                  </a:schemeClr>
                </a:solidFill>
                <a:highlight>
                  <a:srgbClr val="C0C0C0"/>
                </a:highlight>
                <a:latin typeface="Arial" pitchFamily="34" charset="0"/>
                <a:cs typeface="Arial" pitchFamily="34" charset="0"/>
              </a:endParaRPr>
            </a:p>
          </p:txBody>
        </p:sp>
        <p:sp>
          <p:nvSpPr>
            <p:cNvPr id="7" name="TextBox 6"/>
            <p:cNvSpPr txBox="1"/>
            <p:nvPr/>
          </p:nvSpPr>
          <p:spPr>
            <a:xfrm>
              <a:off x="5996745" y="2277797"/>
              <a:ext cx="128998" cy="644606"/>
            </a:xfrm>
            <a:prstGeom prst="rect">
              <a:avLst/>
            </a:prstGeom>
            <a:noFill/>
            <a:effectLst/>
          </p:spPr>
          <p:txBody>
            <a:bodyPr wrap="none" rtlCol="0">
              <a:spAutoFit/>
            </a:bodyPr>
            <a:lstStyle/>
            <a:p>
              <a:endParaRPr lang="en-US" sz="3364" i="1" dirty="0">
                <a:solidFill>
                  <a:schemeClr val="tx1">
                    <a:lumMod val="85000"/>
                    <a:lumOff val="15000"/>
                  </a:schemeClr>
                </a:solidFill>
                <a:latin typeface="Arial" pitchFamily="34" charset="0"/>
                <a:cs typeface="Arial" pitchFamily="34" charset="0"/>
              </a:endParaRPr>
            </a:p>
          </p:txBody>
        </p:sp>
      </p:grpSp>
      <p:pic>
        <p:nvPicPr>
          <p:cNvPr id="3" name="Picture 2">
            <a:extLst>
              <a:ext uri="{FF2B5EF4-FFF2-40B4-BE49-F238E27FC236}">
                <a16:creationId xmlns:a16="http://schemas.microsoft.com/office/drawing/2014/main" id="{7E93DFF7-D321-4993-989A-6EA11D5D9DE3}"/>
              </a:ext>
            </a:extLst>
          </p:cNvPr>
          <p:cNvPicPr>
            <a:picLocks noChangeAspect="1"/>
          </p:cNvPicPr>
          <p:nvPr/>
        </p:nvPicPr>
        <p:blipFill>
          <a:blip r:embed="rId4"/>
          <a:stretch>
            <a:fillRect/>
          </a:stretch>
        </p:blipFill>
        <p:spPr>
          <a:xfrm>
            <a:off x="616993" y="499883"/>
            <a:ext cx="4584825" cy="5739047"/>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C8C2608A-1A0D-48C1-8A9A-EBE7D74F7580}"/>
              </a:ext>
            </a:extLst>
          </p:cNvPr>
          <p:cNvSpPr txBox="1"/>
          <p:nvPr/>
        </p:nvSpPr>
        <p:spPr>
          <a:xfrm>
            <a:off x="5618832" y="539421"/>
            <a:ext cx="6401371" cy="1631216"/>
          </a:xfrm>
          <a:prstGeom prst="rect">
            <a:avLst/>
          </a:prstGeom>
          <a:noFill/>
        </p:spPr>
        <p:txBody>
          <a:bodyPr wrap="square">
            <a:spAutoFit/>
          </a:bodyPr>
          <a:lstStyle/>
          <a:p>
            <a:pPr algn="ctr"/>
            <a:r>
              <a:rPr lang="en-US" sz="3600" b="1" dirty="0">
                <a:solidFill>
                  <a:srgbClr val="FF0000"/>
                </a:solidFill>
                <a:latin typeface="Segoe UI Black" panose="020B0A02040204020203" pitchFamily="34" charset="0"/>
                <a:ea typeface="Segoe UI Black" panose="020B0A02040204020203" pitchFamily="34" charset="0"/>
                <a:cs typeface="Arial" pitchFamily="34" charset="0"/>
              </a:rPr>
              <a:t>Email Marketing Calendar:  </a:t>
            </a:r>
          </a:p>
          <a:p>
            <a:pPr algn="ctr"/>
            <a:r>
              <a:rPr lang="en-US" sz="3200" b="1" dirty="0">
                <a:solidFill>
                  <a:srgbClr val="FF0000"/>
                </a:solidFill>
                <a:latin typeface="Segoe UI Black" panose="020B0A02040204020203" pitchFamily="34" charset="0"/>
                <a:ea typeface="Segoe UI Black" panose="020B0A02040204020203" pitchFamily="34" charset="0"/>
                <a:cs typeface="Arial" pitchFamily="34" charset="0"/>
              </a:rPr>
              <a:t>Best and Worst Days to Send</a:t>
            </a:r>
          </a:p>
          <a:p>
            <a:pPr algn="ctr"/>
            <a:r>
              <a:rPr lang="en-US" sz="3200" b="1" u="sng" dirty="0">
                <a:solidFill>
                  <a:srgbClr val="FF0000"/>
                </a:solidFill>
                <a:latin typeface="Segoe UI Black" panose="020B0A02040204020203" pitchFamily="34" charset="0"/>
                <a:ea typeface="Segoe UI Black" panose="020B0A02040204020203" pitchFamily="34" charset="0"/>
                <a:cs typeface="Arial" pitchFamily="34" charset="0"/>
              </a:rPr>
              <a:t>B2B</a:t>
            </a:r>
            <a:r>
              <a:rPr lang="en-US" sz="3200" b="1" dirty="0">
                <a:solidFill>
                  <a:srgbClr val="FF0000"/>
                </a:solidFill>
                <a:latin typeface="Segoe UI Black" panose="020B0A02040204020203" pitchFamily="34" charset="0"/>
                <a:ea typeface="Segoe UI Black" panose="020B0A02040204020203" pitchFamily="34" charset="0"/>
                <a:cs typeface="Arial" pitchFamily="34" charset="0"/>
              </a:rPr>
              <a:t> and </a:t>
            </a:r>
            <a:r>
              <a:rPr lang="en-US" sz="3200" b="1" u="sng" dirty="0">
                <a:solidFill>
                  <a:srgbClr val="FF0000"/>
                </a:solidFill>
                <a:latin typeface="Segoe UI Black" panose="020B0A02040204020203" pitchFamily="34" charset="0"/>
                <a:ea typeface="Segoe UI Black" panose="020B0A02040204020203" pitchFamily="34" charset="0"/>
                <a:cs typeface="Arial" pitchFamily="34" charset="0"/>
              </a:rPr>
              <a:t>B2C</a:t>
            </a:r>
            <a:r>
              <a:rPr lang="en-US" sz="3200" b="1" dirty="0">
                <a:solidFill>
                  <a:srgbClr val="FF0000"/>
                </a:solidFill>
                <a:latin typeface="Segoe UI Black" panose="020B0A02040204020203" pitchFamily="34" charset="0"/>
                <a:ea typeface="Segoe UI Black" panose="020B0A02040204020203" pitchFamily="34" charset="0"/>
                <a:cs typeface="Arial" pitchFamily="34" charset="0"/>
              </a:rPr>
              <a:t> Versions</a:t>
            </a:r>
          </a:p>
        </p:txBody>
      </p:sp>
      <p:sp>
        <p:nvSpPr>
          <p:cNvPr id="12" name="TextBox 11">
            <a:extLst>
              <a:ext uri="{FF2B5EF4-FFF2-40B4-BE49-F238E27FC236}">
                <a16:creationId xmlns:a16="http://schemas.microsoft.com/office/drawing/2014/main" id="{CE0C6861-C6DD-41F1-849B-564A38FA4BF4}"/>
              </a:ext>
            </a:extLst>
          </p:cNvPr>
          <p:cNvSpPr txBox="1"/>
          <p:nvPr/>
        </p:nvSpPr>
        <p:spPr>
          <a:xfrm rot="20619955">
            <a:off x="47493" y="2356408"/>
            <a:ext cx="5639176" cy="1569660"/>
          </a:xfrm>
          <a:prstGeom prst="rect">
            <a:avLst/>
          </a:prstGeom>
          <a:noFill/>
          <a:effectLst/>
        </p:spPr>
        <p:txBody>
          <a:bodyPr wrap="square" rtlCol="0">
            <a:spAutoFit/>
          </a:bodyPr>
          <a:lstStyle/>
          <a:p>
            <a:endParaRPr lang="en-US" sz="3200" b="1" dirty="0">
              <a:solidFill>
                <a:schemeClr val="bg1"/>
              </a:solidFill>
              <a:highlight>
                <a:srgbClr val="0000FF"/>
              </a:highlight>
              <a:latin typeface="Arial" pitchFamily="34" charset="0"/>
              <a:cs typeface="Arial" pitchFamily="34" charset="0"/>
            </a:endParaRPr>
          </a:p>
          <a:p>
            <a:pPr algn="ctr"/>
            <a:r>
              <a:rPr lang="en-US" sz="3200" b="1" dirty="0">
                <a:solidFill>
                  <a:schemeClr val="bg1"/>
                </a:solidFill>
                <a:highlight>
                  <a:srgbClr val="0000FF"/>
                </a:highlight>
                <a:latin typeface="Arial" pitchFamily="34" charset="0"/>
                <a:cs typeface="Arial" pitchFamily="34" charset="0"/>
              </a:rPr>
              <a:t>UPDATED AGAIN!  </a:t>
            </a:r>
          </a:p>
          <a:p>
            <a:pPr algn="ctr"/>
            <a:r>
              <a:rPr lang="en-US" sz="3200" b="1" dirty="0">
                <a:solidFill>
                  <a:schemeClr val="bg1"/>
                </a:solidFill>
                <a:highlight>
                  <a:srgbClr val="0000FF"/>
                </a:highlight>
                <a:latin typeface="Arial" pitchFamily="34" charset="0"/>
                <a:cs typeface="Arial" pitchFamily="34" charset="0"/>
              </a:rPr>
              <a:t>NEW AS OF June 1</a:t>
            </a:r>
            <a:r>
              <a:rPr lang="en-US" sz="3200" b="1" baseline="30000" dirty="0">
                <a:solidFill>
                  <a:schemeClr val="bg1"/>
                </a:solidFill>
                <a:highlight>
                  <a:srgbClr val="0000FF"/>
                </a:highlight>
                <a:latin typeface="Arial" pitchFamily="34" charset="0"/>
                <a:cs typeface="Arial" pitchFamily="34" charset="0"/>
              </a:rPr>
              <a:t>st</a:t>
            </a:r>
            <a:r>
              <a:rPr lang="en-US" sz="3200" b="1" dirty="0">
                <a:solidFill>
                  <a:schemeClr val="bg1"/>
                </a:solidFill>
                <a:highlight>
                  <a:srgbClr val="0000FF"/>
                </a:highlight>
                <a:latin typeface="Arial" pitchFamily="34" charset="0"/>
                <a:cs typeface="Arial" pitchFamily="34" charset="0"/>
              </a:rPr>
              <a:t>!!!!!</a:t>
            </a:r>
            <a:endParaRPr lang="en-US" sz="2400" b="1" dirty="0">
              <a:solidFill>
                <a:schemeClr val="bg1"/>
              </a:solidFill>
              <a:highlight>
                <a:srgbClr val="0000FF"/>
              </a:highlight>
              <a:latin typeface="Arial" pitchFamily="34" charset="0"/>
              <a:cs typeface="Arial" pitchFamily="34" charset="0"/>
            </a:endParaRPr>
          </a:p>
        </p:txBody>
      </p:sp>
    </p:spTree>
    <p:extLst>
      <p:ext uri="{BB962C8B-B14F-4D97-AF65-F5344CB8AC3E}">
        <p14:creationId xmlns:p14="http://schemas.microsoft.com/office/powerpoint/2010/main" val="321306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83B79D-CA92-4AFA-ABB7-AD2AE6A10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1875" y="1056043"/>
            <a:ext cx="5923554" cy="4260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86111B-20E3-4F99-ABE0-4D6E8737E4EE}"/>
              </a:ext>
            </a:extLst>
          </p:cNvPr>
          <p:cNvSpPr txBox="1"/>
          <p:nvPr/>
        </p:nvSpPr>
        <p:spPr>
          <a:xfrm>
            <a:off x="3047308" y="367353"/>
            <a:ext cx="6097384" cy="523220"/>
          </a:xfrm>
          <a:prstGeom prst="rect">
            <a:avLst/>
          </a:prstGeom>
          <a:noFill/>
        </p:spPr>
        <p:txBody>
          <a:bodyPr wrap="square">
            <a:spAutoFit/>
          </a:bodyPr>
          <a:lstStyle/>
          <a:p>
            <a:pPr algn="ctr"/>
            <a:r>
              <a:rPr lang="en-US" sz="2800" dirty="0">
                <a:highlight>
                  <a:srgbClr val="FFFF00"/>
                </a:highlight>
              </a:rPr>
              <a:t>www.JaySchwedelson.com</a:t>
            </a:r>
          </a:p>
        </p:txBody>
      </p:sp>
      <p:sp>
        <p:nvSpPr>
          <p:cNvPr id="9" name="Rectangle 8">
            <a:extLst>
              <a:ext uri="{FF2B5EF4-FFF2-40B4-BE49-F238E27FC236}">
                <a16:creationId xmlns:a16="http://schemas.microsoft.com/office/drawing/2014/main" id="{9DC832F9-42E7-4BC4-AB60-3091510A5229}"/>
              </a:ext>
            </a:extLst>
          </p:cNvPr>
          <p:cNvSpPr/>
          <p:nvPr/>
        </p:nvSpPr>
        <p:spPr>
          <a:xfrm>
            <a:off x="1076149" y="5411450"/>
            <a:ext cx="10381259" cy="1569660"/>
          </a:xfrm>
          <a:prstGeom prst="rect">
            <a:avLst/>
          </a:prstGeom>
        </p:spPr>
        <p:txBody>
          <a:bodyPr wrap="square">
            <a:spAutoFit/>
          </a:bodyPr>
          <a:lstStyle/>
          <a:p>
            <a:pPr algn="ctr"/>
            <a:r>
              <a:rPr lang="en-US" sz="2800" b="1" dirty="0">
                <a:solidFill>
                  <a:schemeClr val="tx1">
                    <a:lumMod val="85000"/>
                    <a:lumOff val="15000"/>
                  </a:schemeClr>
                </a:solidFill>
                <a:highlight>
                  <a:srgbClr val="FFFF00"/>
                </a:highlight>
                <a:latin typeface="Arial" pitchFamily="34" charset="0"/>
                <a:cs typeface="Arial" pitchFamily="34" charset="0"/>
              </a:rPr>
              <a:t>For Slides, Calendar, Questions: </a:t>
            </a:r>
            <a:r>
              <a:rPr lang="en-US" sz="3600" b="1" dirty="0">
                <a:solidFill>
                  <a:schemeClr val="tx1">
                    <a:lumMod val="85000"/>
                    <a:lumOff val="15000"/>
                  </a:schemeClr>
                </a:solidFill>
                <a:highlight>
                  <a:srgbClr val="FFFF00"/>
                </a:highlight>
                <a:latin typeface="Arial" pitchFamily="34" charset="0"/>
                <a:cs typeface="Arial" pitchFamily="34" charset="0"/>
                <a:hlinkClick r:id="rId3"/>
              </a:rPr>
              <a:t>JayS@CorpWD.com</a:t>
            </a:r>
            <a:endParaRPr lang="en-US" sz="2800" b="1" dirty="0">
              <a:solidFill>
                <a:schemeClr val="tx1">
                  <a:lumMod val="85000"/>
                  <a:lumOff val="15000"/>
                </a:schemeClr>
              </a:solidFill>
              <a:highlight>
                <a:srgbClr val="FFFF00"/>
              </a:highlight>
              <a:latin typeface="Arial" pitchFamily="34" charset="0"/>
              <a:cs typeface="Arial" pitchFamily="34" charset="0"/>
            </a:endParaRPr>
          </a:p>
          <a:p>
            <a:pPr algn="ctr"/>
            <a:endParaRPr lang="en-US" sz="2000" b="1" dirty="0">
              <a:solidFill>
                <a:schemeClr val="tx1">
                  <a:lumMod val="85000"/>
                  <a:lumOff val="15000"/>
                </a:schemeClr>
              </a:solidFill>
              <a:highlight>
                <a:srgbClr val="FFFF00"/>
              </a:highlight>
              <a:latin typeface="Arial" pitchFamily="34" charset="0"/>
              <a:cs typeface="Arial" pitchFamily="34" charset="0"/>
            </a:endParaRPr>
          </a:p>
          <a:p>
            <a:pPr algn="ctr"/>
            <a:r>
              <a:rPr lang="en-US" sz="2000" b="1" dirty="0">
                <a:solidFill>
                  <a:schemeClr val="tx1">
                    <a:lumMod val="85000"/>
                    <a:lumOff val="15000"/>
                  </a:schemeClr>
                </a:solidFill>
                <a:highlight>
                  <a:srgbClr val="FFFF00"/>
                </a:highlight>
                <a:latin typeface="Arial" pitchFamily="34" charset="0"/>
                <a:cs typeface="Arial" pitchFamily="34" charset="0"/>
              </a:rPr>
              <a:t>@Worldata – Instagram and Twitter </a:t>
            </a:r>
          </a:p>
          <a:p>
            <a:pPr algn="ctr"/>
            <a:endParaRPr lang="en-US" sz="2000" b="1" dirty="0">
              <a:solidFill>
                <a:schemeClr val="tx1">
                  <a:lumMod val="85000"/>
                  <a:lumOff val="15000"/>
                </a:schemeClr>
              </a:solidFill>
              <a:highlight>
                <a:srgbClr val="FFFF00"/>
              </a:highlight>
              <a:latin typeface="Arial" pitchFamily="34" charset="0"/>
              <a:cs typeface="Arial" pitchFamily="34" charset="0"/>
            </a:endParaRPr>
          </a:p>
        </p:txBody>
      </p:sp>
      <p:sp>
        <p:nvSpPr>
          <p:cNvPr id="7" name="TextBox 6">
            <a:extLst>
              <a:ext uri="{FF2B5EF4-FFF2-40B4-BE49-F238E27FC236}">
                <a16:creationId xmlns:a16="http://schemas.microsoft.com/office/drawing/2014/main" id="{7F262F1C-AE47-437F-BF7A-443752BAF42A}"/>
              </a:ext>
            </a:extLst>
          </p:cNvPr>
          <p:cNvSpPr txBox="1"/>
          <p:nvPr/>
        </p:nvSpPr>
        <p:spPr>
          <a:xfrm rot="20619955">
            <a:off x="8484381" y="1524788"/>
            <a:ext cx="3558713" cy="1569660"/>
          </a:xfrm>
          <a:prstGeom prst="rect">
            <a:avLst/>
          </a:prstGeom>
          <a:noFill/>
          <a:effectLst/>
        </p:spPr>
        <p:txBody>
          <a:bodyPr wrap="square" rtlCol="0">
            <a:spAutoFit/>
          </a:bodyPr>
          <a:lstStyle/>
          <a:p>
            <a:endParaRPr lang="en-US" sz="2400" b="1" dirty="0">
              <a:solidFill>
                <a:schemeClr val="bg1"/>
              </a:solidFill>
              <a:highlight>
                <a:srgbClr val="FF00FF"/>
              </a:highlight>
              <a:latin typeface="Arial" pitchFamily="34" charset="0"/>
              <a:cs typeface="Arial" pitchFamily="34" charset="0"/>
            </a:endParaRPr>
          </a:p>
          <a:p>
            <a:pPr algn="ctr"/>
            <a:r>
              <a:rPr lang="en-US" sz="2400" b="1" dirty="0">
                <a:solidFill>
                  <a:schemeClr val="bg1"/>
                </a:solidFill>
                <a:highlight>
                  <a:srgbClr val="FF00FF"/>
                </a:highlight>
                <a:latin typeface="Arial" pitchFamily="34" charset="0"/>
                <a:cs typeface="Arial" pitchFamily="34" charset="0"/>
              </a:rPr>
              <a:t>If you email me you can also just say “add me to SCOOP”</a:t>
            </a:r>
            <a:endParaRPr lang="en-US" b="1" dirty="0">
              <a:solidFill>
                <a:schemeClr val="bg1"/>
              </a:solidFill>
              <a:highlight>
                <a:srgbClr val="FF00FF"/>
              </a:highlight>
              <a:latin typeface="Arial" pitchFamily="34" charset="0"/>
              <a:cs typeface="Arial" pitchFamily="34" charset="0"/>
            </a:endParaRPr>
          </a:p>
        </p:txBody>
      </p:sp>
      <p:sp>
        <p:nvSpPr>
          <p:cNvPr id="10" name="TextBox 9">
            <a:extLst>
              <a:ext uri="{FF2B5EF4-FFF2-40B4-BE49-F238E27FC236}">
                <a16:creationId xmlns:a16="http://schemas.microsoft.com/office/drawing/2014/main" id="{4E3D57B8-AA5D-4EEF-A069-D33A820265B0}"/>
              </a:ext>
            </a:extLst>
          </p:cNvPr>
          <p:cNvSpPr txBox="1"/>
          <p:nvPr/>
        </p:nvSpPr>
        <p:spPr>
          <a:xfrm rot="20729358">
            <a:off x="9286770" y="6130583"/>
            <a:ext cx="2905298" cy="369332"/>
          </a:xfrm>
          <a:prstGeom prst="rect">
            <a:avLst/>
          </a:prstGeom>
          <a:noFill/>
        </p:spPr>
        <p:txBody>
          <a:bodyPr wrap="square">
            <a:spAutoFit/>
          </a:bodyPr>
          <a:lstStyle/>
          <a:p>
            <a:pPr algn="ctr"/>
            <a:r>
              <a:rPr lang="en-US" sz="1800" b="1" u="sng" dirty="0">
                <a:solidFill>
                  <a:schemeClr val="tx1">
                    <a:lumMod val="85000"/>
                    <a:lumOff val="15000"/>
                  </a:schemeClr>
                </a:solidFill>
                <a:highlight>
                  <a:srgbClr val="00FFFF"/>
                </a:highlight>
                <a:latin typeface="Arial" pitchFamily="34" charset="0"/>
                <a:cs typeface="Arial" pitchFamily="34" charset="0"/>
              </a:rPr>
              <a:t>WAIT….There is more!!!!</a:t>
            </a:r>
            <a:endParaRPr lang="en-US" sz="1800" b="1" dirty="0">
              <a:solidFill>
                <a:schemeClr val="tx1">
                  <a:lumMod val="85000"/>
                  <a:lumOff val="15000"/>
                </a:schemeClr>
              </a:solidFill>
              <a:highlight>
                <a:srgbClr val="00FFFF"/>
              </a:highlight>
              <a:latin typeface="Arial" pitchFamily="34" charset="0"/>
              <a:cs typeface="Arial" pitchFamily="34" charset="0"/>
            </a:endParaRPr>
          </a:p>
        </p:txBody>
      </p:sp>
    </p:spTree>
    <p:extLst>
      <p:ext uri="{BB962C8B-B14F-4D97-AF65-F5344CB8AC3E}">
        <p14:creationId xmlns:p14="http://schemas.microsoft.com/office/powerpoint/2010/main" val="31743944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7E5967-E75D-42C1-8E52-740CBAEADF1F}"/>
              </a:ext>
            </a:extLst>
          </p:cNvPr>
          <p:cNvPicPr>
            <a:picLocks noChangeAspect="1"/>
          </p:cNvPicPr>
          <p:nvPr/>
        </p:nvPicPr>
        <p:blipFill>
          <a:blip r:embed="rId2"/>
          <a:stretch>
            <a:fillRect/>
          </a:stretch>
        </p:blipFill>
        <p:spPr>
          <a:xfrm>
            <a:off x="1238597" y="301640"/>
            <a:ext cx="10307782" cy="5745892"/>
          </a:xfrm>
          <a:prstGeom prst="rect">
            <a:avLst/>
          </a:prstGeom>
          <a:ln>
            <a:noFill/>
          </a:ln>
          <a:effectLst>
            <a:outerShdw blurRad="292100" dist="139700" dir="2700000" algn="tl" rotWithShape="0">
              <a:srgbClr val="333333">
                <a:alpha val="65000"/>
              </a:srgbClr>
            </a:outerShdw>
          </a:effectLst>
        </p:spPr>
      </p:pic>
      <p:sp>
        <p:nvSpPr>
          <p:cNvPr id="5" name="Subtitle 2">
            <a:extLst>
              <a:ext uri="{FF2B5EF4-FFF2-40B4-BE49-F238E27FC236}">
                <a16:creationId xmlns:a16="http://schemas.microsoft.com/office/drawing/2014/main" id="{BAA374DA-3835-4F05-B0FA-4659C309FA59}"/>
              </a:ext>
            </a:extLst>
          </p:cNvPr>
          <p:cNvSpPr txBox="1">
            <a:spLocks/>
          </p:cNvSpPr>
          <p:nvPr/>
        </p:nvSpPr>
        <p:spPr>
          <a:xfrm>
            <a:off x="2497091" y="5613612"/>
            <a:ext cx="8002191" cy="538213"/>
          </a:xfrm>
          <a:prstGeom prst="rect">
            <a:avLst/>
          </a:prstGeom>
        </p:spPr>
        <p:style>
          <a:lnRef idx="2">
            <a:schemeClr val="accent5"/>
          </a:lnRef>
          <a:fillRef idx="1">
            <a:schemeClr val="lt1"/>
          </a:fillRef>
          <a:effectRef idx="0">
            <a:schemeClr val="accent5"/>
          </a:effectRef>
          <a:fontRef idx="minor">
            <a:schemeClr val="dk1"/>
          </a:fontRef>
        </p:style>
        <p:txBody>
          <a:bodyPr vert="horz" lIns="89154" tIns="44577" rIns="89154" bIns="44577"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sz="2340" dirty="0">
                <a:solidFill>
                  <a:prstClr val="black"/>
                </a:solidFill>
                <a:ea typeface="Roboto Black" panose="02000000000000000000" pitchFamily="2" charset="0"/>
              </a:rPr>
              <a:t>Over 10 million Subject Lines Checked  </a:t>
            </a:r>
            <a:r>
              <a:rPr lang="en-US" sz="2340" b="1" dirty="0">
                <a:solidFill>
                  <a:prstClr val="black"/>
                </a:solidFill>
                <a:ea typeface="Roboto Black" panose="02000000000000000000" pitchFamily="2" charset="0"/>
              </a:rPr>
              <a:t>And It’s FREE!</a:t>
            </a:r>
          </a:p>
        </p:txBody>
      </p:sp>
      <p:sp>
        <p:nvSpPr>
          <p:cNvPr id="6" name="TextBox 5">
            <a:extLst>
              <a:ext uri="{FF2B5EF4-FFF2-40B4-BE49-F238E27FC236}">
                <a16:creationId xmlns:a16="http://schemas.microsoft.com/office/drawing/2014/main" id="{788F3640-9B26-42E0-893D-4D94CFC3EF4C}"/>
              </a:ext>
            </a:extLst>
          </p:cNvPr>
          <p:cNvSpPr txBox="1"/>
          <p:nvPr/>
        </p:nvSpPr>
        <p:spPr>
          <a:xfrm>
            <a:off x="1953490" y="6247806"/>
            <a:ext cx="10646930" cy="461665"/>
          </a:xfrm>
          <a:prstGeom prst="rect">
            <a:avLst/>
          </a:prstGeom>
          <a:noFill/>
        </p:spPr>
        <p:txBody>
          <a:bodyPr wrap="square">
            <a:spAutoFit/>
          </a:bodyPr>
          <a:lstStyle/>
          <a:p>
            <a:r>
              <a:rPr lang="en-US" sz="2400" b="1" dirty="0">
                <a:solidFill>
                  <a:schemeClr val="tx1">
                    <a:lumMod val="85000"/>
                    <a:lumOff val="15000"/>
                  </a:schemeClr>
                </a:solidFill>
                <a:highlight>
                  <a:srgbClr val="FFFF00"/>
                </a:highlight>
                <a:latin typeface="Arial" pitchFamily="34" charset="0"/>
                <a:cs typeface="Arial" pitchFamily="34" charset="0"/>
              </a:rPr>
              <a:t>For SLIDES, Calendar, Scoop, Questions: </a:t>
            </a:r>
            <a:r>
              <a:rPr lang="en-US" sz="2400" b="1" dirty="0">
                <a:solidFill>
                  <a:schemeClr val="tx1">
                    <a:lumMod val="85000"/>
                    <a:lumOff val="15000"/>
                  </a:schemeClr>
                </a:solidFill>
                <a:highlight>
                  <a:srgbClr val="FFFF00"/>
                </a:highlight>
                <a:latin typeface="Arial" pitchFamily="34" charset="0"/>
                <a:cs typeface="Arial" pitchFamily="34" charset="0"/>
                <a:hlinkClick r:id="rId3"/>
              </a:rPr>
              <a:t>JayS@CorpWD.com</a:t>
            </a:r>
            <a:endParaRPr lang="en-US" sz="2400" b="1" dirty="0">
              <a:solidFill>
                <a:schemeClr val="tx1">
                  <a:lumMod val="85000"/>
                  <a:lumOff val="15000"/>
                </a:schemeClr>
              </a:solidFill>
              <a:highlight>
                <a:srgbClr val="FFFF00"/>
              </a:highlight>
              <a:latin typeface="Arial" pitchFamily="34" charset="0"/>
              <a:cs typeface="Arial" pitchFamily="34" charset="0"/>
            </a:endParaRPr>
          </a:p>
        </p:txBody>
      </p:sp>
    </p:spTree>
    <p:extLst>
      <p:ext uri="{BB962C8B-B14F-4D97-AF65-F5344CB8AC3E}">
        <p14:creationId xmlns:p14="http://schemas.microsoft.com/office/powerpoint/2010/main" val="21231106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6F22-1D63-4180-A24D-7B4BBE04BF34}"/>
              </a:ext>
            </a:extLst>
          </p:cNvPr>
          <p:cNvSpPr>
            <a:spLocks noGrp="1"/>
          </p:cNvSpPr>
          <p:nvPr>
            <p:ph type="ctrTitle" idx="4294967295"/>
          </p:nvPr>
        </p:nvSpPr>
        <p:spPr>
          <a:xfrm>
            <a:off x="944563" y="1025914"/>
            <a:ext cx="10104437" cy="1470025"/>
          </a:xfrm>
          <a:prstGeom prst="rect">
            <a:avLst/>
          </a:prstGeom>
        </p:spPr>
        <p:txBody>
          <a:bodyPr>
            <a:noAutofit/>
          </a:bodyPr>
          <a:lstStyle/>
          <a:p>
            <a:pPr algn="ctr"/>
            <a:r>
              <a:rPr lang="en-US" sz="5400" b="1" dirty="0">
                <a:solidFill>
                  <a:srgbClr val="FF0000"/>
                </a:solidFill>
                <a:latin typeface="Arial Black" panose="020B0A04020102020204" pitchFamily="34" charset="0"/>
                <a:ea typeface="Roboto Black" panose="02000000000000000000" pitchFamily="2" charset="0"/>
              </a:rPr>
              <a:t>Thank You!</a:t>
            </a:r>
            <a:endParaRPr lang="en-US" sz="5400" b="1" i="0" dirty="0">
              <a:solidFill>
                <a:srgbClr val="00B0F0"/>
              </a:solidFill>
              <a:latin typeface="Roboto Black" panose="02000000000000000000" pitchFamily="2" charset="0"/>
              <a:ea typeface="Roboto Black" panose="02000000000000000000" pitchFamily="2" charset="0"/>
            </a:endParaRPr>
          </a:p>
        </p:txBody>
      </p:sp>
      <p:sp>
        <p:nvSpPr>
          <p:cNvPr id="4" name="TextBox 3">
            <a:extLst>
              <a:ext uri="{FF2B5EF4-FFF2-40B4-BE49-F238E27FC236}">
                <a16:creationId xmlns:a16="http://schemas.microsoft.com/office/drawing/2014/main" id="{237CB8EE-E0D9-4D60-AAA7-F996F4688D24}"/>
              </a:ext>
            </a:extLst>
          </p:cNvPr>
          <p:cNvSpPr txBox="1"/>
          <p:nvPr/>
        </p:nvSpPr>
        <p:spPr>
          <a:xfrm>
            <a:off x="1395072" y="2719844"/>
            <a:ext cx="9784080" cy="1077218"/>
          </a:xfrm>
          <a:prstGeom prst="rect">
            <a:avLst/>
          </a:prstGeom>
          <a:noFill/>
        </p:spPr>
        <p:txBody>
          <a:bodyPr wrap="square">
            <a:spAutoFit/>
          </a:bodyPr>
          <a:lstStyle/>
          <a:p>
            <a:pPr algn="ctr"/>
            <a:r>
              <a:rPr lang="en-US" sz="3200" b="1" dirty="0">
                <a:solidFill>
                  <a:schemeClr val="tx1">
                    <a:lumMod val="85000"/>
                    <a:lumOff val="15000"/>
                  </a:schemeClr>
                </a:solidFill>
                <a:highlight>
                  <a:srgbClr val="FFFF00"/>
                </a:highlight>
                <a:latin typeface="Arial" pitchFamily="34" charset="0"/>
                <a:cs typeface="Arial" pitchFamily="34" charset="0"/>
              </a:rPr>
              <a:t>For SLIDES, Calendar, Scoop, Questions: </a:t>
            </a:r>
            <a:r>
              <a:rPr lang="en-US" sz="3200" b="1" dirty="0">
                <a:solidFill>
                  <a:schemeClr val="tx1">
                    <a:lumMod val="85000"/>
                    <a:lumOff val="15000"/>
                  </a:schemeClr>
                </a:solidFill>
                <a:highlight>
                  <a:srgbClr val="FFFF00"/>
                </a:highlight>
                <a:latin typeface="Arial" pitchFamily="34" charset="0"/>
                <a:cs typeface="Arial" pitchFamily="34" charset="0"/>
                <a:hlinkClick r:id="rId2"/>
              </a:rPr>
              <a:t>JayS@CorpWD.com</a:t>
            </a:r>
            <a:endParaRPr lang="en-US" sz="3200" b="1" dirty="0">
              <a:solidFill>
                <a:schemeClr val="tx1">
                  <a:lumMod val="85000"/>
                  <a:lumOff val="15000"/>
                </a:schemeClr>
              </a:solidFill>
              <a:highlight>
                <a:srgbClr val="FFFF00"/>
              </a:highlight>
              <a:latin typeface="Arial" pitchFamily="34" charset="0"/>
              <a:cs typeface="Arial" pitchFamily="34" charset="0"/>
            </a:endParaRPr>
          </a:p>
        </p:txBody>
      </p:sp>
      <p:sp>
        <p:nvSpPr>
          <p:cNvPr id="6" name="TextBox 5">
            <a:extLst>
              <a:ext uri="{FF2B5EF4-FFF2-40B4-BE49-F238E27FC236}">
                <a16:creationId xmlns:a16="http://schemas.microsoft.com/office/drawing/2014/main" id="{A2189C5F-CA6F-46C3-871A-BEB0A59013E1}"/>
              </a:ext>
            </a:extLst>
          </p:cNvPr>
          <p:cNvSpPr txBox="1"/>
          <p:nvPr/>
        </p:nvSpPr>
        <p:spPr>
          <a:xfrm>
            <a:off x="2948087" y="4731234"/>
            <a:ext cx="6678049" cy="523220"/>
          </a:xfrm>
          <a:prstGeom prst="rect">
            <a:avLst/>
          </a:prstGeom>
          <a:noFill/>
        </p:spPr>
        <p:txBody>
          <a:bodyPr wrap="square">
            <a:spAutoFit/>
          </a:bodyPr>
          <a:lstStyle/>
          <a:p>
            <a:pPr algn="ctr"/>
            <a:r>
              <a:rPr lang="en-US" sz="2800" b="1" dirty="0">
                <a:solidFill>
                  <a:schemeClr val="tx1">
                    <a:lumMod val="85000"/>
                    <a:lumOff val="15000"/>
                  </a:schemeClr>
                </a:solidFill>
                <a:highlight>
                  <a:srgbClr val="00FFFF"/>
                </a:highlight>
                <a:latin typeface="Arial" pitchFamily="34" charset="0"/>
                <a:cs typeface="Arial" pitchFamily="34" charset="0"/>
              </a:rPr>
              <a:t>@Worldata – Instagram and Twitter </a:t>
            </a:r>
          </a:p>
        </p:txBody>
      </p:sp>
    </p:spTree>
    <p:extLst>
      <p:ext uri="{BB962C8B-B14F-4D97-AF65-F5344CB8AC3E}">
        <p14:creationId xmlns:p14="http://schemas.microsoft.com/office/powerpoint/2010/main" val="1994256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9B74063-4915-4F82-947A-77439626189A}"/>
              </a:ext>
            </a:extLst>
          </p:cNvPr>
          <p:cNvSpPr txBox="1"/>
          <p:nvPr/>
        </p:nvSpPr>
        <p:spPr>
          <a:xfrm>
            <a:off x="6256234" y="688141"/>
            <a:ext cx="5062451" cy="1569660"/>
          </a:xfrm>
          <a:prstGeom prst="rect">
            <a:avLst/>
          </a:prstGeom>
          <a:noFill/>
        </p:spPr>
        <p:txBody>
          <a:bodyPr wrap="square">
            <a:spAutoFit/>
          </a:bodyPr>
          <a:lstStyle/>
          <a:p>
            <a:pPr algn="ctr"/>
            <a:r>
              <a:rPr lang="en-US" sz="3200" b="1" dirty="0">
                <a:solidFill>
                  <a:srgbClr val="FF0000"/>
                </a:solidFill>
                <a:highlight>
                  <a:srgbClr val="FFFF00"/>
                </a:highlight>
                <a:latin typeface="Segoe UI Black" panose="020B0A02040204020203" pitchFamily="34" charset="0"/>
                <a:ea typeface="Segoe UI Black" panose="020B0A02040204020203" pitchFamily="34" charset="0"/>
                <a:cs typeface="Segoe UI Black" panose="020B0A02040204020203" pitchFamily="34" charset="0"/>
              </a:rPr>
              <a:t>UGGHHHHHHHH!!!!!</a:t>
            </a:r>
          </a:p>
          <a:p>
            <a:pPr algn="ctr"/>
            <a:endParaRPr lang="en-US" sz="3200" b="1" dirty="0">
              <a:solidFill>
                <a:srgbClr val="FF0000"/>
              </a:solidFill>
              <a:highlight>
                <a:srgbClr val="FFFF00"/>
              </a:highlight>
              <a:latin typeface="Segoe UI Black" panose="020B0A02040204020203" pitchFamily="34" charset="0"/>
              <a:ea typeface="Segoe UI Black" panose="020B0A02040204020203" pitchFamily="34" charset="0"/>
              <a:cs typeface="Segoe UI Black" panose="020B0A02040204020203" pitchFamily="34" charset="0"/>
            </a:endParaRPr>
          </a:p>
          <a:p>
            <a:pPr algn="ctr"/>
            <a:r>
              <a:rPr lang="en-US" sz="3200" b="1" dirty="0">
                <a:solidFill>
                  <a:srgbClr val="FF0000"/>
                </a:solidFill>
                <a:highlight>
                  <a:srgbClr val="FFFF00"/>
                </a:highlight>
                <a:latin typeface="Segoe UI Black" panose="020B0A02040204020203" pitchFamily="34" charset="0"/>
                <a:ea typeface="Segoe UI Black" panose="020B0A02040204020203" pitchFamily="34" charset="0"/>
                <a:cs typeface="Segoe UI Black" panose="020B0A02040204020203" pitchFamily="34" charset="0"/>
              </a:rPr>
              <a:t>Ok, How Bad Is It?  </a:t>
            </a:r>
          </a:p>
        </p:txBody>
      </p:sp>
      <p:pic>
        <p:nvPicPr>
          <p:cNvPr id="3076" name="Picture 4" descr="Two Thumbs Down GIFs - Get the best GIF on GIPHY">
            <a:extLst>
              <a:ext uri="{FF2B5EF4-FFF2-40B4-BE49-F238E27FC236}">
                <a16:creationId xmlns:a16="http://schemas.microsoft.com/office/drawing/2014/main" id="{E2E56CE1-00D7-488E-8176-F501B102EEF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66589" y="3165056"/>
            <a:ext cx="4841743" cy="27906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B8F1DBA-876F-472C-8349-A28524DC18FF}"/>
              </a:ext>
            </a:extLst>
          </p:cNvPr>
          <p:cNvPicPr>
            <a:picLocks noChangeAspect="1"/>
          </p:cNvPicPr>
          <p:nvPr/>
        </p:nvPicPr>
        <p:blipFill>
          <a:blip r:embed="rId3"/>
          <a:stretch>
            <a:fillRect/>
          </a:stretch>
        </p:blipFill>
        <p:spPr>
          <a:xfrm>
            <a:off x="717654" y="301129"/>
            <a:ext cx="4760949" cy="3825549"/>
          </a:xfrm>
          <a:prstGeom prst="rect">
            <a:avLst/>
          </a:prstGeom>
          <a:ln>
            <a:noFill/>
          </a:ln>
          <a:effectLst>
            <a:outerShdw blurRad="292100" dist="139700" dir="2700000" algn="tl" rotWithShape="0">
              <a:srgbClr val="333333">
                <a:alpha val="65000"/>
              </a:srgbClr>
            </a:outerShdw>
          </a:effectLst>
        </p:spPr>
      </p:pic>
      <p:pic>
        <p:nvPicPr>
          <p:cNvPr id="9" name="Picture 8" descr="a close up of text over a white background">
            <a:extLst>
              <a:ext uri="{FF2B5EF4-FFF2-40B4-BE49-F238E27FC236}">
                <a16:creationId xmlns:a16="http://schemas.microsoft.com/office/drawing/2014/main" id="{7EA7AE0D-C527-4FCF-A191-A3F4F74F9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815" y="4486926"/>
            <a:ext cx="3760788" cy="237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657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4C1AE3-6687-418F-93FD-3C0D7C546DF5}"/>
              </a:ext>
            </a:extLst>
          </p:cNvPr>
          <p:cNvSpPr/>
          <p:nvPr/>
        </p:nvSpPr>
        <p:spPr>
          <a:xfrm>
            <a:off x="521023" y="475861"/>
            <a:ext cx="5954422" cy="5386090"/>
          </a:xfrm>
          <a:prstGeom prst="rect">
            <a:avLst/>
          </a:prstGeom>
        </p:spPr>
        <p:txBody>
          <a:bodyPr wrap="square">
            <a:spAutoFit/>
          </a:bodyPr>
          <a:lstStyle/>
          <a:p>
            <a:pPr algn="ctr"/>
            <a:endParaRPr lang="en-US" sz="2800" b="1" dirty="0">
              <a:solidFill>
                <a:schemeClr val="bg1">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a:p>
            <a:pPr algn="ctr"/>
            <a:r>
              <a:rPr lang="en-US" sz="3600" b="1" dirty="0">
                <a:solidFill>
                  <a:srgbClr val="FF0000"/>
                </a:solidFill>
                <a:highlight>
                  <a:srgbClr val="FFFF00"/>
                </a:highlight>
                <a:latin typeface="Segoe UI Black" panose="020B0A02040204020203" pitchFamily="34" charset="0"/>
                <a:ea typeface="Segoe UI Black" panose="020B0A02040204020203" pitchFamily="34" charset="0"/>
                <a:cs typeface="Segoe UI Black" panose="020B0A02040204020203" pitchFamily="34" charset="0"/>
              </a:rPr>
              <a:t>Total Disaster…</a:t>
            </a:r>
          </a:p>
          <a:p>
            <a:pPr algn="ctr"/>
            <a:endParaRPr lang="en-US" sz="2800" b="1" dirty="0">
              <a:solidFill>
                <a:schemeClr val="bg1">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a:p>
            <a:pPr marL="571500" indent="-571500">
              <a:buFont typeface="Wingdings" panose="05000000000000000000" pitchFamily="2" charset="2"/>
              <a:buChar char="§"/>
            </a:pPr>
            <a:r>
              <a:rPr lang="en-US" sz="2800" b="1" dirty="0">
                <a:solidFill>
                  <a:schemeClr val="bg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Email Open Rate Tracking</a:t>
            </a:r>
          </a:p>
          <a:p>
            <a:pPr marL="571500" indent="-571500">
              <a:buFont typeface="Wingdings" panose="05000000000000000000" pitchFamily="2" charset="2"/>
              <a:buChar char="§"/>
            </a:pPr>
            <a:r>
              <a:rPr lang="en-US" sz="2800" b="1" dirty="0">
                <a:solidFill>
                  <a:schemeClr val="accent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Marketing Automation Triggers</a:t>
            </a:r>
          </a:p>
          <a:p>
            <a:pPr marL="571500" indent="-571500">
              <a:buFont typeface="Wingdings" panose="05000000000000000000" pitchFamily="2" charset="2"/>
              <a:buChar char="§"/>
            </a:pPr>
            <a:r>
              <a:rPr lang="en-US" sz="2800" b="1" dirty="0">
                <a:solidFill>
                  <a:schemeClr val="accent6">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Real-Time Personalization</a:t>
            </a:r>
          </a:p>
          <a:p>
            <a:pPr marL="571500" indent="-571500">
              <a:buFont typeface="Wingdings" panose="05000000000000000000" pitchFamily="2" charset="2"/>
              <a:buChar char="§"/>
            </a:pPr>
            <a:r>
              <a:rPr lang="en-US" sz="2800" b="1" dirty="0">
                <a:solidFill>
                  <a:schemeClr val="accent4">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Address Validation and Deliverability</a:t>
            </a:r>
          </a:p>
          <a:p>
            <a:pPr marL="571500" indent="-571500">
              <a:buFont typeface="Wingdings" panose="05000000000000000000" pitchFamily="2" charset="2"/>
              <a:buChar char="§"/>
            </a:pPr>
            <a:r>
              <a:rPr lang="en-US" sz="2800" b="1" dirty="0">
                <a:solidFill>
                  <a:srgbClr val="FF7C80"/>
                </a:solidFill>
                <a:latin typeface="Segoe UI Black" panose="020B0A02040204020203" pitchFamily="34" charset="0"/>
                <a:ea typeface="Segoe UI Black" panose="020B0A02040204020203" pitchFamily="34" charset="0"/>
                <a:cs typeface="Segoe UI Black" panose="020B0A02040204020203" pitchFamily="34" charset="0"/>
              </a:rPr>
              <a:t>Publishers Touting Newsletter ‘Read Rates’</a:t>
            </a:r>
          </a:p>
          <a:p>
            <a:pPr marL="571500" indent="-571500">
              <a:buFont typeface="Wingdings" panose="05000000000000000000" pitchFamily="2" charset="2"/>
              <a:buChar char="§"/>
            </a:pPr>
            <a:r>
              <a:rPr lang="en-US" sz="2800" b="1" dirty="0">
                <a:solidFill>
                  <a:srgbClr val="00B0F0"/>
                </a:solidFill>
                <a:latin typeface="Segoe UI Black" panose="020B0A02040204020203" pitchFamily="34" charset="0"/>
                <a:ea typeface="Segoe UI Black" panose="020B0A02040204020203" pitchFamily="34" charset="0"/>
                <a:cs typeface="Segoe UI Black" panose="020B0A02040204020203" pitchFamily="34" charset="0"/>
              </a:rPr>
              <a:t>And lots of other fun stuff…</a:t>
            </a:r>
          </a:p>
        </p:txBody>
      </p:sp>
      <p:pic>
        <p:nvPicPr>
          <p:cNvPr id="9" name="Picture 8">
            <a:extLst>
              <a:ext uri="{FF2B5EF4-FFF2-40B4-BE49-F238E27FC236}">
                <a16:creationId xmlns:a16="http://schemas.microsoft.com/office/drawing/2014/main" id="{3C148FC0-40EA-4668-B708-D67E1C97AEC9}"/>
              </a:ext>
            </a:extLst>
          </p:cNvPr>
          <p:cNvPicPr>
            <a:picLocks noChangeAspect="1"/>
          </p:cNvPicPr>
          <p:nvPr/>
        </p:nvPicPr>
        <p:blipFill>
          <a:blip r:embed="rId2"/>
          <a:stretch>
            <a:fillRect/>
          </a:stretch>
        </p:blipFill>
        <p:spPr>
          <a:xfrm>
            <a:off x="6475445" y="1345957"/>
            <a:ext cx="5238475" cy="39665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01036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TotalTime>
  <Words>2129</Words>
  <Application>Microsoft Office PowerPoint</Application>
  <PresentationFormat>Widescreen</PresentationFormat>
  <Paragraphs>302</Paragraphs>
  <Slides>76</Slides>
  <Notes>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76</vt:i4>
      </vt:variant>
    </vt:vector>
  </HeadingPairs>
  <TitlesOfParts>
    <vt:vector size="91" baseType="lpstr">
      <vt:lpstr>apple color emoji</vt:lpstr>
      <vt:lpstr>-apple-system</vt:lpstr>
      <vt:lpstr>Arial</vt:lpstr>
      <vt:lpstr>Arial Black</vt:lpstr>
      <vt:lpstr>Berlin Sans FB Demi</vt:lpstr>
      <vt:lpstr>Calibri</vt:lpstr>
      <vt:lpstr>Calibri Light</vt:lpstr>
      <vt:lpstr>Google Sans</vt:lpstr>
      <vt:lpstr>helvetica neue</vt:lpstr>
      <vt:lpstr>Roboto Black</vt:lpstr>
      <vt:lpstr>Rockwell</vt:lpstr>
      <vt:lpstr>Segoe UI Black</vt:lpstr>
      <vt:lpstr>Segoe WP Black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FOMO  Is The Key To Email Marketing!</vt:lpstr>
      <vt:lpstr>#1 Thing That Drives Email Response Rates</vt:lpstr>
      <vt:lpstr>PowerPoint Presentation</vt:lpstr>
      <vt:lpstr>#2 Thing That Drives Email Response 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HALF Sentence: ‘Half Sentence’ Subject Lines </vt:lpstr>
      <vt:lpstr>HALF Sentence: ‘Half Sentence’ Subject Lines   29% Higher Open Rate B2B  32% Higher Open Rate B2C</vt:lpstr>
      <vt:lpstr>PowerPoint Presentation</vt:lpstr>
      <vt:lpstr>PowerPoint Presentation</vt:lpstr>
      <vt:lpstr>PowerPoint Presentation</vt:lpstr>
      <vt:lpstr>PowerPoint Presentation</vt:lpstr>
      <vt:lpstr>PowerPoint Presentation</vt:lpstr>
      <vt:lpstr>Title Casing in Subject Line:  Title Casing Improves Open Rates By 14%  vs.  Standard Capitalization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 Schwedelson</dc:creator>
  <cp:lastModifiedBy>Alyese Walker</cp:lastModifiedBy>
  <cp:revision>82</cp:revision>
  <dcterms:created xsi:type="dcterms:W3CDTF">2021-06-07T14:54:50Z</dcterms:created>
  <dcterms:modified xsi:type="dcterms:W3CDTF">2021-06-22T13:59:58Z</dcterms:modified>
</cp:coreProperties>
</file>