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81" r:id="rId3"/>
    <p:sldId id="301" r:id="rId4"/>
    <p:sldId id="282" r:id="rId5"/>
    <p:sldId id="314" r:id="rId6"/>
    <p:sldId id="336" r:id="rId7"/>
    <p:sldId id="303" r:id="rId8"/>
    <p:sldId id="315" r:id="rId9"/>
    <p:sldId id="316" r:id="rId10"/>
    <p:sldId id="304" r:id="rId11"/>
    <p:sldId id="308" r:id="rId12"/>
    <p:sldId id="334" r:id="rId13"/>
    <p:sldId id="318" r:id="rId14"/>
    <p:sldId id="319" r:id="rId15"/>
    <p:sldId id="320" r:id="rId16"/>
    <p:sldId id="321" r:id="rId17"/>
    <p:sldId id="323" r:id="rId18"/>
    <p:sldId id="324" r:id="rId19"/>
    <p:sldId id="326" r:id="rId20"/>
    <p:sldId id="327" r:id="rId21"/>
    <p:sldId id="328" r:id="rId22"/>
    <p:sldId id="329" r:id="rId23"/>
    <p:sldId id="330" r:id="rId24"/>
    <p:sldId id="335" r:id="rId25"/>
    <p:sldId id="332" r:id="rId26"/>
    <p:sldId id="337" r:id="rId27"/>
    <p:sldId id="310" r:id="rId28"/>
  </p:sldIdLst>
  <p:sldSz cx="18288000" cy="10287000"/>
  <p:notesSz cx="6858000" cy="9144000"/>
  <p:embeddedFontLst>
    <p:embeddedFont>
      <p:font typeface="Archivo Narrow" pitchFamily="2" charset="77"/>
      <p:bold r:id="rId30"/>
      <p:italic r:id="rId31"/>
      <p:boldItalic r:id="rId32"/>
    </p:embeddedFont>
    <p:embeddedFont>
      <p:font typeface="Arimo" panose="020B060402020202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lear Sans Regular" panose="020B0604020202020204" pitchFamily="34" charset="0"/>
      <p:regular r:id="rId41"/>
    </p:embeddedFont>
    <p:embeddedFont>
      <p:font typeface="Clear Sans Regular Bold" panose="020B0604020202020204" pitchFamily="34" charset="0"/>
      <p:regular r:id="rId42"/>
    </p:embeddedFont>
    <p:embeddedFont>
      <p:font typeface="Hammersmith One" panose="02010703030501060504" pitchFamily="2" charset="77"/>
      <p:regular r:id="rId43"/>
    </p:embeddedFont>
    <p:embeddedFont>
      <p:font typeface="Public Sans" pitchFamily="2" charset="77"/>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gr97LHzlEMGtXyPAndf53dA2o1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9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5"/>
    <p:restoredTop sz="94694"/>
  </p:normalViewPr>
  <p:slideViewPr>
    <p:cSldViewPr snapToGrid="0">
      <p:cViewPr varScale="1">
        <p:scale>
          <a:sx n="80" d="100"/>
          <a:sy n="80" d="100"/>
        </p:scale>
        <p:origin x="656"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6CE5D7-DA8C-4504-B712-EB0F6D78801F}"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D13169B9-51CE-4800-8820-6A8A3645149F}">
      <dgm:prSet/>
      <dgm:spPr/>
      <dgm:t>
        <a:bodyPr/>
        <a:lstStyle/>
        <a:p>
          <a:r>
            <a:rPr lang="en-US" b="1" dirty="0"/>
            <a:t>September - December</a:t>
          </a:r>
        </a:p>
      </dgm:t>
    </dgm:pt>
    <dgm:pt modelId="{5836243B-0161-4593-B589-33B831304D49}" type="parTrans" cxnId="{BF4008ED-EAAD-4A81-B699-9909F699117B}">
      <dgm:prSet/>
      <dgm:spPr/>
      <dgm:t>
        <a:bodyPr/>
        <a:lstStyle/>
        <a:p>
          <a:endParaRPr lang="en-US"/>
        </a:p>
      </dgm:t>
    </dgm:pt>
    <dgm:pt modelId="{62072E3F-1DED-49CA-BCD5-BEFB66777A2F}" type="sibTrans" cxnId="{BF4008ED-EAAD-4A81-B699-9909F699117B}">
      <dgm:prSet/>
      <dgm:spPr/>
      <dgm:t>
        <a:bodyPr/>
        <a:lstStyle/>
        <a:p>
          <a:endParaRPr lang="en-US"/>
        </a:p>
      </dgm:t>
    </dgm:pt>
    <dgm:pt modelId="{B0087504-C726-48F1-88E2-1987F3225A65}">
      <dgm:prSet custT="1"/>
      <dgm:spPr/>
      <dgm:t>
        <a:bodyPr/>
        <a:lstStyle/>
        <a:p>
          <a:r>
            <a:rPr lang="en-US" sz="1400" b="1" dirty="0">
              <a:solidFill>
                <a:srgbClr val="7030A0"/>
              </a:solidFill>
            </a:rPr>
            <a:t>Days Left in Session (September – December Work Period)</a:t>
          </a:r>
        </a:p>
      </dgm:t>
    </dgm:pt>
    <dgm:pt modelId="{277FA6DE-6E7C-4AD7-BD6C-DAB43FA0D51B}" type="parTrans" cxnId="{0863EC84-8846-4026-AB5D-AF9B726F7413}">
      <dgm:prSet/>
      <dgm:spPr/>
      <dgm:t>
        <a:bodyPr/>
        <a:lstStyle/>
        <a:p>
          <a:endParaRPr lang="en-US"/>
        </a:p>
      </dgm:t>
    </dgm:pt>
    <dgm:pt modelId="{57DF2570-624E-460E-88D8-568AA3AB4E21}" type="sibTrans" cxnId="{0863EC84-8846-4026-AB5D-AF9B726F7413}">
      <dgm:prSet/>
      <dgm:spPr/>
      <dgm:t>
        <a:bodyPr/>
        <a:lstStyle/>
        <a:p>
          <a:endParaRPr lang="en-US"/>
        </a:p>
      </dgm:t>
    </dgm:pt>
    <dgm:pt modelId="{72256A13-5C01-4676-86B0-B0DDAAC39A03}">
      <dgm:prSet/>
      <dgm:spPr/>
      <dgm:t>
        <a:bodyPr/>
        <a:lstStyle/>
        <a:p>
          <a:r>
            <a:rPr lang="en-US" b="1" dirty="0"/>
            <a:t>September</a:t>
          </a:r>
        </a:p>
      </dgm:t>
    </dgm:pt>
    <dgm:pt modelId="{CD72168C-5894-4B7A-9383-2AD0D9C3EED0}" type="parTrans" cxnId="{EA417190-AD67-449C-BB89-AA3940DA5BAE}">
      <dgm:prSet/>
      <dgm:spPr/>
      <dgm:t>
        <a:bodyPr/>
        <a:lstStyle/>
        <a:p>
          <a:endParaRPr lang="en-US"/>
        </a:p>
      </dgm:t>
    </dgm:pt>
    <dgm:pt modelId="{6437F05E-655F-4AA9-8F1A-EFF40D8C6022}" type="sibTrans" cxnId="{EA417190-AD67-449C-BB89-AA3940DA5BAE}">
      <dgm:prSet/>
      <dgm:spPr/>
      <dgm:t>
        <a:bodyPr/>
        <a:lstStyle/>
        <a:p>
          <a:endParaRPr lang="en-US"/>
        </a:p>
      </dgm:t>
    </dgm:pt>
    <dgm:pt modelId="{FBD62D0A-F6FD-4A58-B702-91E7CF5922CA}">
      <dgm:prSet custT="1"/>
      <dgm:spPr/>
      <dgm:t>
        <a:bodyPr/>
        <a:lstStyle/>
        <a:p>
          <a:r>
            <a:rPr lang="en-US" sz="1400" b="1" dirty="0"/>
            <a:t>Senate: </a:t>
          </a:r>
          <a:r>
            <a:rPr lang="en-US" sz="1400" b="0" dirty="0"/>
            <a:t>18</a:t>
          </a:r>
        </a:p>
      </dgm:t>
    </dgm:pt>
    <dgm:pt modelId="{B82352DA-729D-457A-BFCF-8911BB456472}" type="parTrans" cxnId="{A292D742-FC6D-42F5-A9CA-40532D5FADD6}">
      <dgm:prSet/>
      <dgm:spPr/>
      <dgm:t>
        <a:bodyPr/>
        <a:lstStyle/>
        <a:p>
          <a:endParaRPr lang="en-US"/>
        </a:p>
      </dgm:t>
    </dgm:pt>
    <dgm:pt modelId="{D14F18B2-5656-46C9-8911-A0DCB65E3007}" type="sibTrans" cxnId="{A292D742-FC6D-42F5-A9CA-40532D5FADD6}">
      <dgm:prSet/>
      <dgm:spPr/>
      <dgm:t>
        <a:bodyPr/>
        <a:lstStyle/>
        <a:p>
          <a:endParaRPr lang="en-US"/>
        </a:p>
      </dgm:t>
    </dgm:pt>
    <dgm:pt modelId="{1D28BC6D-7DC5-46AD-ABA2-9370026ACDD6}">
      <dgm:prSet custT="1"/>
      <dgm:spPr/>
      <dgm:t>
        <a:bodyPr/>
        <a:lstStyle/>
        <a:p>
          <a:r>
            <a:rPr lang="en-US" sz="1400" b="1" dirty="0"/>
            <a:t>House: </a:t>
          </a:r>
          <a:r>
            <a:rPr lang="en-US" sz="1400" b="0" dirty="0"/>
            <a:t>11</a:t>
          </a:r>
        </a:p>
      </dgm:t>
    </dgm:pt>
    <dgm:pt modelId="{F162A6CB-B6F8-45D3-88E3-00DEDB95C6F3}" type="sibTrans" cxnId="{83986AA9-89F1-479A-ADB4-282664954BCF}">
      <dgm:prSet/>
      <dgm:spPr/>
      <dgm:t>
        <a:bodyPr/>
        <a:lstStyle/>
        <a:p>
          <a:endParaRPr lang="en-US"/>
        </a:p>
      </dgm:t>
    </dgm:pt>
    <dgm:pt modelId="{F0E5C45D-F7B8-4778-A873-9684CE7631EE}" type="parTrans" cxnId="{83986AA9-89F1-479A-ADB4-282664954BCF}">
      <dgm:prSet/>
      <dgm:spPr/>
      <dgm:t>
        <a:bodyPr/>
        <a:lstStyle/>
        <a:p>
          <a:endParaRPr lang="en-US"/>
        </a:p>
      </dgm:t>
    </dgm:pt>
    <dgm:pt modelId="{BE09F24A-8139-D04C-A886-61DB231A9F29}">
      <dgm:prSet/>
      <dgm:spPr/>
      <dgm:t>
        <a:bodyPr/>
        <a:lstStyle/>
        <a:p>
          <a:r>
            <a:rPr lang="en-US" b="1" dirty="0"/>
            <a:t>October</a:t>
          </a:r>
          <a:endParaRPr lang="en-US" dirty="0"/>
        </a:p>
      </dgm:t>
    </dgm:pt>
    <dgm:pt modelId="{CAE4B117-2FD4-184F-AAC4-BA5B4BEBE265}" type="parTrans" cxnId="{C2B1FAD9-DAC4-5340-8332-33F07D96FEE5}">
      <dgm:prSet/>
      <dgm:spPr/>
      <dgm:t>
        <a:bodyPr/>
        <a:lstStyle/>
        <a:p>
          <a:endParaRPr lang="en-US"/>
        </a:p>
      </dgm:t>
    </dgm:pt>
    <dgm:pt modelId="{D1C35F25-FA74-A143-871F-2B46AEB41DAC}" type="sibTrans" cxnId="{C2B1FAD9-DAC4-5340-8332-33F07D96FEE5}">
      <dgm:prSet/>
      <dgm:spPr/>
      <dgm:t>
        <a:bodyPr/>
        <a:lstStyle/>
        <a:p>
          <a:endParaRPr lang="en-US"/>
        </a:p>
      </dgm:t>
    </dgm:pt>
    <dgm:pt modelId="{C8AA00D7-EE74-5D49-AEF5-68AEC617B36B}">
      <dgm:prSet/>
      <dgm:spPr/>
      <dgm:t>
        <a:bodyPr/>
        <a:lstStyle/>
        <a:p>
          <a:r>
            <a:rPr lang="en-US" dirty="0"/>
            <a:t>November</a:t>
          </a:r>
        </a:p>
      </dgm:t>
    </dgm:pt>
    <dgm:pt modelId="{DAED7EA2-8CC8-EC4A-9D2C-2F5042E5D41B}" type="parTrans" cxnId="{2FE5008F-796D-1445-BE9F-70828D4A4FAA}">
      <dgm:prSet/>
      <dgm:spPr/>
      <dgm:t>
        <a:bodyPr/>
        <a:lstStyle/>
        <a:p>
          <a:endParaRPr lang="en-US"/>
        </a:p>
      </dgm:t>
    </dgm:pt>
    <dgm:pt modelId="{1F011D74-6B3E-EE4B-A016-B57031209682}" type="sibTrans" cxnId="{2FE5008F-796D-1445-BE9F-70828D4A4FAA}">
      <dgm:prSet/>
      <dgm:spPr/>
      <dgm:t>
        <a:bodyPr/>
        <a:lstStyle/>
        <a:p>
          <a:endParaRPr lang="en-US"/>
        </a:p>
      </dgm:t>
    </dgm:pt>
    <dgm:pt modelId="{701A5977-1F43-924E-831B-D796453F4563}">
      <dgm:prSet custT="1"/>
      <dgm:spPr/>
      <dgm:t>
        <a:bodyPr/>
        <a:lstStyle/>
        <a:p>
          <a:r>
            <a:rPr lang="en-US" sz="1400" b="1" dirty="0"/>
            <a:t>Senate: </a:t>
          </a:r>
          <a:r>
            <a:rPr lang="en-US" sz="1400" b="0" dirty="0"/>
            <a:t>9</a:t>
          </a:r>
          <a:endParaRPr lang="en-US" sz="1400" dirty="0"/>
        </a:p>
      </dgm:t>
    </dgm:pt>
    <dgm:pt modelId="{78309926-9201-A34D-B3D0-52E43FC5682E}" type="parTrans" cxnId="{AEE37313-CCF5-ED40-9BB4-F53ED38CBFDD}">
      <dgm:prSet/>
      <dgm:spPr/>
      <dgm:t>
        <a:bodyPr/>
        <a:lstStyle/>
        <a:p>
          <a:endParaRPr lang="en-US"/>
        </a:p>
      </dgm:t>
    </dgm:pt>
    <dgm:pt modelId="{E6BF463B-BBF9-0E41-BBD6-B600A1371871}" type="sibTrans" cxnId="{AEE37313-CCF5-ED40-9BB4-F53ED38CBFDD}">
      <dgm:prSet/>
      <dgm:spPr/>
      <dgm:t>
        <a:bodyPr/>
        <a:lstStyle/>
        <a:p>
          <a:endParaRPr lang="en-US"/>
        </a:p>
      </dgm:t>
    </dgm:pt>
    <dgm:pt modelId="{1F7691EF-D8A4-5649-AB48-3FFF8021EFE3}">
      <dgm:prSet custT="1"/>
      <dgm:spPr/>
      <dgm:t>
        <a:bodyPr/>
        <a:lstStyle/>
        <a:p>
          <a:r>
            <a:rPr lang="en-US" sz="1400" b="1" dirty="0"/>
            <a:t>House: </a:t>
          </a:r>
          <a:r>
            <a:rPr lang="en-US" sz="1400" b="0" dirty="0"/>
            <a:t>0</a:t>
          </a:r>
        </a:p>
      </dgm:t>
    </dgm:pt>
    <dgm:pt modelId="{8C461FF6-1DF2-4948-879E-C2460950D91F}" type="parTrans" cxnId="{2D4CFA38-6703-CE4B-928B-754FCFFDAAF8}">
      <dgm:prSet/>
      <dgm:spPr/>
      <dgm:t>
        <a:bodyPr/>
        <a:lstStyle/>
        <a:p>
          <a:endParaRPr lang="en-US"/>
        </a:p>
      </dgm:t>
    </dgm:pt>
    <dgm:pt modelId="{302DDA58-028E-7A4B-ACF3-16D44613732D}" type="sibTrans" cxnId="{2D4CFA38-6703-CE4B-928B-754FCFFDAAF8}">
      <dgm:prSet/>
      <dgm:spPr/>
      <dgm:t>
        <a:bodyPr/>
        <a:lstStyle/>
        <a:p>
          <a:endParaRPr lang="en-US"/>
        </a:p>
      </dgm:t>
    </dgm:pt>
    <dgm:pt modelId="{A10BF953-61B1-EC48-A807-F5F549F8CEEF}">
      <dgm:prSet custT="1"/>
      <dgm:spPr/>
      <dgm:t>
        <a:bodyPr/>
        <a:lstStyle/>
        <a:p>
          <a:r>
            <a:rPr lang="en-US" sz="1400" b="1" dirty="0"/>
            <a:t>Senate: </a:t>
          </a:r>
          <a:r>
            <a:rPr lang="en-US" sz="1400" dirty="0"/>
            <a:t>10</a:t>
          </a:r>
        </a:p>
      </dgm:t>
    </dgm:pt>
    <dgm:pt modelId="{812A9FC2-9BDF-9D42-A345-52C2B238442A}" type="parTrans" cxnId="{A03F7E53-8851-0B42-B5E7-C9D0B26AFB23}">
      <dgm:prSet/>
      <dgm:spPr/>
      <dgm:t>
        <a:bodyPr/>
        <a:lstStyle/>
        <a:p>
          <a:endParaRPr lang="en-US"/>
        </a:p>
      </dgm:t>
    </dgm:pt>
    <dgm:pt modelId="{F0B4314A-23B4-6A43-B43A-E43600C5FB3A}" type="sibTrans" cxnId="{A03F7E53-8851-0B42-B5E7-C9D0B26AFB23}">
      <dgm:prSet/>
      <dgm:spPr/>
      <dgm:t>
        <a:bodyPr/>
        <a:lstStyle/>
        <a:p>
          <a:endParaRPr lang="en-US"/>
        </a:p>
      </dgm:t>
    </dgm:pt>
    <dgm:pt modelId="{8B6A5988-0DE5-394A-9F22-55BE2E77E252}">
      <dgm:prSet custT="1"/>
      <dgm:spPr/>
      <dgm:t>
        <a:bodyPr/>
        <a:lstStyle/>
        <a:p>
          <a:r>
            <a:rPr lang="en-US" sz="1400" b="1" dirty="0"/>
            <a:t>House: </a:t>
          </a:r>
          <a:r>
            <a:rPr lang="en-US" sz="1400" dirty="0"/>
            <a:t>7</a:t>
          </a:r>
        </a:p>
      </dgm:t>
    </dgm:pt>
    <dgm:pt modelId="{34E3E982-BC86-D944-B729-12F4D2493A87}" type="parTrans" cxnId="{529192F6-68EE-AD45-BDF3-FA632A14A0EC}">
      <dgm:prSet/>
      <dgm:spPr/>
      <dgm:t>
        <a:bodyPr/>
        <a:lstStyle/>
        <a:p>
          <a:endParaRPr lang="en-US"/>
        </a:p>
      </dgm:t>
    </dgm:pt>
    <dgm:pt modelId="{AB87048E-7315-6947-8D61-F481B3B9948C}" type="sibTrans" cxnId="{529192F6-68EE-AD45-BDF3-FA632A14A0EC}">
      <dgm:prSet/>
      <dgm:spPr/>
      <dgm:t>
        <a:bodyPr/>
        <a:lstStyle/>
        <a:p>
          <a:endParaRPr lang="en-US"/>
        </a:p>
      </dgm:t>
    </dgm:pt>
    <dgm:pt modelId="{636E0128-A8BD-124F-BC10-64A638F558DC}">
      <dgm:prSet/>
      <dgm:spPr/>
      <dgm:t>
        <a:bodyPr/>
        <a:lstStyle/>
        <a:p>
          <a:r>
            <a:rPr lang="en-US" dirty="0"/>
            <a:t>December</a:t>
          </a:r>
        </a:p>
      </dgm:t>
    </dgm:pt>
    <dgm:pt modelId="{9AC19601-2ACE-8C4F-AFF3-938FF3E3B4EE}" type="parTrans" cxnId="{3EBFD672-C525-934D-87CA-63FEBA43ED31}">
      <dgm:prSet/>
      <dgm:spPr/>
      <dgm:t>
        <a:bodyPr/>
        <a:lstStyle/>
        <a:p>
          <a:endParaRPr lang="en-US"/>
        </a:p>
      </dgm:t>
    </dgm:pt>
    <dgm:pt modelId="{D29545E4-509C-E84A-99B7-6577E2C1D711}" type="sibTrans" cxnId="{3EBFD672-C525-934D-87CA-63FEBA43ED31}">
      <dgm:prSet/>
      <dgm:spPr/>
      <dgm:t>
        <a:bodyPr/>
        <a:lstStyle/>
        <a:p>
          <a:endParaRPr lang="en-US"/>
        </a:p>
      </dgm:t>
    </dgm:pt>
    <dgm:pt modelId="{F97145F7-9DCA-3B4D-B4D7-9C4CAB92DDBB}">
      <dgm:prSet custT="1"/>
      <dgm:spPr/>
      <dgm:t>
        <a:bodyPr/>
        <a:lstStyle/>
        <a:p>
          <a:r>
            <a:rPr lang="en-US" sz="1400" b="1" dirty="0"/>
            <a:t>Senate: </a:t>
          </a:r>
          <a:r>
            <a:rPr lang="en-US" sz="1400" dirty="0"/>
            <a:t>15</a:t>
          </a:r>
        </a:p>
      </dgm:t>
    </dgm:pt>
    <dgm:pt modelId="{CADE5B9F-6578-CD49-A0EC-B4588A24125C}" type="parTrans" cxnId="{BCA44F6B-9556-F041-8188-DEA6CEA28BC9}">
      <dgm:prSet/>
      <dgm:spPr/>
      <dgm:t>
        <a:bodyPr/>
        <a:lstStyle/>
        <a:p>
          <a:endParaRPr lang="en-US"/>
        </a:p>
      </dgm:t>
    </dgm:pt>
    <dgm:pt modelId="{E1D10812-0476-1B4B-A349-175E8F7DFEBA}" type="sibTrans" cxnId="{BCA44F6B-9556-F041-8188-DEA6CEA28BC9}">
      <dgm:prSet/>
      <dgm:spPr/>
      <dgm:t>
        <a:bodyPr/>
        <a:lstStyle/>
        <a:p>
          <a:endParaRPr lang="en-US"/>
        </a:p>
      </dgm:t>
    </dgm:pt>
    <dgm:pt modelId="{D152EC11-EFB2-DC4D-A02C-B39264634DBF}">
      <dgm:prSet custT="1"/>
      <dgm:spPr/>
      <dgm:t>
        <a:bodyPr/>
        <a:lstStyle/>
        <a:p>
          <a:r>
            <a:rPr lang="en-US" sz="1400" b="1" dirty="0"/>
            <a:t>House: </a:t>
          </a:r>
          <a:r>
            <a:rPr lang="en-US" sz="1400" dirty="0"/>
            <a:t>10</a:t>
          </a:r>
        </a:p>
      </dgm:t>
    </dgm:pt>
    <dgm:pt modelId="{48AB1F8F-864D-9A4C-B27E-FEE136BAC270}" type="parTrans" cxnId="{6B1102E1-B132-2A40-B448-7A2273B86EC5}">
      <dgm:prSet/>
      <dgm:spPr/>
      <dgm:t>
        <a:bodyPr/>
        <a:lstStyle/>
        <a:p>
          <a:endParaRPr lang="en-US"/>
        </a:p>
      </dgm:t>
    </dgm:pt>
    <dgm:pt modelId="{45191880-24C2-F14E-A1DB-13EFE6536594}" type="sibTrans" cxnId="{6B1102E1-B132-2A40-B448-7A2273B86EC5}">
      <dgm:prSet/>
      <dgm:spPr/>
      <dgm:t>
        <a:bodyPr/>
        <a:lstStyle/>
        <a:p>
          <a:endParaRPr lang="en-US"/>
        </a:p>
      </dgm:t>
    </dgm:pt>
    <dgm:pt modelId="{43C099A1-0921-314F-B87B-3227BA3C0503}" type="pres">
      <dgm:prSet presAssocID="{676CE5D7-DA8C-4504-B712-EB0F6D78801F}" presName="Name0" presStyleCnt="0">
        <dgm:presLayoutVars>
          <dgm:chMax/>
          <dgm:chPref/>
          <dgm:animLvl val="lvl"/>
        </dgm:presLayoutVars>
      </dgm:prSet>
      <dgm:spPr/>
    </dgm:pt>
    <dgm:pt modelId="{2D2ED009-7C55-C044-9A6D-6B4AC648D54A}" type="pres">
      <dgm:prSet presAssocID="{D13169B9-51CE-4800-8820-6A8A3645149F}" presName="composite" presStyleCnt="0"/>
      <dgm:spPr/>
    </dgm:pt>
    <dgm:pt modelId="{EAF86697-0E44-AE47-A53C-05F69D8BF799}" type="pres">
      <dgm:prSet presAssocID="{D13169B9-51CE-4800-8820-6A8A3645149F}" presName="Parent1" presStyleLbl="alignNode1" presStyleIdx="0" presStyleCnt="5" custScaleX="149936">
        <dgm:presLayoutVars>
          <dgm:chMax val="1"/>
          <dgm:chPref val="1"/>
          <dgm:bulletEnabled val="1"/>
        </dgm:presLayoutVars>
      </dgm:prSet>
      <dgm:spPr/>
    </dgm:pt>
    <dgm:pt modelId="{85FCC63F-1CF1-B349-8F63-1426CDD5F583}" type="pres">
      <dgm:prSet presAssocID="{D13169B9-51CE-4800-8820-6A8A3645149F}" presName="Childtext1" presStyleLbl="revTx" presStyleIdx="0" presStyleCnt="5">
        <dgm:presLayoutVars>
          <dgm:chMax val="0"/>
          <dgm:chPref val="0"/>
          <dgm:bulletEnabled/>
        </dgm:presLayoutVars>
      </dgm:prSet>
      <dgm:spPr/>
    </dgm:pt>
    <dgm:pt modelId="{141A8D46-C876-C945-9F0B-31A7C8CCBB98}" type="pres">
      <dgm:prSet presAssocID="{D13169B9-51CE-4800-8820-6A8A3645149F}" presName="ConnectLine" presStyleLbl="sibTrans1D1" presStyleIdx="0" presStyleCnt="5"/>
      <dgm:spPr>
        <a:noFill/>
        <a:ln w="12700" cap="flat" cmpd="sng" algn="ctr">
          <a:solidFill>
            <a:schemeClr val="accent1">
              <a:hueOff val="0"/>
              <a:satOff val="0"/>
              <a:lumOff val="0"/>
              <a:alphaOff val="0"/>
            </a:schemeClr>
          </a:solidFill>
          <a:prstDash val="dash"/>
          <a:miter lim="800000"/>
        </a:ln>
        <a:effectLst/>
      </dgm:spPr>
    </dgm:pt>
    <dgm:pt modelId="{02B1F71D-49A9-5A43-B87C-8B2A5646ED10}" type="pres">
      <dgm:prSet presAssocID="{D13169B9-51CE-4800-8820-6A8A3645149F}" presName="ConnectLineEnd" presStyleLbl="node1" presStyleIdx="0" presStyleCnt="5"/>
      <dgm:spPr/>
    </dgm:pt>
    <dgm:pt modelId="{940689F6-0766-5C46-9BC6-21D761953273}" type="pres">
      <dgm:prSet presAssocID="{D13169B9-51CE-4800-8820-6A8A3645149F}" presName="EmptyPane" presStyleCnt="0"/>
      <dgm:spPr/>
    </dgm:pt>
    <dgm:pt modelId="{E6C414B7-694D-CD44-BCF0-9BCE58767030}" type="pres">
      <dgm:prSet presAssocID="{62072E3F-1DED-49CA-BCD5-BEFB66777A2F}" presName="spaceBetweenRectangles" presStyleLbl="fgAcc1" presStyleIdx="0" presStyleCnt="4"/>
      <dgm:spPr/>
    </dgm:pt>
    <dgm:pt modelId="{E1025898-70C4-244C-BE62-BD8594B476AE}" type="pres">
      <dgm:prSet presAssocID="{72256A13-5C01-4676-86B0-B0DDAAC39A03}" presName="composite" presStyleCnt="0"/>
      <dgm:spPr/>
    </dgm:pt>
    <dgm:pt modelId="{B8E6A230-803C-5143-8123-B530CF4637CD}" type="pres">
      <dgm:prSet presAssocID="{72256A13-5C01-4676-86B0-B0DDAAC39A03}" presName="Parent1" presStyleLbl="alignNode1" presStyleIdx="1" presStyleCnt="5">
        <dgm:presLayoutVars>
          <dgm:chMax val="1"/>
          <dgm:chPref val="1"/>
          <dgm:bulletEnabled val="1"/>
        </dgm:presLayoutVars>
      </dgm:prSet>
      <dgm:spPr/>
    </dgm:pt>
    <dgm:pt modelId="{9359003B-6306-4F4A-8904-2E02F4DBC281}" type="pres">
      <dgm:prSet presAssocID="{72256A13-5C01-4676-86B0-B0DDAAC39A03}" presName="Childtext1" presStyleLbl="revTx" presStyleIdx="1" presStyleCnt="5">
        <dgm:presLayoutVars>
          <dgm:chMax val="0"/>
          <dgm:chPref val="0"/>
          <dgm:bulletEnabled/>
        </dgm:presLayoutVars>
      </dgm:prSet>
      <dgm:spPr/>
    </dgm:pt>
    <dgm:pt modelId="{E30C6AE4-A7AE-B04E-AC9C-ABCC291391F4}" type="pres">
      <dgm:prSet presAssocID="{72256A13-5C01-4676-86B0-B0DDAAC39A03}"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0806FFC2-F77C-C648-A898-A9686F8789F4}" type="pres">
      <dgm:prSet presAssocID="{72256A13-5C01-4676-86B0-B0DDAAC39A03}" presName="ConnectLineEnd" presStyleLbl="node1" presStyleIdx="1" presStyleCnt="5"/>
      <dgm:spPr/>
    </dgm:pt>
    <dgm:pt modelId="{DA71142F-51DF-854E-B0CD-B0DE67BDBEB0}" type="pres">
      <dgm:prSet presAssocID="{72256A13-5C01-4676-86B0-B0DDAAC39A03}" presName="EmptyPane" presStyleCnt="0"/>
      <dgm:spPr/>
    </dgm:pt>
    <dgm:pt modelId="{8EFDBD63-F6ED-5E4F-BD90-7A07D55DE972}" type="pres">
      <dgm:prSet presAssocID="{6437F05E-655F-4AA9-8F1A-EFF40D8C6022}" presName="spaceBetweenRectangles" presStyleLbl="fgAcc1" presStyleIdx="1" presStyleCnt="4"/>
      <dgm:spPr/>
    </dgm:pt>
    <dgm:pt modelId="{4E1D2AC5-7D2D-3248-9FCD-57F9990D2615}" type="pres">
      <dgm:prSet presAssocID="{BE09F24A-8139-D04C-A886-61DB231A9F29}" presName="composite" presStyleCnt="0"/>
      <dgm:spPr/>
    </dgm:pt>
    <dgm:pt modelId="{65F608D5-1430-914C-9E43-AF32A67B6C39}" type="pres">
      <dgm:prSet presAssocID="{BE09F24A-8139-D04C-A886-61DB231A9F29}" presName="Parent1" presStyleLbl="alignNode1" presStyleIdx="2" presStyleCnt="5">
        <dgm:presLayoutVars>
          <dgm:chMax val="1"/>
          <dgm:chPref val="1"/>
          <dgm:bulletEnabled val="1"/>
        </dgm:presLayoutVars>
      </dgm:prSet>
      <dgm:spPr/>
    </dgm:pt>
    <dgm:pt modelId="{F83E3FA5-02FD-0F47-B819-940B1E108B09}" type="pres">
      <dgm:prSet presAssocID="{BE09F24A-8139-D04C-A886-61DB231A9F29}" presName="Childtext1" presStyleLbl="revTx" presStyleIdx="2" presStyleCnt="5">
        <dgm:presLayoutVars>
          <dgm:chMax val="0"/>
          <dgm:chPref val="0"/>
          <dgm:bulletEnabled/>
        </dgm:presLayoutVars>
      </dgm:prSet>
      <dgm:spPr/>
    </dgm:pt>
    <dgm:pt modelId="{A6E70710-D3F2-A146-AF94-3F08DACB107E}" type="pres">
      <dgm:prSet presAssocID="{BE09F24A-8139-D04C-A886-61DB231A9F29}" presName="ConnectLine" presStyleLbl="sibTrans1D1" presStyleIdx="2" presStyleCnt="5"/>
      <dgm:spPr>
        <a:noFill/>
        <a:ln w="12700" cap="flat" cmpd="sng" algn="ctr">
          <a:solidFill>
            <a:schemeClr val="accent1">
              <a:hueOff val="0"/>
              <a:satOff val="0"/>
              <a:lumOff val="0"/>
              <a:alphaOff val="0"/>
            </a:schemeClr>
          </a:solidFill>
          <a:prstDash val="dash"/>
          <a:miter lim="800000"/>
        </a:ln>
        <a:effectLst/>
      </dgm:spPr>
    </dgm:pt>
    <dgm:pt modelId="{16CEABC5-0341-E84D-A5F2-3171D2EDF348}" type="pres">
      <dgm:prSet presAssocID="{BE09F24A-8139-D04C-A886-61DB231A9F29}" presName="ConnectLineEnd" presStyleLbl="node1" presStyleIdx="2" presStyleCnt="5"/>
      <dgm:spPr/>
    </dgm:pt>
    <dgm:pt modelId="{1F73CC81-8EA3-6845-B1E8-ABD20CDF027F}" type="pres">
      <dgm:prSet presAssocID="{BE09F24A-8139-D04C-A886-61DB231A9F29}" presName="EmptyPane" presStyleCnt="0"/>
      <dgm:spPr/>
    </dgm:pt>
    <dgm:pt modelId="{37FCEEC8-8CE7-824F-9101-6F12DC9CF0AD}" type="pres">
      <dgm:prSet presAssocID="{D1C35F25-FA74-A143-871F-2B46AEB41DAC}" presName="spaceBetweenRectangles" presStyleLbl="fgAcc1" presStyleIdx="2" presStyleCnt="4"/>
      <dgm:spPr/>
    </dgm:pt>
    <dgm:pt modelId="{81D0A9EF-FBDF-4C44-8B85-9F6A21128854}" type="pres">
      <dgm:prSet presAssocID="{C8AA00D7-EE74-5D49-AEF5-68AEC617B36B}" presName="composite" presStyleCnt="0"/>
      <dgm:spPr/>
    </dgm:pt>
    <dgm:pt modelId="{141F4743-9B7B-F845-B569-373D16828139}" type="pres">
      <dgm:prSet presAssocID="{C8AA00D7-EE74-5D49-AEF5-68AEC617B36B}" presName="Parent1" presStyleLbl="alignNode1" presStyleIdx="3" presStyleCnt="5">
        <dgm:presLayoutVars>
          <dgm:chMax val="1"/>
          <dgm:chPref val="1"/>
          <dgm:bulletEnabled val="1"/>
        </dgm:presLayoutVars>
      </dgm:prSet>
      <dgm:spPr/>
    </dgm:pt>
    <dgm:pt modelId="{0F9757CD-5ABD-8440-9B09-A984D265F610}" type="pres">
      <dgm:prSet presAssocID="{C8AA00D7-EE74-5D49-AEF5-68AEC617B36B}" presName="Childtext1" presStyleLbl="revTx" presStyleIdx="3" presStyleCnt="5">
        <dgm:presLayoutVars>
          <dgm:chMax val="0"/>
          <dgm:chPref val="0"/>
          <dgm:bulletEnabled/>
        </dgm:presLayoutVars>
      </dgm:prSet>
      <dgm:spPr/>
    </dgm:pt>
    <dgm:pt modelId="{BF2C86D4-93DB-F344-8FBD-6E2399674BAD}" type="pres">
      <dgm:prSet presAssocID="{C8AA00D7-EE74-5D49-AEF5-68AEC617B36B}"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4F488281-E1A5-8345-AB1C-2A1C742A76D8}" type="pres">
      <dgm:prSet presAssocID="{C8AA00D7-EE74-5D49-AEF5-68AEC617B36B}" presName="ConnectLineEnd" presStyleLbl="node1" presStyleIdx="3" presStyleCnt="5"/>
      <dgm:spPr/>
    </dgm:pt>
    <dgm:pt modelId="{A8BB921E-B370-2C44-A50E-71DBDBC178C7}" type="pres">
      <dgm:prSet presAssocID="{C8AA00D7-EE74-5D49-AEF5-68AEC617B36B}" presName="EmptyPane" presStyleCnt="0"/>
      <dgm:spPr/>
    </dgm:pt>
    <dgm:pt modelId="{2E006139-732C-E64F-ABF8-E3B82903A9B7}" type="pres">
      <dgm:prSet presAssocID="{1F011D74-6B3E-EE4B-A016-B57031209682}" presName="spaceBetweenRectangles" presStyleLbl="fgAcc1" presStyleIdx="3" presStyleCnt="4"/>
      <dgm:spPr/>
    </dgm:pt>
    <dgm:pt modelId="{C42BDDE4-9C2A-E34A-8DF7-D3A9EE4C9BC8}" type="pres">
      <dgm:prSet presAssocID="{636E0128-A8BD-124F-BC10-64A638F558DC}" presName="composite" presStyleCnt="0"/>
      <dgm:spPr/>
    </dgm:pt>
    <dgm:pt modelId="{2612444E-B76A-6F45-AF95-21D0E0962839}" type="pres">
      <dgm:prSet presAssocID="{636E0128-A8BD-124F-BC10-64A638F558DC}" presName="Parent1" presStyleLbl="alignNode1" presStyleIdx="4" presStyleCnt="5">
        <dgm:presLayoutVars>
          <dgm:chMax val="1"/>
          <dgm:chPref val="1"/>
          <dgm:bulletEnabled val="1"/>
        </dgm:presLayoutVars>
      </dgm:prSet>
      <dgm:spPr/>
    </dgm:pt>
    <dgm:pt modelId="{BEA08098-B536-7445-A742-DAEAB9540EE2}" type="pres">
      <dgm:prSet presAssocID="{636E0128-A8BD-124F-BC10-64A638F558DC}" presName="Childtext1" presStyleLbl="revTx" presStyleIdx="4" presStyleCnt="5">
        <dgm:presLayoutVars>
          <dgm:chMax val="0"/>
          <dgm:chPref val="0"/>
          <dgm:bulletEnabled/>
        </dgm:presLayoutVars>
      </dgm:prSet>
      <dgm:spPr/>
    </dgm:pt>
    <dgm:pt modelId="{8D7F7917-EF83-AA41-B8BE-CE8647734E4D}" type="pres">
      <dgm:prSet presAssocID="{636E0128-A8BD-124F-BC10-64A638F558DC}"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E6FF8B91-C096-A243-9846-E50D875C27F5}" type="pres">
      <dgm:prSet presAssocID="{636E0128-A8BD-124F-BC10-64A638F558DC}" presName="ConnectLineEnd" presStyleLbl="node1" presStyleIdx="4" presStyleCnt="5"/>
      <dgm:spPr/>
    </dgm:pt>
    <dgm:pt modelId="{222EA2B4-B79B-FC48-B556-F3B03DCD5E8F}" type="pres">
      <dgm:prSet presAssocID="{636E0128-A8BD-124F-BC10-64A638F558DC}" presName="EmptyPane" presStyleCnt="0"/>
      <dgm:spPr/>
    </dgm:pt>
  </dgm:ptLst>
  <dgm:cxnLst>
    <dgm:cxn modelId="{AEE37313-CCF5-ED40-9BB4-F53ED38CBFDD}" srcId="{BE09F24A-8139-D04C-A886-61DB231A9F29}" destId="{701A5977-1F43-924E-831B-D796453F4563}" srcOrd="0" destOrd="0" parTransId="{78309926-9201-A34D-B3D0-52E43FC5682E}" sibTransId="{E6BF463B-BBF9-0E41-BBD6-B600A1371871}"/>
    <dgm:cxn modelId="{E821C014-7FD9-794D-91CF-20EEEF22D504}" type="presOf" srcId="{A10BF953-61B1-EC48-A807-F5F549F8CEEF}" destId="{0F9757CD-5ABD-8440-9B09-A984D265F610}" srcOrd="0" destOrd="0" presId="urn:microsoft.com/office/officeart/2016/7/layout/HexagonTimeline"/>
    <dgm:cxn modelId="{38ACEC19-D889-1E4D-B5BA-C1B4ED521F22}" type="presOf" srcId="{1F7691EF-D8A4-5649-AB48-3FFF8021EFE3}" destId="{F83E3FA5-02FD-0F47-B819-940B1E108B09}" srcOrd="0" destOrd="1" presId="urn:microsoft.com/office/officeart/2016/7/layout/HexagonTimeline"/>
    <dgm:cxn modelId="{8C43681A-AB4B-C347-BB6C-08C2625CADF1}" type="presOf" srcId="{BE09F24A-8139-D04C-A886-61DB231A9F29}" destId="{65F608D5-1430-914C-9E43-AF32A67B6C39}" srcOrd="0" destOrd="0" presId="urn:microsoft.com/office/officeart/2016/7/layout/HexagonTimeline"/>
    <dgm:cxn modelId="{59CB222A-4DEB-FF4F-A169-4505728CCE3E}" type="presOf" srcId="{D152EC11-EFB2-DC4D-A02C-B39264634DBF}" destId="{BEA08098-B536-7445-A742-DAEAB9540EE2}" srcOrd="0" destOrd="1" presId="urn:microsoft.com/office/officeart/2016/7/layout/HexagonTimeline"/>
    <dgm:cxn modelId="{2D4CFA38-6703-CE4B-928B-754FCFFDAAF8}" srcId="{BE09F24A-8139-D04C-A886-61DB231A9F29}" destId="{1F7691EF-D8A4-5649-AB48-3FFF8021EFE3}" srcOrd="1" destOrd="0" parTransId="{8C461FF6-1DF2-4948-879E-C2460950D91F}" sibTransId="{302DDA58-028E-7A4B-ACF3-16D44613732D}"/>
    <dgm:cxn modelId="{D30F263A-858C-4742-AAB1-1A5EC89F6FD7}" type="presOf" srcId="{D13169B9-51CE-4800-8820-6A8A3645149F}" destId="{EAF86697-0E44-AE47-A53C-05F69D8BF799}" srcOrd="0" destOrd="0" presId="urn:microsoft.com/office/officeart/2016/7/layout/HexagonTimeline"/>
    <dgm:cxn modelId="{A292D742-FC6D-42F5-A9CA-40532D5FADD6}" srcId="{72256A13-5C01-4676-86B0-B0DDAAC39A03}" destId="{FBD62D0A-F6FD-4A58-B702-91E7CF5922CA}" srcOrd="0" destOrd="0" parTransId="{B82352DA-729D-457A-BFCF-8911BB456472}" sibTransId="{D14F18B2-5656-46C9-8911-A0DCB65E3007}"/>
    <dgm:cxn modelId="{1F692B53-6ECE-F14A-863F-5866A0D7F41E}" type="presOf" srcId="{676CE5D7-DA8C-4504-B712-EB0F6D78801F}" destId="{43C099A1-0921-314F-B87B-3227BA3C0503}" srcOrd="0" destOrd="0" presId="urn:microsoft.com/office/officeart/2016/7/layout/HexagonTimeline"/>
    <dgm:cxn modelId="{A03F7E53-8851-0B42-B5E7-C9D0B26AFB23}" srcId="{C8AA00D7-EE74-5D49-AEF5-68AEC617B36B}" destId="{A10BF953-61B1-EC48-A807-F5F549F8CEEF}" srcOrd="0" destOrd="0" parTransId="{812A9FC2-9BDF-9D42-A345-52C2B238442A}" sibTransId="{F0B4314A-23B4-6A43-B43A-E43600C5FB3A}"/>
    <dgm:cxn modelId="{536BE55C-C3C4-C34E-9611-FD87811131C2}" type="presOf" srcId="{C8AA00D7-EE74-5D49-AEF5-68AEC617B36B}" destId="{141F4743-9B7B-F845-B569-373D16828139}" srcOrd="0" destOrd="0" presId="urn:microsoft.com/office/officeart/2016/7/layout/HexagonTimeline"/>
    <dgm:cxn modelId="{BCA44F6B-9556-F041-8188-DEA6CEA28BC9}" srcId="{636E0128-A8BD-124F-BC10-64A638F558DC}" destId="{F97145F7-9DCA-3B4D-B4D7-9C4CAB92DDBB}" srcOrd="0" destOrd="0" parTransId="{CADE5B9F-6578-CD49-A0EC-B4588A24125C}" sibTransId="{E1D10812-0476-1B4B-A349-175E8F7DFEBA}"/>
    <dgm:cxn modelId="{2137796D-3EF3-274F-A5DF-42111D62685B}" type="presOf" srcId="{636E0128-A8BD-124F-BC10-64A638F558DC}" destId="{2612444E-B76A-6F45-AF95-21D0E0962839}" srcOrd="0" destOrd="0" presId="urn:microsoft.com/office/officeart/2016/7/layout/HexagonTimeline"/>
    <dgm:cxn modelId="{9B6A076E-08CD-FE44-A971-444DA62AE259}" type="presOf" srcId="{72256A13-5C01-4676-86B0-B0DDAAC39A03}" destId="{B8E6A230-803C-5143-8123-B530CF4637CD}" srcOrd="0" destOrd="0" presId="urn:microsoft.com/office/officeart/2016/7/layout/HexagonTimeline"/>
    <dgm:cxn modelId="{3EBFD672-C525-934D-87CA-63FEBA43ED31}" srcId="{676CE5D7-DA8C-4504-B712-EB0F6D78801F}" destId="{636E0128-A8BD-124F-BC10-64A638F558DC}" srcOrd="4" destOrd="0" parTransId="{9AC19601-2ACE-8C4F-AFF3-938FF3E3B4EE}" sibTransId="{D29545E4-509C-E84A-99B7-6577E2C1D711}"/>
    <dgm:cxn modelId="{9F11F879-4438-9146-A287-4D904DBA7F7B}" type="presOf" srcId="{1D28BC6D-7DC5-46AD-ABA2-9370026ACDD6}" destId="{9359003B-6306-4F4A-8904-2E02F4DBC281}" srcOrd="0" destOrd="1" presId="urn:microsoft.com/office/officeart/2016/7/layout/HexagonTimeline"/>
    <dgm:cxn modelId="{0863EC84-8846-4026-AB5D-AF9B726F7413}" srcId="{D13169B9-51CE-4800-8820-6A8A3645149F}" destId="{B0087504-C726-48F1-88E2-1987F3225A65}" srcOrd="0" destOrd="0" parTransId="{277FA6DE-6E7C-4AD7-BD6C-DAB43FA0D51B}" sibTransId="{57DF2570-624E-460E-88D8-568AA3AB4E21}"/>
    <dgm:cxn modelId="{2FE5008F-796D-1445-BE9F-70828D4A4FAA}" srcId="{676CE5D7-DA8C-4504-B712-EB0F6D78801F}" destId="{C8AA00D7-EE74-5D49-AEF5-68AEC617B36B}" srcOrd="3" destOrd="0" parTransId="{DAED7EA2-8CC8-EC4A-9D2C-2F5042E5D41B}" sibTransId="{1F011D74-6B3E-EE4B-A016-B57031209682}"/>
    <dgm:cxn modelId="{EA417190-AD67-449C-BB89-AA3940DA5BAE}" srcId="{676CE5D7-DA8C-4504-B712-EB0F6D78801F}" destId="{72256A13-5C01-4676-86B0-B0DDAAC39A03}" srcOrd="1" destOrd="0" parTransId="{CD72168C-5894-4B7A-9383-2AD0D9C3EED0}" sibTransId="{6437F05E-655F-4AA9-8F1A-EFF40D8C6022}"/>
    <dgm:cxn modelId="{83986AA9-89F1-479A-ADB4-282664954BCF}" srcId="{72256A13-5C01-4676-86B0-B0DDAAC39A03}" destId="{1D28BC6D-7DC5-46AD-ABA2-9370026ACDD6}" srcOrd="1" destOrd="0" parTransId="{F0E5C45D-F7B8-4778-A873-9684CE7631EE}" sibTransId="{F162A6CB-B6F8-45D3-88E3-00DEDB95C6F3}"/>
    <dgm:cxn modelId="{350168B8-5AB7-B64D-B8B2-FD0DEEF5BD90}" type="presOf" srcId="{F97145F7-9DCA-3B4D-B4D7-9C4CAB92DDBB}" destId="{BEA08098-B536-7445-A742-DAEAB9540EE2}" srcOrd="0" destOrd="0" presId="urn:microsoft.com/office/officeart/2016/7/layout/HexagonTimeline"/>
    <dgm:cxn modelId="{66D2BDB9-2426-4F42-9A43-F27EEEEFCF9F}" type="presOf" srcId="{B0087504-C726-48F1-88E2-1987F3225A65}" destId="{85FCC63F-1CF1-B349-8F63-1426CDD5F583}" srcOrd="0" destOrd="0" presId="urn:microsoft.com/office/officeart/2016/7/layout/HexagonTimeline"/>
    <dgm:cxn modelId="{F6F692CA-1E16-304D-AB5A-1D290FBC6771}" type="presOf" srcId="{FBD62D0A-F6FD-4A58-B702-91E7CF5922CA}" destId="{9359003B-6306-4F4A-8904-2E02F4DBC281}" srcOrd="0" destOrd="0" presId="urn:microsoft.com/office/officeart/2016/7/layout/HexagonTimeline"/>
    <dgm:cxn modelId="{A6E248CF-68F0-384E-B547-C7AF7CB5BEAD}" type="presOf" srcId="{701A5977-1F43-924E-831B-D796453F4563}" destId="{F83E3FA5-02FD-0F47-B819-940B1E108B09}" srcOrd="0" destOrd="0" presId="urn:microsoft.com/office/officeart/2016/7/layout/HexagonTimeline"/>
    <dgm:cxn modelId="{C2B1FAD9-DAC4-5340-8332-33F07D96FEE5}" srcId="{676CE5D7-DA8C-4504-B712-EB0F6D78801F}" destId="{BE09F24A-8139-D04C-A886-61DB231A9F29}" srcOrd="2" destOrd="0" parTransId="{CAE4B117-2FD4-184F-AAC4-BA5B4BEBE265}" sibTransId="{D1C35F25-FA74-A143-871F-2B46AEB41DAC}"/>
    <dgm:cxn modelId="{95146FDD-96C7-E64D-A50D-67ADBEF22408}" type="presOf" srcId="{8B6A5988-0DE5-394A-9F22-55BE2E77E252}" destId="{0F9757CD-5ABD-8440-9B09-A984D265F610}" srcOrd="0" destOrd="1" presId="urn:microsoft.com/office/officeart/2016/7/layout/HexagonTimeline"/>
    <dgm:cxn modelId="{6B1102E1-B132-2A40-B448-7A2273B86EC5}" srcId="{636E0128-A8BD-124F-BC10-64A638F558DC}" destId="{D152EC11-EFB2-DC4D-A02C-B39264634DBF}" srcOrd="1" destOrd="0" parTransId="{48AB1F8F-864D-9A4C-B27E-FEE136BAC270}" sibTransId="{45191880-24C2-F14E-A1DB-13EFE6536594}"/>
    <dgm:cxn modelId="{BF4008ED-EAAD-4A81-B699-9909F699117B}" srcId="{676CE5D7-DA8C-4504-B712-EB0F6D78801F}" destId="{D13169B9-51CE-4800-8820-6A8A3645149F}" srcOrd="0" destOrd="0" parTransId="{5836243B-0161-4593-B589-33B831304D49}" sibTransId="{62072E3F-1DED-49CA-BCD5-BEFB66777A2F}"/>
    <dgm:cxn modelId="{529192F6-68EE-AD45-BDF3-FA632A14A0EC}" srcId="{C8AA00D7-EE74-5D49-AEF5-68AEC617B36B}" destId="{8B6A5988-0DE5-394A-9F22-55BE2E77E252}" srcOrd="1" destOrd="0" parTransId="{34E3E982-BC86-D944-B729-12F4D2493A87}" sibTransId="{AB87048E-7315-6947-8D61-F481B3B9948C}"/>
    <dgm:cxn modelId="{D37D9D62-AA27-7E4F-AA3A-E7EBB823A476}" type="presParOf" srcId="{43C099A1-0921-314F-B87B-3227BA3C0503}" destId="{2D2ED009-7C55-C044-9A6D-6B4AC648D54A}" srcOrd="0" destOrd="0" presId="urn:microsoft.com/office/officeart/2016/7/layout/HexagonTimeline"/>
    <dgm:cxn modelId="{6CF5D9D8-98A1-D145-AB2C-C2DA578FE739}" type="presParOf" srcId="{2D2ED009-7C55-C044-9A6D-6B4AC648D54A}" destId="{EAF86697-0E44-AE47-A53C-05F69D8BF799}" srcOrd="0" destOrd="0" presId="urn:microsoft.com/office/officeart/2016/7/layout/HexagonTimeline"/>
    <dgm:cxn modelId="{0856F4BF-E000-7948-B00C-6414AE56FF14}" type="presParOf" srcId="{2D2ED009-7C55-C044-9A6D-6B4AC648D54A}" destId="{85FCC63F-1CF1-B349-8F63-1426CDD5F583}" srcOrd="1" destOrd="0" presId="urn:microsoft.com/office/officeart/2016/7/layout/HexagonTimeline"/>
    <dgm:cxn modelId="{53CD8E8B-3C18-F24E-B541-A51D676F1EE8}" type="presParOf" srcId="{2D2ED009-7C55-C044-9A6D-6B4AC648D54A}" destId="{141A8D46-C876-C945-9F0B-31A7C8CCBB98}" srcOrd="2" destOrd="0" presId="urn:microsoft.com/office/officeart/2016/7/layout/HexagonTimeline"/>
    <dgm:cxn modelId="{7818DD17-B973-1249-B2D7-E3AEDFF03050}" type="presParOf" srcId="{2D2ED009-7C55-C044-9A6D-6B4AC648D54A}" destId="{02B1F71D-49A9-5A43-B87C-8B2A5646ED10}" srcOrd="3" destOrd="0" presId="urn:microsoft.com/office/officeart/2016/7/layout/HexagonTimeline"/>
    <dgm:cxn modelId="{77E1A686-286E-D448-BA27-D5217C009D56}" type="presParOf" srcId="{2D2ED009-7C55-C044-9A6D-6B4AC648D54A}" destId="{940689F6-0766-5C46-9BC6-21D761953273}" srcOrd="4" destOrd="0" presId="urn:microsoft.com/office/officeart/2016/7/layout/HexagonTimeline"/>
    <dgm:cxn modelId="{D060581A-121E-F744-936F-0709EB447C94}" type="presParOf" srcId="{43C099A1-0921-314F-B87B-3227BA3C0503}" destId="{E6C414B7-694D-CD44-BCF0-9BCE58767030}" srcOrd="1" destOrd="0" presId="urn:microsoft.com/office/officeart/2016/7/layout/HexagonTimeline"/>
    <dgm:cxn modelId="{F18159EA-A940-4748-BC1F-28C5569A680E}" type="presParOf" srcId="{43C099A1-0921-314F-B87B-3227BA3C0503}" destId="{E1025898-70C4-244C-BE62-BD8594B476AE}" srcOrd="2" destOrd="0" presId="urn:microsoft.com/office/officeart/2016/7/layout/HexagonTimeline"/>
    <dgm:cxn modelId="{73E4BBED-D5E9-9041-9EA5-D927F17DB60C}" type="presParOf" srcId="{E1025898-70C4-244C-BE62-BD8594B476AE}" destId="{B8E6A230-803C-5143-8123-B530CF4637CD}" srcOrd="0" destOrd="0" presId="urn:microsoft.com/office/officeart/2016/7/layout/HexagonTimeline"/>
    <dgm:cxn modelId="{11E3D3F7-2032-244C-B50F-F44E1B789266}" type="presParOf" srcId="{E1025898-70C4-244C-BE62-BD8594B476AE}" destId="{9359003B-6306-4F4A-8904-2E02F4DBC281}" srcOrd="1" destOrd="0" presId="urn:microsoft.com/office/officeart/2016/7/layout/HexagonTimeline"/>
    <dgm:cxn modelId="{450F995B-22E1-6B4A-8F60-4C1D93039507}" type="presParOf" srcId="{E1025898-70C4-244C-BE62-BD8594B476AE}" destId="{E30C6AE4-A7AE-B04E-AC9C-ABCC291391F4}" srcOrd="2" destOrd="0" presId="urn:microsoft.com/office/officeart/2016/7/layout/HexagonTimeline"/>
    <dgm:cxn modelId="{0EAA29B7-02AB-F146-891E-04396F408427}" type="presParOf" srcId="{E1025898-70C4-244C-BE62-BD8594B476AE}" destId="{0806FFC2-F77C-C648-A898-A9686F8789F4}" srcOrd="3" destOrd="0" presId="urn:microsoft.com/office/officeart/2016/7/layout/HexagonTimeline"/>
    <dgm:cxn modelId="{19C6927D-237D-C240-BDD9-F0F281CA1304}" type="presParOf" srcId="{E1025898-70C4-244C-BE62-BD8594B476AE}" destId="{DA71142F-51DF-854E-B0CD-B0DE67BDBEB0}" srcOrd="4" destOrd="0" presId="urn:microsoft.com/office/officeart/2016/7/layout/HexagonTimeline"/>
    <dgm:cxn modelId="{F0156668-EAD1-6A40-A311-7C9C8470DFCC}" type="presParOf" srcId="{43C099A1-0921-314F-B87B-3227BA3C0503}" destId="{8EFDBD63-F6ED-5E4F-BD90-7A07D55DE972}" srcOrd="3" destOrd="0" presId="urn:microsoft.com/office/officeart/2016/7/layout/HexagonTimeline"/>
    <dgm:cxn modelId="{30DC7A04-6C35-3B41-B1C8-5B08CBEF8D31}" type="presParOf" srcId="{43C099A1-0921-314F-B87B-3227BA3C0503}" destId="{4E1D2AC5-7D2D-3248-9FCD-57F9990D2615}" srcOrd="4" destOrd="0" presId="urn:microsoft.com/office/officeart/2016/7/layout/HexagonTimeline"/>
    <dgm:cxn modelId="{C955C149-5BAE-7640-9151-BEA981929370}" type="presParOf" srcId="{4E1D2AC5-7D2D-3248-9FCD-57F9990D2615}" destId="{65F608D5-1430-914C-9E43-AF32A67B6C39}" srcOrd="0" destOrd="0" presId="urn:microsoft.com/office/officeart/2016/7/layout/HexagonTimeline"/>
    <dgm:cxn modelId="{2AAECBF5-CAFF-B042-8A95-FAAFAB3A6DE1}" type="presParOf" srcId="{4E1D2AC5-7D2D-3248-9FCD-57F9990D2615}" destId="{F83E3FA5-02FD-0F47-B819-940B1E108B09}" srcOrd="1" destOrd="0" presId="urn:microsoft.com/office/officeart/2016/7/layout/HexagonTimeline"/>
    <dgm:cxn modelId="{A6715B14-781D-A749-8BEA-916E339CD024}" type="presParOf" srcId="{4E1D2AC5-7D2D-3248-9FCD-57F9990D2615}" destId="{A6E70710-D3F2-A146-AF94-3F08DACB107E}" srcOrd="2" destOrd="0" presId="urn:microsoft.com/office/officeart/2016/7/layout/HexagonTimeline"/>
    <dgm:cxn modelId="{31EC64E0-0512-AD45-84D7-810E40F1211D}" type="presParOf" srcId="{4E1D2AC5-7D2D-3248-9FCD-57F9990D2615}" destId="{16CEABC5-0341-E84D-A5F2-3171D2EDF348}" srcOrd="3" destOrd="0" presId="urn:microsoft.com/office/officeart/2016/7/layout/HexagonTimeline"/>
    <dgm:cxn modelId="{A01D0F5A-0BBF-A144-BC16-1BBB7A1BDD7D}" type="presParOf" srcId="{4E1D2AC5-7D2D-3248-9FCD-57F9990D2615}" destId="{1F73CC81-8EA3-6845-B1E8-ABD20CDF027F}" srcOrd="4" destOrd="0" presId="urn:microsoft.com/office/officeart/2016/7/layout/HexagonTimeline"/>
    <dgm:cxn modelId="{DCCA4F8E-E876-3149-A0EE-448D6A4A0E77}" type="presParOf" srcId="{43C099A1-0921-314F-B87B-3227BA3C0503}" destId="{37FCEEC8-8CE7-824F-9101-6F12DC9CF0AD}" srcOrd="5" destOrd="0" presId="urn:microsoft.com/office/officeart/2016/7/layout/HexagonTimeline"/>
    <dgm:cxn modelId="{B6F69C3B-7867-9F4D-99A1-B0CBFCCED282}" type="presParOf" srcId="{43C099A1-0921-314F-B87B-3227BA3C0503}" destId="{81D0A9EF-FBDF-4C44-8B85-9F6A21128854}" srcOrd="6" destOrd="0" presId="urn:microsoft.com/office/officeart/2016/7/layout/HexagonTimeline"/>
    <dgm:cxn modelId="{E090999E-3674-F749-99BA-9498063B319F}" type="presParOf" srcId="{81D0A9EF-FBDF-4C44-8B85-9F6A21128854}" destId="{141F4743-9B7B-F845-B569-373D16828139}" srcOrd="0" destOrd="0" presId="urn:microsoft.com/office/officeart/2016/7/layout/HexagonTimeline"/>
    <dgm:cxn modelId="{4801D142-9257-3D4D-835E-6EB9DEE2BC97}" type="presParOf" srcId="{81D0A9EF-FBDF-4C44-8B85-9F6A21128854}" destId="{0F9757CD-5ABD-8440-9B09-A984D265F610}" srcOrd="1" destOrd="0" presId="urn:microsoft.com/office/officeart/2016/7/layout/HexagonTimeline"/>
    <dgm:cxn modelId="{E4A749BE-D482-F54F-A3F7-F6C9C3B8748A}" type="presParOf" srcId="{81D0A9EF-FBDF-4C44-8B85-9F6A21128854}" destId="{BF2C86D4-93DB-F344-8FBD-6E2399674BAD}" srcOrd="2" destOrd="0" presId="urn:microsoft.com/office/officeart/2016/7/layout/HexagonTimeline"/>
    <dgm:cxn modelId="{7AB13114-ACD5-F644-AA50-FE21A1EABD77}" type="presParOf" srcId="{81D0A9EF-FBDF-4C44-8B85-9F6A21128854}" destId="{4F488281-E1A5-8345-AB1C-2A1C742A76D8}" srcOrd="3" destOrd="0" presId="urn:microsoft.com/office/officeart/2016/7/layout/HexagonTimeline"/>
    <dgm:cxn modelId="{5FAC3EE2-8155-954A-A1C8-3ECEF157EBF3}" type="presParOf" srcId="{81D0A9EF-FBDF-4C44-8B85-9F6A21128854}" destId="{A8BB921E-B370-2C44-A50E-71DBDBC178C7}" srcOrd="4" destOrd="0" presId="urn:microsoft.com/office/officeart/2016/7/layout/HexagonTimeline"/>
    <dgm:cxn modelId="{FAFE6C3D-6CEA-AB4F-B9EE-321349A191C7}" type="presParOf" srcId="{43C099A1-0921-314F-B87B-3227BA3C0503}" destId="{2E006139-732C-E64F-ABF8-E3B82903A9B7}" srcOrd="7" destOrd="0" presId="urn:microsoft.com/office/officeart/2016/7/layout/HexagonTimeline"/>
    <dgm:cxn modelId="{2DA96CDE-DD17-EB49-9EDE-5DA9EDDFA830}" type="presParOf" srcId="{43C099A1-0921-314F-B87B-3227BA3C0503}" destId="{C42BDDE4-9C2A-E34A-8DF7-D3A9EE4C9BC8}" srcOrd="8" destOrd="0" presId="urn:microsoft.com/office/officeart/2016/7/layout/HexagonTimeline"/>
    <dgm:cxn modelId="{DD4D8389-47FD-134E-AAC4-2FB0E661484B}" type="presParOf" srcId="{C42BDDE4-9C2A-E34A-8DF7-D3A9EE4C9BC8}" destId="{2612444E-B76A-6F45-AF95-21D0E0962839}" srcOrd="0" destOrd="0" presId="urn:microsoft.com/office/officeart/2016/7/layout/HexagonTimeline"/>
    <dgm:cxn modelId="{7261AD33-F1DA-AD46-9111-D308CE3F7E25}" type="presParOf" srcId="{C42BDDE4-9C2A-E34A-8DF7-D3A9EE4C9BC8}" destId="{BEA08098-B536-7445-A742-DAEAB9540EE2}" srcOrd="1" destOrd="0" presId="urn:microsoft.com/office/officeart/2016/7/layout/HexagonTimeline"/>
    <dgm:cxn modelId="{9B0E6B79-D3BE-6948-B05C-BF7DCA3F0ED5}" type="presParOf" srcId="{C42BDDE4-9C2A-E34A-8DF7-D3A9EE4C9BC8}" destId="{8D7F7917-EF83-AA41-B8BE-CE8647734E4D}" srcOrd="2" destOrd="0" presId="urn:microsoft.com/office/officeart/2016/7/layout/HexagonTimeline"/>
    <dgm:cxn modelId="{EEC6C462-2C0B-E34E-8816-771F4445EF80}" type="presParOf" srcId="{C42BDDE4-9C2A-E34A-8DF7-D3A9EE4C9BC8}" destId="{E6FF8B91-C096-A243-9846-E50D875C27F5}" srcOrd="3" destOrd="0" presId="urn:microsoft.com/office/officeart/2016/7/layout/HexagonTimeline"/>
    <dgm:cxn modelId="{4B236FF2-2489-7E49-B355-2FA88F2E9568}" type="presParOf" srcId="{C42BDDE4-9C2A-E34A-8DF7-D3A9EE4C9BC8}" destId="{222EA2B4-B79B-FC48-B556-F3B03DCD5E8F}" srcOrd="4" destOrd="0" presId="urn:microsoft.com/office/officeart/2016/7/layout/HexagonTimelin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86697-0E44-AE47-A53C-05F69D8BF799}">
      <dsp:nvSpPr>
        <dsp:cNvPr id="0" name=""/>
        <dsp:cNvSpPr/>
      </dsp:nvSpPr>
      <dsp:spPr>
        <a:xfrm>
          <a:off x="511726" y="1674315"/>
          <a:ext cx="2594554" cy="456631"/>
        </a:xfrm>
        <a:prstGeom prst="homePlate">
          <a:avLst>
            <a:gd name="adj" fmla="val 4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b="1" kern="1200" dirty="0"/>
            <a:t>September - December</a:t>
          </a:r>
        </a:p>
      </dsp:txBody>
      <dsp:txXfrm>
        <a:off x="511726" y="1674315"/>
        <a:ext cx="2503228" cy="456631"/>
      </dsp:txXfrm>
    </dsp:sp>
    <dsp:sp modelId="{85FCC63F-1CF1-B349-8F63-1426CDD5F583}">
      <dsp:nvSpPr>
        <dsp:cNvPr id="0" name=""/>
        <dsp:cNvSpPr/>
      </dsp:nvSpPr>
      <dsp:spPr>
        <a:xfrm>
          <a:off x="7229" y="0"/>
          <a:ext cx="3603548" cy="1217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1" kern="1200" dirty="0">
              <a:solidFill>
                <a:srgbClr val="7030A0"/>
              </a:solidFill>
            </a:rPr>
            <a:t>Days Left in Session (September – December Work Period)</a:t>
          </a:r>
        </a:p>
      </dsp:txBody>
      <dsp:txXfrm>
        <a:off x="7229" y="0"/>
        <a:ext cx="3603548" cy="1217683"/>
      </dsp:txXfrm>
    </dsp:sp>
    <dsp:sp modelId="{E6C414B7-694D-CD44-BCF0-9BCE58767030}">
      <dsp:nvSpPr>
        <dsp:cNvPr id="0" name=""/>
        <dsp:cNvSpPr/>
      </dsp:nvSpPr>
      <dsp:spPr>
        <a:xfrm>
          <a:off x="3106281" y="1902631"/>
          <a:ext cx="840971" cy="0"/>
        </a:xfrm>
        <a:custGeom>
          <a:avLst/>
          <a:gdLst/>
          <a:ahLst/>
          <a:cxnLst/>
          <a:rect l="0" t="0" r="0" b="0"/>
          <a:pathLst>
            <a:path>
              <a:moveTo>
                <a:pt x="0" y="0"/>
              </a:moveTo>
              <a:lnTo>
                <a:pt x="840971"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1A8D46-C876-C945-9F0B-31A7C8CCBB98}">
      <dsp:nvSpPr>
        <dsp:cNvPr id="0" name=""/>
        <dsp:cNvSpPr/>
      </dsp:nvSpPr>
      <dsp:spPr>
        <a:xfrm>
          <a:off x="1809003" y="1293789"/>
          <a:ext cx="0" cy="38052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2B1F71D-49A9-5A43-B87C-8B2A5646ED10}">
      <dsp:nvSpPr>
        <dsp:cNvPr id="0" name=""/>
        <dsp:cNvSpPr/>
      </dsp:nvSpPr>
      <dsp:spPr>
        <a:xfrm>
          <a:off x="1751949" y="1217683"/>
          <a:ext cx="114109" cy="761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6A230-803C-5143-8123-B530CF4637CD}">
      <dsp:nvSpPr>
        <dsp:cNvPr id="0" name=""/>
        <dsp:cNvSpPr/>
      </dsp:nvSpPr>
      <dsp:spPr>
        <a:xfrm>
          <a:off x="3947252" y="1674315"/>
          <a:ext cx="1730441" cy="456631"/>
        </a:xfrm>
        <a:prstGeom prst="hexagon">
          <a:avLst>
            <a:gd name="adj" fmla="val 40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b="1" kern="1200" dirty="0"/>
            <a:t>September</a:t>
          </a:r>
        </a:p>
      </dsp:txBody>
      <dsp:txXfrm>
        <a:off x="4152340" y="1728434"/>
        <a:ext cx="1320265" cy="348393"/>
      </dsp:txXfrm>
    </dsp:sp>
    <dsp:sp modelId="{9359003B-6306-4F4A-8904-2E02F4DBC281}">
      <dsp:nvSpPr>
        <dsp:cNvPr id="0" name=""/>
        <dsp:cNvSpPr/>
      </dsp:nvSpPr>
      <dsp:spPr>
        <a:xfrm>
          <a:off x="3610778" y="2587578"/>
          <a:ext cx="2403391" cy="1217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b="1" kern="1200" dirty="0"/>
            <a:t>Senate: </a:t>
          </a:r>
          <a:r>
            <a:rPr lang="en-US" sz="1400" b="0" kern="1200" dirty="0"/>
            <a:t>18</a:t>
          </a:r>
        </a:p>
        <a:p>
          <a:pPr marL="0" lvl="0" indent="0" algn="ctr" defTabSz="622300">
            <a:lnSpc>
              <a:spcPct val="90000"/>
            </a:lnSpc>
            <a:spcBef>
              <a:spcPct val="0"/>
            </a:spcBef>
            <a:spcAft>
              <a:spcPct val="35000"/>
            </a:spcAft>
            <a:buNone/>
          </a:pPr>
          <a:r>
            <a:rPr lang="en-US" sz="1400" b="1" kern="1200" dirty="0"/>
            <a:t>House: </a:t>
          </a:r>
          <a:r>
            <a:rPr lang="en-US" sz="1400" b="0" kern="1200" dirty="0"/>
            <a:t>11</a:t>
          </a:r>
        </a:p>
      </dsp:txBody>
      <dsp:txXfrm>
        <a:off x="3610778" y="2587578"/>
        <a:ext cx="2403391" cy="1217683"/>
      </dsp:txXfrm>
    </dsp:sp>
    <dsp:sp modelId="{8EFDBD63-F6ED-5E4F-BD90-7A07D55DE972}">
      <dsp:nvSpPr>
        <dsp:cNvPr id="0" name=""/>
        <dsp:cNvSpPr/>
      </dsp:nvSpPr>
      <dsp:spPr>
        <a:xfrm>
          <a:off x="5677694" y="1902631"/>
          <a:ext cx="672949" cy="0"/>
        </a:xfrm>
        <a:custGeom>
          <a:avLst/>
          <a:gdLst/>
          <a:ahLst/>
          <a:cxnLst/>
          <a:rect l="0" t="0" r="0" b="0"/>
          <a:pathLst>
            <a:path>
              <a:moveTo>
                <a:pt x="0" y="0"/>
              </a:moveTo>
              <a:lnTo>
                <a:pt x="672949"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0C6AE4-A7AE-B04E-AC9C-ABCC291391F4}">
      <dsp:nvSpPr>
        <dsp:cNvPr id="0" name=""/>
        <dsp:cNvSpPr/>
      </dsp:nvSpPr>
      <dsp:spPr>
        <a:xfrm>
          <a:off x="4812473" y="2130946"/>
          <a:ext cx="0" cy="38052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806FFC2-F77C-C648-A898-A9686F8789F4}">
      <dsp:nvSpPr>
        <dsp:cNvPr id="0" name=""/>
        <dsp:cNvSpPr/>
      </dsp:nvSpPr>
      <dsp:spPr>
        <a:xfrm>
          <a:off x="4774421" y="2511472"/>
          <a:ext cx="76105" cy="761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F608D5-1430-914C-9E43-AF32A67B6C39}">
      <dsp:nvSpPr>
        <dsp:cNvPr id="0" name=""/>
        <dsp:cNvSpPr/>
      </dsp:nvSpPr>
      <dsp:spPr>
        <a:xfrm>
          <a:off x="6350643" y="1674315"/>
          <a:ext cx="1730441" cy="456631"/>
        </a:xfrm>
        <a:prstGeom prst="hexagon">
          <a:avLst>
            <a:gd name="adj" fmla="val 40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b="1" kern="1200" dirty="0"/>
            <a:t>October</a:t>
          </a:r>
          <a:endParaRPr lang="en-US" sz="1200" kern="1200" dirty="0"/>
        </a:p>
      </dsp:txBody>
      <dsp:txXfrm>
        <a:off x="6555731" y="1728434"/>
        <a:ext cx="1320265" cy="348393"/>
      </dsp:txXfrm>
    </dsp:sp>
    <dsp:sp modelId="{F83E3FA5-02FD-0F47-B819-940B1E108B09}">
      <dsp:nvSpPr>
        <dsp:cNvPr id="0" name=""/>
        <dsp:cNvSpPr/>
      </dsp:nvSpPr>
      <dsp:spPr>
        <a:xfrm>
          <a:off x="6014169" y="0"/>
          <a:ext cx="2403391" cy="1217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1" kern="1200" dirty="0"/>
            <a:t>Senate: </a:t>
          </a:r>
          <a:r>
            <a:rPr lang="en-US" sz="1400" b="0" kern="1200" dirty="0"/>
            <a:t>9</a:t>
          </a:r>
          <a:endParaRPr lang="en-US" sz="1400" kern="1200" dirty="0"/>
        </a:p>
        <a:p>
          <a:pPr marL="0" lvl="0" indent="0" algn="ctr" defTabSz="622300">
            <a:lnSpc>
              <a:spcPct val="90000"/>
            </a:lnSpc>
            <a:spcBef>
              <a:spcPct val="0"/>
            </a:spcBef>
            <a:spcAft>
              <a:spcPct val="35000"/>
            </a:spcAft>
            <a:buNone/>
          </a:pPr>
          <a:r>
            <a:rPr lang="en-US" sz="1400" b="1" kern="1200" dirty="0"/>
            <a:t>House: </a:t>
          </a:r>
          <a:r>
            <a:rPr lang="en-US" sz="1400" b="0" kern="1200" dirty="0"/>
            <a:t>0</a:t>
          </a:r>
        </a:p>
      </dsp:txBody>
      <dsp:txXfrm>
        <a:off x="6014169" y="0"/>
        <a:ext cx="2403391" cy="1217683"/>
      </dsp:txXfrm>
    </dsp:sp>
    <dsp:sp modelId="{37FCEEC8-8CE7-824F-9101-6F12DC9CF0AD}">
      <dsp:nvSpPr>
        <dsp:cNvPr id="0" name=""/>
        <dsp:cNvSpPr/>
      </dsp:nvSpPr>
      <dsp:spPr>
        <a:xfrm>
          <a:off x="8081085" y="1902631"/>
          <a:ext cx="672949" cy="0"/>
        </a:xfrm>
        <a:custGeom>
          <a:avLst/>
          <a:gdLst/>
          <a:ahLst/>
          <a:cxnLst/>
          <a:rect l="0" t="0" r="0" b="0"/>
          <a:pathLst>
            <a:path>
              <a:moveTo>
                <a:pt x="0" y="0"/>
              </a:moveTo>
              <a:lnTo>
                <a:pt x="672949"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E70710-D3F2-A146-AF94-3F08DACB107E}">
      <dsp:nvSpPr>
        <dsp:cNvPr id="0" name=""/>
        <dsp:cNvSpPr/>
      </dsp:nvSpPr>
      <dsp:spPr>
        <a:xfrm>
          <a:off x="7215864" y="1293789"/>
          <a:ext cx="0" cy="38052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6CEABC5-0341-E84D-A5F2-3171D2EDF348}">
      <dsp:nvSpPr>
        <dsp:cNvPr id="0" name=""/>
        <dsp:cNvSpPr/>
      </dsp:nvSpPr>
      <dsp:spPr>
        <a:xfrm>
          <a:off x="7177812" y="1217683"/>
          <a:ext cx="76105" cy="761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1F4743-9B7B-F845-B569-373D16828139}">
      <dsp:nvSpPr>
        <dsp:cNvPr id="0" name=""/>
        <dsp:cNvSpPr/>
      </dsp:nvSpPr>
      <dsp:spPr>
        <a:xfrm>
          <a:off x="8754034" y="1674315"/>
          <a:ext cx="1730441" cy="456631"/>
        </a:xfrm>
        <a:prstGeom prst="hexagon">
          <a:avLst>
            <a:gd name="adj" fmla="val 40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kern="1200" dirty="0"/>
            <a:t>November</a:t>
          </a:r>
        </a:p>
      </dsp:txBody>
      <dsp:txXfrm>
        <a:off x="8959122" y="1728434"/>
        <a:ext cx="1320265" cy="348393"/>
      </dsp:txXfrm>
    </dsp:sp>
    <dsp:sp modelId="{0F9757CD-5ABD-8440-9B09-A984D265F610}">
      <dsp:nvSpPr>
        <dsp:cNvPr id="0" name=""/>
        <dsp:cNvSpPr/>
      </dsp:nvSpPr>
      <dsp:spPr>
        <a:xfrm>
          <a:off x="8417560" y="2587578"/>
          <a:ext cx="2403391" cy="1217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b="1" kern="1200" dirty="0"/>
            <a:t>Senate: </a:t>
          </a:r>
          <a:r>
            <a:rPr lang="en-US" sz="1400" kern="1200" dirty="0"/>
            <a:t>10</a:t>
          </a:r>
        </a:p>
        <a:p>
          <a:pPr marL="0" lvl="0" indent="0" algn="ctr" defTabSz="622300">
            <a:lnSpc>
              <a:spcPct val="90000"/>
            </a:lnSpc>
            <a:spcBef>
              <a:spcPct val="0"/>
            </a:spcBef>
            <a:spcAft>
              <a:spcPct val="35000"/>
            </a:spcAft>
            <a:buNone/>
          </a:pPr>
          <a:r>
            <a:rPr lang="en-US" sz="1400" b="1" kern="1200" dirty="0"/>
            <a:t>House: </a:t>
          </a:r>
          <a:r>
            <a:rPr lang="en-US" sz="1400" kern="1200" dirty="0"/>
            <a:t>7</a:t>
          </a:r>
        </a:p>
      </dsp:txBody>
      <dsp:txXfrm>
        <a:off x="8417560" y="2587578"/>
        <a:ext cx="2403391" cy="1217683"/>
      </dsp:txXfrm>
    </dsp:sp>
    <dsp:sp modelId="{2E006139-732C-E64F-ABF8-E3B82903A9B7}">
      <dsp:nvSpPr>
        <dsp:cNvPr id="0" name=""/>
        <dsp:cNvSpPr/>
      </dsp:nvSpPr>
      <dsp:spPr>
        <a:xfrm>
          <a:off x="10484476" y="1902631"/>
          <a:ext cx="672949" cy="0"/>
        </a:xfrm>
        <a:custGeom>
          <a:avLst/>
          <a:gdLst/>
          <a:ahLst/>
          <a:cxnLst/>
          <a:rect l="0" t="0" r="0" b="0"/>
          <a:pathLst>
            <a:path>
              <a:moveTo>
                <a:pt x="0" y="0"/>
              </a:moveTo>
              <a:lnTo>
                <a:pt x="672949"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2C86D4-93DB-F344-8FBD-6E2399674BAD}">
      <dsp:nvSpPr>
        <dsp:cNvPr id="0" name=""/>
        <dsp:cNvSpPr/>
      </dsp:nvSpPr>
      <dsp:spPr>
        <a:xfrm>
          <a:off x="9619255" y="2130946"/>
          <a:ext cx="0" cy="38052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F488281-E1A5-8345-AB1C-2A1C742A76D8}">
      <dsp:nvSpPr>
        <dsp:cNvPr id="0" name=""/>
        <dsp:cNvSpPr/>
      </dsp:nvSpPr>
      <dsp:spPr>
        <a:xfrm>
          <a:off x="9581203" y="2511472"/>
          <a:ext cx="76105" cy="761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12444E-B76A-6F45-AF95-21D0E0962839}">
      <dsp:nvSpPr>
        <dsp:cNvPr id="0" name=""/>
        <dsp:cNvSpPr/>
      </dsp:nvSpPr>
      <dsp:spPr>
        <a:xfrm rot="10800000">
          <a:off x="11157425" y="1674315"/>
          <a:ext cx="1730441" cy="456631"/>
        </a:xfrm>
        <a:prstGeom prst="homePlate">
          <a:avLst>
            <a:gd name="adj" fmla="val 4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kern="1200" dirty="0"/>
            <a:t>December</a:t>
          </a:r>
        </a:p>
      </dsp:txBody>
      <dsp:txXfrm rot="10800000">
        <a:off x="11248751" y="1674315"/>
        <a:ext cx="1639115" cy="456631"/>
      </dsp:txXfrm>
    </dsp:sp>
    <dsp:sp modelId="{BEA08098-B536-7445-A742-DAEAB9540EE2}">
      <dsp:nvSpPr>
        <dsp:cNvPr id="0" name=""/>
        <dsp:cNvSpPr/>
      </dsp:nvSpPr>
      <dsp:spPr>
        <a:xfrm>
          <a:off x="10820951" y="0"/>
          <a:ext cx="2403391" cy="1217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1" kern="1200" dirty="0"/>
            <a:t>Senate: </a:t>
          </a:r>
          <a:r>
            <a:rPr lang="en-US" sz="1400" kern="1200" dirty="0"/>
            <a:t>15</a:t>
          </a:r>
        </a:p>
        <a:p>
          <a:pPr marL="0" lvl="0" indent="0" algn="ctr" defTabSz="622300">
            <a:lnSpc>
              <a:spcPct val="90000"/>
            </a:lnSpc>
            <a:spcBef>
              <a:spcPct val="0"/>
            </a:spcBef>
            <a:spcAft>
              <a:spcPct val="35000"/>
            </a:spcAft>
            <a:buNone/>
          </a:pPr>
          <a:r>
            <a:rPr lang="en-US" sz="1400" b="1" kern="1200" dirty="0"/>
            <a:t>House: </a:t>
          </a:r>
          <a:r>
            <a:rPr lang="en-US" sz="1400" kern="1200" dirty="0"/>
            <a:t>10</a:t>
          </a:r>
        </a:p>
      </dsp:txBody>
      <dsp:txXfrm>
        <a:off x="10820951" y="0"/>
        <a:ext cx="2403391" cy="1217683"/>
      </dsp:txXfrm>
    </dsp:sp>
    <dsp:sp modelId="{8D7F7917-EF83-AA41-B8BE-CE8647734E4D}">
      <dsp:nvSpPr>
        <dsp:cNvPr id="0" name=""/>
        <dsp:cNvSpPr/>
      </dsp:nvSpPr>
      <dsp:spPr>
        <a:xfrm>
          <a:off x="12022646" y="1293789"/>
          <a:ext cx="0" cy="38052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6FF8B91-C096-A243-9846-E50D875C27F5}">
      <dsp:nvSpPr>
        <dsp:cNvPr id="0" name=""/>
        <dsp:cNvSpPr/>
      </dsp:nvSpPr>
      <dsp:spPr>
        <a:xfrm>
          <a:off x="11984594" y="1217683"/>
          <a:ext cx="76105" cy="761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5368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3890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1" name="Google Shape;21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926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1" name="Google Shape;21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9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1" name="Google Shape;21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3619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59" name="Google Shape;35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415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625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22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C00000"/>
                </a:solidFill>
                <a:latin typeface="Calibri" panose="020F0502020204030204" pitchFamily="34" charset="0"/>
                <a:cs typeface="Calibri" panose="020F0502020204030204" pitchFamily="34" charset="0"/>
              </a:rPr>
              <a:t>Prior to COVID consuming all political oxygen, </a:t>
            </a:r>
            <a:endParaRPr dirty="0"/>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200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rgbClr val="C00000"/>
                </a:solidFill>
                <a:latin typeface="Calibri" panose="020F0502020204030204" pitchFamily="34" charset="0"/>
                <a:cs typeface="Calibri" panose="020F0502020204030204" pitchFamily="34" charset="0"/>
              </a:rPr>
              <a:t>Prior to COVID consuming all political oxygen, </a:t>
            </a:r>
            <a:endParaRPr dirty="0"/>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5350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7700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799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395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39916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 name="Google Shape;1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 name="Google Shape;1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pic>
        <p:nvPicPr>
          <p:cNvPr id="3" name="Picture 2" descr="A picture containing text, clipart&#10;&#10;Description automatically generated">
            <a:extLst>
              <a:ext uri="{FF2B5EF4-FFF2-40B4-BE49-F238E27FC236}">
                <a16:creationId xmlns:a16="http://schemas.microsoft.com/office/drawing/2014/main" id="{08EBEC75-A483-68EA-A6E5-791650B3CB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364" y="163019"/>
            <a:ext cx="2368446" cy="59211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a:spLocks noGrp="1"/>
          </p:cNvSpPr>
          <p:nvPr>
            <p:ph type="pic" idx="2"/>
          </p:nvPr>
        </p:nvSpPr>
        <p:spPr>
          <a:xfrm>
            <a:off x="1792288" y="612775"/>
            <a:ext cx="5486400" cy="4114800"/>
          </a:xfrm>
          <a:prstGeom prst="rect">
            <a:avLst/>
          </a:prstGeom>
          <a:noFill/>
          <a:ln>
            <a:noFill/>
          </a:ln>
        </p:spPr>
      </p:sp>
      <p:sp>
        <p:nvSpPr>
          <p:cNvPr id="64" name="Google Shape;64;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47.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hyperlink" Target="mailto:info@catalogmailer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8.png"/><Relationship Id="rId7" Type="http://schemas.openxmlformats.org/officeDocument/2006/relationships/image" Target="../media/image12.tiff"/><Relationship Id="rId12"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diagramColors" Target="../diagrams/colors1.xml"/><Relationship Id="rId5" Type="http://schemas.openxmlformats.org/officeDocument/2006/relationships/image" Target="../media/image10.jpeg"/><Relationship Id="rId10" Type="http://schemas.openxmlformats.org/officeDocument/2006/relationships/diagramQuickStyle" Target="../diagrams/quickStyle1.xml"/><Relationship Id="rId4" Type="http://schemas.openxmlformats.org/officeDocument/2006/relationships/image" Target="../media/image9.png"/><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7" name="Picture 6">
            <a:extLst>
              <a:ext uri="{FF2B5EF4-FFF2-40B4-BE49-F238E27FC236}">
                <a16:creationId xmlns:a16="http://schemas.microsoft.com/office/drawing/2014/main" id="{125DD111-EBD5-E9FB-BC56-3EE6652273F8}"/>
              </a:ext>
            </a:extLst>
          </p:cNvPr>
          <p:cNvPicPr>
            <a:picLocks noChangeAspect="1"/>
          </p:cNvPicPr>
          <p:nvPr/>
        </p:nvPicPr>
        <p:blipFill>
          <a:blip r:embed="rId3"/>
          <a:stretch>
            <a:fillRect/>
          </a:stretch>
        </p:blipFill>
        <p:spPr>
          <a:xfrm>
            <a:off x="67757" y="22436"/>
            <a:ext cx="17034865" cy="10155768"/>
          </a:xfrm>
          <a:prstGeom prst="rect">
            <a:avLst/>
          </a:prstGeom>
        </p:spPr>
      </p:pic>
      <p:sp>
        <p:nvSpPr>
          <p:cNvPr id="90" name="Google Shape;90;p1"/>
          <p:cNvSpPr txBox="1"/>
          <p:nvPr/>
        </p:nvSpPr>
        <p:spPr>
          <a:xfrm>
            <a:off x="515229" y="4145878"/>
            <a:ext cx="9932278" cy="3693319"/>
          </a:xfrm>
          <a:prstGeom prst="rect">
            <a:avLst/>
          </a:prstGeom>
          <a:solidFill>
            <a:schemeClr val="bg1">
              <a:alpha val="70000"/>
            </a:schemeClr>
          </a:solidFill>
          <a:ln>
            <a:noFill/>
          </a:ln>
          <a:effectLst>
            <a:outerShdw blurRad="50800" dist="50800" dir="5400000" algn="ctr" rotWithShape="0">
              <a:schemeClr val="tx1">
                <a:lumMod val="50000"/>
                <a:lumOff val="50000"/>
              </a:schemeClr>
            </a:outerShdw>
          </a:effectLst>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000" b="1" i="0" u="none" strike="noStrike" cap="none" dirty="0">
                <a:solidFill>
                  <a:schemeClr val="tx1"/>
                </a:solidFill>
                <a:latin typeface="Archivo Narrow"/>
                <a:ea typeface="Archivo Narrow"/>
                <a:cs typeface="Archivo Narrow"/>
                <a:sym typeface="Archivo Narrow"/>
              </a:rPr>
              <a:t> Legislative Update for </a:t>
            </a:r>
            <a:r>
              <a:rPr lang="en-US" sz="10000" b="1" dirty="0">
                <a:solidFill>
                  <a:schemeClr val="tx1"/>
                </a:solidFill>
                <a:latin typeface="Archivo Narrow"/>
                <a:ea typeface="Archivo Narrow"/>
                <a:cs typeface="Archivo Narrow"/>
                <a:sym typeface="Archivo Narrow"/>
              </a:rPr>
              <a:t>Direct Marketers</a:t>
            </a:r>
            <a:endParaRPr dirty="0">
              <a:solidFill>
                <a:schemeClr val="tx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4979" y="11520"/>
            <a:ext cx="7386605" cy="10259300"/>
          </a:xfrm>
          <a:prstGeom prst="rect">
            <a:avLst/>
          </a:prstGeom>
        </p:spPr>
      </p:pic>
      <p:pic>
        <p:nvPicPr>
          <p:cNvPr id="4" name="Picture 3">
            <a:extLst>
              <a:ext uri="{FF2B5EF4-FFF2-40B4-BE49-F238E27FC236}">
                <a16:creationId xmlns:a16="http://schemas.microsoft.com/office/drawing/2014/main" id="{5BBE3BEE-8BAC-1D9E-A4BD-0BF7D9DA2DD3}"/>
              </a:ext>
            </a:extLst>
          </p:cNvPr>
          <p:cNvPicPr>
            <a:picLocks noChangeAspect="1"/>
          </p:cNvPicPr>
          <p:nvPr/>
        </p:nvPicPr>
        <p:blipFill rotWithShape="1">
          <a:blip r:embed="rId5"/>
          <a:srcRect l="8830" t="28383" r="8830" b="31383"/>
          <a:stretch/>
        </p:blipFill>
        <p:spPr>
          <a:xfrm>
            <a:off x="2012563" y="369651"/>
            <a:ext cx="6450118" cy="31517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p:nvPr/>
        </p:nvSpPr>
        <p:spPr>
          <a:xfrm>
            <a:off x="0" y="1544080"/>
            <a:ext cx="18288000" cy="9533"/>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2" name="Google Shape;132;p3"/>
          <p:cNvGrpSpPr/>
          <p:nvPr/>
        </p:nvGrpSpPr>
        <p:grpSpPr>
          <a:xfrm>
            <a:off x="252919" y="361347"/>
            <a:ext cx="18035080" cy="2230473"/>
            <a:chOff x="-745479" y="0"/>
            <a:chExt cx="19048623" cy="2973966"/>
          </a:xfrm>
        </p:grpSpPr>
        <p:sp>
          <p:nvSpPr>
            <p:cNvPr id="133" name="Google Shape;133;p3"/>
            <p:cNvSpPr txBox="1"/>
            <p:nvPr/>
          </p:nvSpPr>
          <p:spPr>
            <a:xfrm>
              <a:off x="-745479" y="2112447"/>
              <a:ext cx="19048623" cy="861519"/>
            </a:xfrm>
            <a:prstGeom prst="rect">
              <a:avLst/>
            </a:prstGeom>
            <a:noFill/>
            <a:ln>
              <a:noFill/>
            </a:ln>
          </p:spPr>
          <p:txBody>
            <a:bodyPr spcFirstLastPara="1" wrap="square" lIns="0" tIns="0" rIns="0" bIns="0" anchor="t" anchorCtr="0">
              <a:spAutoFit/>
            </a:bodyPr>
            <a:lstStyle/>
            <a:p>
              <a:pPr lvl="1">
                <a:lnSpc>
                  <a:spcPct val="150017"/>
                </a:lnSpc>
              </a:pPr>
              <a:endParaRPr sz="2799" b="0" i="0" u="none" strike="noStrike" cap="none" dirty="0">
                <a:solidFill>
                  <a:srgbClr val="1F1F1F"/>
                </a:solidFill>
                <a:latin typeface="Public Sans"/>
                <a:ea typeface="Public Sans"/>
                <a:cs typeface="Public Sans"/>
                <a:sym typeface="Public Sans"/>
              </a:endParaRPr>
            </a:p>
          </p:txBody>
        </p:sp>
        <p:sp>
          <p:nvSpPr>
            <p:cNvPr id="134" name="Google Shape;134;p3"/>
            <p:cNvSpPr txBox="1"/>
            <p:nvPr/>
          </p:nvSpPr>
          <p:spPr>
            <a:xfrm>
              <a:off x="0" y="0"/>
              <a:ext cx="18303144" cy="1295400"/>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135" name="Google Shape;135;p3"/>
          <p:cNvSpPr txBox="1"/>
          <p:nvPr/>
        </p:nvSpPr>
        <p:spPr>
          <a:xfrm>
            <a:off x="2573383" y="233472"/>
            <a:ext cx="11534503" cy="1034129"/>
          </a:xfrm>
          <a:prstGeom prst="rect">
            <a:avLst/>
          </a:prstGeom>
          <a:noFill/>
          <a:ln>
            <a:noFill/>
          </a:ln>
        </p:spPr>
        <p:txBody>
          <a:bodyPr spcFirstLastPara="1" wrap="square" lIns="0" tIns="0" rIns="0" bIns="0" anchor="t" anchorCtr="0">
            <a:spAutoFit/>
          </a:bodyPr>
          <a:lstStyle/>
          <a:p>
            <a:pPr lvl="0" algn="ctr">
              <a:lnSpc>
                <a:spcPct val="139979"/>
              </a:lnSpc>
            </a:pPr>
            <a:r>
              <a:rPr lang="en-US" sz="4800" b="1" dirty="0">
                <a:solidFill>
                  <a:srgbClr val="025373"/>
                </a:solidFill>
                <a:latin typeface="Calibri" panose="020F0502020204030204" pitchFamily="34" charset="0"/>
                <a:cs typeface="Calibri" panose="020F0502020204030204" pitchFamily="34" charset="0"/>
                <a:sym typeface="Archivo Narrow"/>
              </a:rPr>
              <a:t>POSTAL SERVICE REFORM ACT (PSRA)</a:t>
            </a:r>
            <a:endParaRPr lang="en-US" sz="4800" dirty="0">
              <a:latin typeface="Calibri" panose="020F0502020204030204" pitchFamily="34" charset="0"/>
              <a:cs typeface="Calibri" panose="020F0502020204030204" pitchFamily="34" charset="0"/>
            </a:endParaRPr>
          </a:p>
        </p:txBody>
      </p:sp>
      <p:pic>
        <p:nvPicPr>
          <p:cNvPr id="8" name="Google Shape;85;p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697986" y="1764797"/>
            <a:ext cx="6263443" cy="8341319"/>
          </a:xfrm>
          <a:prstGeom prst="rect">
            <a:avLst/>
          </a:prstGeom>
          <a:noFill/>
          <a:ln>
            <a:noFill/>
          </a:ln>
        </p:spPr>
      </p:pic>
      <p:sp>
        <p:nvSpPr>
          <p:cNvPr id="3" name="Text Placeholder 2"/>
          <p:cNvSpPr>
            <a:spLocks noGrp="1"/>
          </p:cNvSpPr>
          <p:nvPr>
            <p:ph type="body" idx="1"/>
          </p:nvPr>
        </p:nvSpPr>
        <p:spPr>
          <a:xfrm>
            <a:off x="252919" y="1729627"/>
            <a:ext cx="11445067" cy="8271623"/>
          </a:xfrm>
        </p:spPr>
        <p:txBody>
          <a:bodyPr>
            <a:normAutofit lnSpcReduction="10000"/>
          </a:bodyPr>
          <a:lstStyle/>
          <a:p>
            <a:r>
              <a:rPr lang="en-US" sz="4000" b="1" dirty="0"/>
              <a:t>What The PSRA didn’t include:</a:t>
            </a:r>
          </a:p>
          <a:p>
            <a:pPr marL="114300" indent="0">
              <a:buNone/>
            </a:pPr>
            <a:endParaRPr lang="en-US" sz="4000" b="1" dirty="0"/>
          </a:p>
          <a:p>
            <a:pPr lvl="1"/>
            <a:r>
              <a:rPr lang="en-US" sz="3400" dirty="0">
                <a:solidFill>
                  <a:srgbClr val="B30907"/>
                </a:solidFill>
              </a:rPr>
              <a:t>Reverse</a:t>
            </a:r>
            <a:r>
              <a:rPr lang="en-US" sz="3400" dirty="0"/>
              <a:t> any of the </a:t>
            </a:r>
            <a:r>
              <a:rPr lang="en-US" sz="3400" dirty="0">
                <a:solidFill>
                  <a:srgbClr val="B30907"/>
                </a:solidFill>
              </a:rPr>
              <a:t>PRC final rule </a:t>
            </a:r>
            <a:r>
              <a:rPr lang="en-US" sz="3400" dirty="0"/>
              <a:t>#5763 providing additional rate authority.</a:t>
            </a:r>
          </a:p>
          <a:p>
            <a:pPr lvl="1"/>
            <a:endParaRPr lang="en-US" sz="3400" dirty="0"/>
          </a:p>
          <a:p>
            <a:pPr lvl="1"/>
            <a:r>
              <a:rPr lang="en-US" sz="3400" dirty="0"/>
              <a:t>Limit the </a:t>
            </a:r>
            <a:r>
              <a:rPr lang="en-US" sz="3400" dirty="0">
                <a:solidFill>
                  <a:srgbClr val="B30907"/>
                </a:solidFill>
              </a:rPr>
              <a:t>number of times a year </a:t>
            </a:r>
            <a:r>
              <a:rPr lang="en-US" sz="3400" dirty="0"/>
              <a:t>the USPS can increase postage rates.</a:t>
            </a:r>
          </a:p>
          <a:p>
            <a:pPr lvl="1"/>
            <a:endParaRPr lang="en-US" sz="3400" dirty="0"/>
          </a:p>
          <a:p>
            <a:pPr lvl="1"/>
            <a:r>
              <a:rPr lang="en-US" sz="3400" dirty="0"/>
              <a:t>Mandate that the USPS move its </a:t>
            </a:r>
            <a:r>
              <a:rPr lang="en-US" sz="3400" dirty="0">
                <a:solidFill>
                  <a:srgbClr val="B30907"/>
                </a:solidFill>
              </a:rPr>
              <a:t>retirement assets </a:t>
            </a:r>
            <a:r>
              <a:rPr lang="en-US" sz="3400" dirty="0"/>
              <a:t>into higher interest earning </a:t>
            </a:r>
            <a:r>
              <a:rPr lang="en-US" sz="3400" dirty="0">
                <a:solidFill>
                  <a:srgbClr val="B30907"/>
                </a:solidFill>
              </a:rPr>
              <a:t>thrift savings plans</a:t>
            </a:r>
            <a:r>
              <a:rPr lang="en-US" sz="3400" dirty="0"/>
              <a:t>.</a:t>
            </a:r>
          </a:p>
          <a:p>
            <a:pPr lvl="2"/>
            <a:r>
              <a:rPr lang="en-US" sz="3400" dirty="0"/>
              <a:t>&lt;2% return from Treasuries</a:t>
            </a:r>
          </a:p>
          <a:p>
            <a:pPr lvl="2"/>
            <a:endParaRPr lang="en-US" sz="3400" dirty="0"/>
          </a:p>
          <a:p>
            <a:pPr lvl="1"/>
            <a:r>
              <a:rPr lang="en-US" sz="3400" dirty="0"/>
              <a:t>Restore Civil Service Retirement System (</a:t>
            </a:r>
            <a:r>
              <a:rPr lang="en-US" sz="3400" dirty="0">
                <a:solidFill>
                  <a:srgbClr val="B30907"/>
                </a:solidFill>
              </a:rPr>
              <a:t>CSRS</a:t>
            </a:r>
            <a:r>
              <a:rPr lang="en-US" sz="3400" dirty="0"/>
              <a:t>) </a:t>
            </a:r>
            <a:r>
              <a:rPr lang="en-US" sz="3400" dirty="0">
                <a:solidFill>
                  <a:srgbClr val="B30907"/>
                </a:solidFill>
              </a:rPr>
              <a:t>overpayments</a:t>
            </a:r>
            <a:r>
              <a:rPr lang="en-US" sz="3400" dirty="0"/>
              <a:t> to USPS.</a:t>
            </a:r>
          </a:p>
          <a:p>
            <a:pPr lvl="2"/>
            <a:r>
              <a:rPr lang="en-US" sz="3400" dirty="0"/>
              <a:t>Estimated as much as $111 billion</a:t>
            </a:r>
          </a:p>
          <a:p>
            <a:pPr lvl="1"/>
            <a:endParaRPr lang="en-US" sz="4200" dirty="0"/>
          </a:p>
          <a:p>
            <a:endParaRPr lang="en-US" dirty="0"/>
          </a:p>
        </p:txBody>
      </p:sp>
      <p:pic>
        <p:nvPicPr>
          <p:cNvPr id="2" name="Picture 1" descr="A picture containing text, clipart&#10;&#10;Description automatically generated">
            <a:extLst>
              <a:ext uri="{FF2B5EF4-FFF2-40B4-BE49-F238E27FC236}">
                <a16:creationId xmlns:a16="http://schemas.microsoft.com/office/drawing/2014/main" id="{26454AB9-F4DF-63E4-EF98-FC570DAAC9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2354" y="342901"/>
            <a:ext cx="2368446" cy="592112"/>
          </a:xfrm>
          <a:prstGeom prst="rect">
            <a:avLst/>
          </a:prstGeom>
        </p:spPr>
      </p:pic>
    </p:spTree>
    <p:extLst>
      <p:ext uri="{BB962C8B-B14F-4D97-AF65-F5344CB8AC3E}">
        <p14:creationId xmlns:p14="http://schemas.microsoft.com/office/powerpoint/2010/main" val="315901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p:nvPr/>
        </p:nvSpPr>
        <p:spPr>
          <a:xfrm>
            <a:off x="0" y="1544080"/>
            <a:ext cx="18288000" cy="9533"/>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2" name="Google Shape;132;p3"/>
          <p:cNvGrpSpPr/>
          <p:nvPr/>
        </p:nvGrpSpPr>
        <p:grpSpPr>
          <a:xfrm>
            <a:off x="252919" y="361347"/>
            <a:ext cx="18035080" cy="2230473"/>
            <a:chOff x="-745479" y="0"/>
            <a:chExt cx="19048623" cy="2973966"/>
          </a:xfrm>
        </p:grpSpPr>
        <p:sp>
          <p:nvSpPr>
            <p:cNvPr id="133" name="Google Shape;133;p3"/>
            <p:cNvSpPr txBox="1"/>
            <p:nvPr/>
          </p:nvSpPr>
          <p:spPr>
            <a:xfrm>
              <a:off x="-745479" y="2112447"/>
              <a:ext cx="19048623" cy="861519"/>
            </a:xfrm>
            <a:prstGeom prst="rect">
              <a:avLst/>
            </a:prstGeom>
            <a:noFill/>
            <a:ln>
              <a:noFill/>
            </a:ln>
          </p:spPr>
          <p:txBody>
            <a:bodyPr spcFirstLastPara="1" wrap="square" lIns="0" tIns="0" rIns="0" bIns="0" anchor="t" anchorCtr="0">
              <a:spAutoFit/>
            </a:bodyPr>
            <a:lstStyle/>
            <a:p>
              <a:pPr lvl="1">
                <a:lnSpc>
                  <a:spcPct val="150017"/>
                </a:lnSpc>
              </a:pPr>
              <a:endParaRPr sz="2799" b="0" i="0" u="none" strike="noStrike" cap="none" dirty="0">
                <a:solidFill>
                  <a:srgbClr val="1F1F1F"/>
                </a:solidFill>
                <a:latin typeface="Public Sans"/>
                <a:ea typeface="Public Sans"/>
                <a:cs typeface="Public Sans"/>
                <a:sym typeface="Public Sans"/>
              </a:endParaRPr>
            </a:p>
          </p:txBody>
        </p:sp>
        <p:sp>
          <p:nvSpPr>
            <p:cNvPr id="134" name="Google Shape;134;p3"/>
            <p:cNvSpPr txBox="1"/>
            <p:nvPr/>
          </p:nvSpPr>
          <p:spPr>
            <a:xfrm>
              <a:off x="0" y="0"/>
              <a:ext cx="18303144" cy="1295400"/>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135" name="Google Shape;135;p3"/>
          <p:cNvSpPr txBox="1"/>
          <p:nvPr/>
        </p:nvSpPr>
        <p:spPr>
          <a:xfrm>
            <a:off x="1933303" y="233472"/>
            <a:ext cx="12644847" cy="1034129"/>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b="1" dirty="0">
                <a:solidFill>
                  <a:srgbClr val="025373"/>
                </a:solidFill>
                <a:latin typeface="Calibri" panose="020F0502020204030204" pitchFamily="34" charset="0"/>
                <a:cs typeface="Calibri" panose="020F0502020204030204" pitchFamily="34" charset="0"/>
                <a:sym typeface="Archivo Narrow"/>
              </a:rPr>
              <a:t>POSTAL CONCERNS ON THE HORIZON </a:t>
            </a:r>
            <a:endParaRPr dirty="0">
              <a:latin typeface="Calibri" panose="020F0502020204030204" pitchFamily="34" charset="0"/>
              <a:cs typeface="Calibri" panose="020F0502020204030204" pitchFamily="34" charset="0"/>
            </a:endParaRPr>
          </a:p>
        </p:txBody>
      </p:sp>
      <p:sp>
        <p:nvSpPr>
          <p:cNvPr id="11" name="Text Placeholder 2"/>
          <p:cNvSpPr txBox="1">
            <a:spLocks/>
          </p:cNvSpPr>
          <p:nvPr/>
        </p:nvSpPr>
        <p:spPr>
          <a:xfrm>
            <a:off x="252919" y="1579250"/>
            <a:ext cx="10362807" cy="806985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latin typeface="Calibri" panose="020F0502020204030204" pitchFamily="34" charset="0"/>
                <a:cs typeface="Calibri" panose="020F0502020204030204" pitchFamily="34" charset="0"/>
              </a:rPr>
              <a:t>Efforts to have PRC do a </a:t>
            </a:r>
            <a:r>
              <a:rPr lang="en-US" sz="4000" b="1" dirty="0">
                <a:solidFill>
                  <a:srgbClr val="B30907"/>
                </a:solidFill>
                <a:latin typeface="Calibri" panose="020F0502020204030204" pitchFamily="34" charset="0"/>
                <a:cs typeface="Calibri" panose="020F0502020204030204" pitchFamily="34" charset="0"/>
              </a:rPr>
              <a:t>second 10-year review </a:t>
            </a:r>
          </a:p>
          <a:p>
            <a:endParaRPr lang="en-US" sz="3700" b="1" dirty="0">
              <a:latin typeface="Calibri" panose="020F0502020204030204" pitchFamily="34" charset="0"/>
              <a:cs typeface="Calibri" panose="020F0502020204030204" pitchFamily="34" charset="0"/>
            </a:endParaRPr>
          </a:p>
          <a:p>
            <a:pPr marL="571500" lvl="1" indent="-571500">
              <a:buFont typeface="Arial" panose="020B0604020202020204" pitchFamily="34" charset="0"/>
              <a:buChar char="•"/>
            </a:pPr>
            <a:r>
              <a:rPr lang="en-US" sz="3400" dirty="0">
                <a:latin typeface="Calibri" panose="020F0502020204030204" pitchFamily="34" charset="0"/>
                <a:cs typeface="Calibri" panose="020F0502020204030204" pitchFamily="34" charset="0"/>
              </a:rPr>
              <a:t>Appropriations bill language urging a study</a:t>
            </a:r>
          </a:p>
          <a:p>
            <a:pPr marL="571500" lvl="1" indent="-571500">
              <a:buFont typeface="Arial" panose="020B0604020202020204" pitchFamily="34" charset="0"/>
              <a:buChar char="•"/>
            </a:pPr>
            <a:r>
              <a:rPr lang="en-US" sz="3400" dirty="0">
                <a:latin typeface="Calibri" panose="020F0502020204030204" pitchFamily="34" charset="0"/>
                <a:cs typeface="Calibri" panose="020F0502020204030204" pitchFamily="34" charset="0"/>
              </a:rPr>
              <a:t>Comments on RM2205-5</a:t>
            </a:r>
          </a:p>
          <a:p>
            <a:pPr marL="571500" lvl="1" indent="-571500">
              <a:buFont typeface="Arial" panose="020B0604020202020204" pitchFamily="34" charset="0"/>
              <a:buChar char="•"/>
            </a:pPr>
            <a:r>
              <a:rPr lang="en-US" sz="3400" dirty="0">
                <a:latin typeface="Calibri" panose="020F0502020204030204" pitchFamily="34" charset="0"/>
                <a:cs typeface="Calibri" panose="020F0502020204030204" pitchFamily="34" charset="0"/>
              </a:rPr>
              <a:t>COVID relief</a:t>
            </a:r>
          </a:p>
          <a:p>
            <a:pPr marL="571500" lvl="1" indent="-571500">
              <a:buFont typeface="Arial" panose="020B0604020202020204" pitchFamily="34" charset="0"/>
              <a:buChar char="•"/>
            </a:pPr>
            <a:r>
              <a:rPr lang="en-US" sz="3400" dirty="0">
                <a:latin typeface="Calibri" panose="020F0502020204030204" pitchFamily="34" charset="0"/>
                <a:cs typeface="Calibri" panose="020F0502020204030204" pitchFamily="34" charset="0"/>
              </a:rPr>
              <a:t>$3B for EVS</a:t>
            </a:r>
          </a:p>
          <a:p>
            <a:endParaRPr lang="en-US" sz="4000" b="1" dirty="0">
              <a:latin typeface="Calibri" panose="020F0502020204030204" pitchFamily="34" charset="0"/>
              <a:cs typeface="Calibri" panose="020F0502020204030204" pitchFamily="34" charset="0"/>
            </a:endParaRPr>
          </a:p>
          <a:p>
            <a:r>
              <a:rPr lang="en-US" sz="4000" b="1" dirty="0">
                <a:latin typeface="Calibri" panose="020F0502020204030204" pitchFamily="34" charset="0"/>
                <a:cs typeface="Calibri" panose="020F0502020204030204" pitchFamily="34" charset="0"/>
              </a:rPr>
              <a:t>Future rate increases, frequency and size</a:t>
            </a:r>
          </a:p>
          <a:p>
            <a:endParaRPr lang="en-US" sz="3700" b="1" dirty="0">
              <a:latin typeface="Calibri" panose="020F0502020204030204" pitchFamily="34" charset="0"/>
              <a:cs typeface="Calibri" panose="020F0502020204030204" pitchFamily="34" charset="0"/>
            </a:endParaRPr>
          </a:p>
          <a:p>
            <a:r>
              <a:rPr lang="en-US" sz="3700" b="1" dirty="0">
                <a:latin typeface="Calibri" panose="020F0502020204030204" pitchFamily="34" charset="0"/>
                <a:cs typeface="Calibri" panose="020F0502020204030204" pitchFamily="34" charset="0"/>
              </a:rPr>
              <a:t>January 22</a:t>
            </a:r>
            <a:r>
              <a:rPr lang="en-US" sz="3700" b="1" baseline="30000" dirty="0">
                <a:latin typeface="Calibri" panose="020F0502020204030204" pitchFamily="34" charset="0"/>
                <a:cs typeface="Calibri" panose="020F0502020204030204" pitchFamily="34" charset="0"/>
              </a:rPr>
              <a:t>nd</a:t>
            </a:r>
            <a:r>
              <a:rPr lang="en-US" sz="3700" b="1" dirty="0">
                <a:latin typeface="Calibri" panose="020F0502020204030204" pitchFamily="34" charset="0"/>
                <a:cs typeface="Calibri" panose="020F0502020204030204" pitchFamily="34" charset="0"/>
              </a:rPr>
              <a:t>, 2023 Release</a:t>
            </a:r>
          </a:p>
          <a:p>
            <a:endParaRPr lang="en-US" sz="1200" b="1" dirty="0">
              <a:latin typeface="Calibri" panose="020F0502020204030204" pitchFamily="34" charset="0"/>
              <a:cs typeface="Calibri" panose="020F0502020204030204" pitchFamily="34" charset="0"/>
            </a:endParaRPr>
          </a:p>
          <a:p>
            <a:pPr marL="571500" lvl="1" indent="-571500">
              <a:buFont typeface="Arial" panose="020B0604020202020204" pitchFamily="34" charset="0"/>
              <a:buChar char="•"/>
            </a:pPr>
            <a:r>
              <a:rPr lang="en-US" sz="3400" dirty="0">
                <a:latin typeface="Calibri" panose="020F0502020204030204" pitchFamily="34" charset="0"/>
                <a:cs typeface="Calibri" panose="020F0502020204030204" pitchFamily="34" charset="0"/>
              </a:rPr>
              <a:t>Forecasted at 4.1% - 4.3%, Flats + 2%</a:t>
            </a:r>
          </a:p>
          <a:p>
            <a:pPr marL="571500" lvl="1" indent="-571500">
              <a:buFont typeface="Arial" panose="020B0604020202020204" pitchFamily="34" charset="0"/>
              <a:buChar char="•"/>
            </a:pPr>
            <a:r>
              <a:rPr lang="en-US" sz="3400" dirty="0">
                <a:solidFill>
                  <a:srgbClr val="C00000"/>
                </a:solidFill>
                <a:latin typeface="Calibri" panose="020F0502020204030204" pitchFamily="34" charset="0"/>
                <a:cs typeface="Calibri" panose="020F0502020204030204" pitchFamily="34" charset="0"/>
              </a:rPr>
              <a:t>Impending structural changes</a:t>
            </a:r>
          </a:p>
          <a:p>
            <a:pPr marL="571500" lvl="1" indent="-571500">
              <a:buFont typeface="Arial" panose="020B0604020202020204" pitchFamily="34" charset="0"/>
              <a:buChar char="•"/>
            </a:pPr>
            <a:r>
              <a:rPr lang="en-US" sz="3400" dirty="0">
                <a:solidFill>
                  <a:srgbClr val="C00000"/>
                </a:solidFill>
                <a:latin typeface="Calibri" panose="020F0502020204030204" pitchFamily="34" charset="0"/>
                <a:cs typeface="Calibri" panose="020F0502020204030204" pitchFamily="34" charset="0"/>
              </a:rPr>
              <a:t>2023 Promotions</a:t>
            </a:r>
          </a:p>
          <a:p>
            <a:pPr lvl="1"/>
            <a:endParaRPr lang="en-US" sz="3700" dirty="0">
              <a:latin typeface="Calibri" panose="020F0502020204030204" pitchFamily="34" charset="0"/>
              <a:cs typeface="Calibri" panose="020F0502020204030204" pitchFamily="34" charset="0"/>
            </a:endParaRP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44124" y="2268750"/>
            <a:ext cx="7802880" cy="6257544"/>
          </a:xfrm>
          <a:prstGeom prst="rect">
            <a:avLst/>
          </a:prstGeom>
        </p:spPr>
      </p:pic>
    </p:spTree>
    <p:extLst>
      <p:ext uri="{BB962C8B-B14F-4D97-AF65-F5344CB8AC3E}">
        <p14:creationId xmlns:p14="http://schemas.microsoft.com/office/powerpoint/2010/main" val="1669550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p:nvPr/>
        </p:nvSpPr>
        <p:spPr>
          <a:xfrm>
            <a:off x="0" y="1544080"/>
            <a:ext cx="18288000" cy="9533"/>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2" name="Google Shape;132;p3"/>
          <p:cNvGrpSpPr/>
          <p:nvPr/>
        </p:nvGrpSpPr>
        <p:grpSpPr>
          <a:xfrm>
            <a:off x="252919" y="361348"/>
            <a:ext cx="18035080" cy="906254"/>
            <a:chOff x="-745479" y="0"/>
            <a:chExt cx="19048623" cy="2973966"/>
          </a:xfrm>
        </p:grpSpPr>
        <p:sp>
          <p:nvSpPr>
            <p:cNvPr id="133" name="Google Shape;133;p3"/>
            <p:cNvSpPr txBox="1"/>
            <p:nvPr/>
          </p:nvSpPr>
          <p:spPr>
            <a:xfrm>
              <a:off x="-745479" y="2112447"/>
              <a:ext cx="19048623" cy="861519"/>
            </a:xfrm>
            <a:prstGeom prst="rect">
              <a:avLst/>
            </a:prstGeom>
            <a:noFill/>
            <a:ln>
              <a:noFill/>
            </a:ln>
          </p:spPr>
          <p:txBody>
            <a:bodyPr spcFirstLastPara="1" wrap="square" lIns="0" tIns="0" rIns="0" bIns="0" anchor="t" anchorCtr="0">
              <a:spAutoFit/>
            </a:bodyPr>
            <a:lstStyle/>
            <a:p>
              <a:pPr lvl="1">
                <a:lnSpc>
                  <a:spcPct val="150017"/>
                </a:lnSpc>
              </a:pPr>
              <a:endParaRPr sz="2799" b="0" i="0" u="none" strike="noStrike" cap="none" dirty="0">
                <a:solidFill>
                  <a:srgbClr val="1F1F1F"/>
                </a:solidFill>
                <a:latin typeface="Public Sans"/>
                <a:ea typeface="Public Sans"/>
                <a:cs typeface="Public Sans"/>
                <a:sym typeface="Public Sans"/>
              </a:endParaRPr>
            </a:p>
          </p:txBody>
        </p:sp>
        <p:sp>
          <p:nvSpPr>
            <p:cNvPr id="134" name="Google Shape;134;p3"/>
            <p:cNvSpPr txBox="1"/>
            <p:nvPr/>
          </p:nvSpPr>
          <p:spPr>
            <a:xfrm>
              <a:off x="0" y="0"/>
              <a:ext cx="18303144" cy="1295400"/>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135" name="Google Shape;135;p3"/>
          <p:cNvSpPr txBox="1"/>
          <p:nvPr/>
        </p:nvSpPr>
        <p:spPr>
          <a:xfrm>
            <a:off x="2573383" y="233472"/>
            <a:ext cx="11534503" cy="1034129"/>
          </a:xfrm>
          <a:prstGeom prst="rect">
            <a:avLst/>
          </a:prstGeom>
          <a:noFill/>
          <a:ln>
            <a:noFill/>
          </a:ln>
        </p:spPr>
        <p:txBody>
          <a:bodyPr spcFirstLastPara="1" wrap="square" lIns="0" tIns="0" rIns="0" bIns="0" anchor="t" anchorCtr="0">
            <a:spAutoFit/>
          </a:bodyPr>
          <a:lstStyle/>
          <a:p>
            <a:pPr lvl="0" algn="ctr">
              <a:lnSpc>
                <a:spcPct val="139979"/>
              </a:lnSpc>
            </a:pPr>
            <a:r>
              <a:rPr lang="en-US" sz="4800" b="1" dirty="0">
                <a:solidFill>
                  <a:srgbClr val="025373"/>
                </a:solidFill>
                <a:latin typeface="Calibri" panose="020F0502020204030204" pitchFamily="34" charset="0"/>
                <a:cs typeface="Calibri" panose="020F0502020204030204" pitchFamily="34" charset="0"/>
                <a:sym typeface="Archivo Narrow"/>
              </a:rPr>
              <a:t>POSTAL CONCERNS ON THE HORIZON </a:t>
            </a:r>
            <a:endParaRPr lang="en-US" sz="4800"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252919" y="1925814"/>
            <a:ext cx="11445067" cy="8019283"/>
          </a:xfrm>
        </p:spPr>
        <p:txBody>
          <a:bodyPr>
            <a:normAutofit lnSpcReduction="10000"/>
          </a:bodyPr>
          <a:lstStyle/>
          <a:p>
            <a:pPr marL="114300" indent="0">
              <a:buNone/>
            </a:pPr>
            <a:r>
              <a:rPr lang="en-US" sz="3700" dirty="0">
                <a:solidFill>
                  <a:srgbClr val="B30907"/>
                </a:solidFill>
                <a:latin typeface="Calibri" panose="020F0502020204030204" pitchFamily="34" charset="0"/>
                <a:cs typeface="Calibri" panose="020F0502020204030204" pitchFamily="34" charset="0"/>
              </a:rPr>
              <a:t>Network Redesign</a:t>
            </a:r>
          </a:p>
          <a:p>
            <a:pPr marL="114300" indent="0">
              <a:buNone/>
            </a:pPr>
            <a:r>
              <a:rPr lang="en-US" sz="3700" strike="sngStrike" dirty="0">
                <a:latin typeface="Calibri" panose="020F0502020204030204" pitchFamily="34" charset="0"/>
                <a:cs typeface="Calibri" panose="020F0502020204030204" pitchFamily="34" charset="0"/>
              </a:rPr>
              <a:t>NDC, ASF, SCF, ADC </a:t>
            </a:r>
            <a:endParaRPr lang="en-US" sz="3700" b="1" strike="sngStrike" dirty="0">
              <a:latin typeface="Calibri" panose="020F0502020204030204" pitchFamily="34" charset="0"/>
              <a:cs typeface="Calibri" panose="020F0502020204030204" pitchFamily="34" charset="0"/>
            </a:endParaRPr>
          </a:p>
          <a:p>
            <a:pPr marL="800100" indent="-685800">
              <a:buFont typeface="Arial" panose="020B0604020202020204" pitchFamily="34" charset="0"/>
              <a:buChar char="•"/>
            </a:pPr>
            <a:r>
              <a:rPr lang="en-US" sz="3400" dirty="0">
                <a:latin typeface="Calibri" panose="020F0502020204030204" pitchFamily="34" charset="0"/>
                <a:cs typeface="Calibri" panose="020F0502020204030204" pitchFamily="34" charset="0"/>
              </a:rPr>
              <a:t>Vision –– RPDC, LPC, SDC/DDU</a:t>
            </a:r>
          </a:p>
          <a:p>
            <a:pPr marL="800100" indent="-685800">
              <a:buFont typeface="Arial" panose="020B0604020202020204" pitchFamily="34" charset="0"/>
              <a:buChar char="•"/>
            </a:pPr>
            <a:r>
              <a:rPr lang="en-US" sz="3400" dirty="0">
                <a:latin typeface="Calibri" panose="020F0502020204030204" pitchFamily="34" charset="0"/>
                <a:cs typeface="Calibri" panose="020F0502020204030204" pitchFamily="34" charset="0"/>
              </a:rPr>
              <a:t>Timeline – over the next three to four years.</a:t>
            </a:r>
          </a:p>
          <a:p>
            <a:pPr marL="800100" indent="-685800">
              <a:buFont typeface="Arial" panose="020B0604020202020204" pitchFamily="34" charset="0"/>
              <a:buChar char="•"/>
            </a:pPr>
            <a:r>
              <a:rPr lang="en-US" sz="3400" dirty="0">
                <a:latin typeface="Calibri" panose="020F0502020204030204" pitchFamily="34" charset="0"/>
                <a:cs typeface="Calibri" panose="020F0502020204030204" pitchFamily="34" charset="0"/>
              </a:rPr>
              <a:t>Elimination of FSS</a:t>
            </a:r>
          </a:p>
          <a:p>
            <a:pPr marL="800100" indent="-685800">
              <a:buFont typeface="Arial" panose="020B0604020202020204" pitchFamily="34" charset="0"/>
              <a:buChar char="•"/>
            </a:pPr>
            <a:endParaRPr lang="en-US" sz="3400" dirty="0">
              <a:latin typeface="Calibri" panose="020F0502020204030204" pitchFamily="34" charset="0"/>
              <a:cs typeface="Calibri" panose="020F0502020204030204" pitchFamily="34" charset="0"/>
            </a:endParaRPr>
          </a:p>
          <a:p>
            <a:pPr marL="114300" lvl="1"/>
            <a:endParaRPr lang="en-US" sz="3700" dirty="0">
              <a:latin typeface="Calibri" panose="020F0502020204030204" pitchFamily="34" charset="0"/>
              <a:cs typeface="Calibri" panose="020F0502020204030204" pitchFamily="34" charset="0"/>
            </a:endParaRPr>
          </a:p>
          <a:p>
            <a:pPr marL="114300" indent="0">
              <a:buNone/>
            </a:pPr>
            <a:r>
              <a:rPr lang="en-US" sz="3700" dirty="0">
                <a:solidFill>
                  <a:srgbClr val="B30907"/>
                </a:solidFill>
                <a:latin typeface="Calibri" panose="020F0502020204030204" pitchFamily="34" charset="0"/>
                <a:cs typeface="Calibri" panose="020F0502020204030204" pitchFamily="34" charset="0"/>
              </a:rPr>
              <a:t>Peak Season Preparedness</a:t>
            </a:r>
          </a:p>
          <a:p>
            <a:pPr marL="685800" indent="-685800">
              <a:buFont typeface="Arial" panose="020B0604020202020204" pitchFamily="34" charset="0"/>
              <a:buChar char="•"/>
            </a:pPr>
            <a:r>
              <a:rPr lang="en-US" sz="3400" dirty="0">
                <a:latin typeface="Calibri" panose="020F0502020204030204" pitchFamily="34" charset="0"/>
                <a:cs typeface="Calibri" panose="020F0502020204030204" pitchFamily="34" charset="0"/>
              </a:rPr>
              <a:t>Equipment - 46 Package sorting machines added, 53M total daily package capacity, up from 50m</a:t>
            </a:r>
          </a:p>
          <a:p>
            <a:pPr marL="685800" indent="-685800">
              <a:buFont typeface="Arial" panose="020B0604020202020204" pitchFamily="34" charset="0"/>
              <a:buChar char="•"/>
            </a:pPr>
            <a:r>
              <a:rPr lang="en-US" sz="3400" dirty="0">
                <a:latin typeface="Calibri" panose="020F0502020204030204" pitchFamily="34" charset="0"/>
                <a:cs typeface="Calibri" panose="020F0502020204030204" pitchFamily="34" charset="0"/>
              </a:rPr>
              <a:t>Employees – 10,000 conversions throughout 2022 &amp; 19,000 peak season hires starting in October.</a:t>
            </a:r>
          </a:p>
          <a:p>
            <a:pPr marL="685800" indent="-685800">
              <a:buFont typeface="Arial" panose="020B0604020202020204" pitchFamily="34" charset="0"/>
              <a:buChar char="•"/>
            </a:pPr>
            <a:r>
              <a:rPr lang="en-US" sz="3400" dirty="0">
                <a:latin typeface="Calibri" panose="020F0502020204030204" pitchFamily="34" charset="0"/>
                <a:cs typeface="Calibri" panose="020F0502020204030204" pitchFamily="34" charset="0"/>
              </a:rPr>
              <a:t>Facilities – 58 long term and parcel sort annexes, &amp; 24 temporary peak processing annexes for 2022</a:t>
            </a:r>
          </a:p>
          <a:p>
            <a:pPr lvl="1"/>
            <a:endParaRPr lang="en-US" sz="4200"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25978" y="1729627"/>
            <a:ext cx="5509780" cy="432911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01563" y="6253947"/>
            <a:ext cx="4634091" cy="3475568"/>
          </a:xfrm>
          <a:prstGeom prst="rect">
            <a:avLst/>
          </a:prstGeom>
        </p:spPr>
      </p:pic>
    </p:spTree>
    <p:extLst>
      <p:ext uri="{BB962C8B-B14F-4D97-AF65-F5344CB8AC3E}">
        <p14:creationId xmlns:p14="http://schemas.microsoft.com/office/powerpoint/2010/main" val="4074490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60" t="21264" r="6608" b="71845"/>
          <a:stretch>
            <a:fillRect/>
          </a:stretch>
        </p:blipFill>
        <p:spPr>
          <a:xfrm>
            <a:off x="0" y="5319439"/>
            <a:ext cx="18599280" cy="13745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43208" y="-1756103"/>
            <a:ext cx="18531208" cy="7634204"/>
          </a:xfrm>
          <a:prstGeom prst="rect">
            <a:avLst/>
          </a:prstGeom>
        </p:spPr>
      </p:pic>
      <p:pic>
        <p:nvPicPr>
          <p:cNvPr id="4" name="Picture 4"/>
          <p:cNvPicPr>
            <a:picLocks noChangeAspect="1"/>
          </p:cNvPicPr>
          <p:nvPr/>
        </p:nvPicPr>
        <p:blipFill>
          <a:blip r:embed="rId5"/>
          <a:srcRect/>
          <a:stretch>
            <a:fillRect/>
          </a:stretch>
        </p:blipFill>
        <p:spPr>
          <a:xfrm>
            <a:off x="13889738" y="6006715"/>
            <a:ext cx="3904016" cy="4042621"/>
          </a:xfrm>
          <a:prstGeom prst="rect">
            <a:avLst/>
          </a:prstGeom>
        </p:spPr>
      </p:pic>
      <p:grpSp>
        <p:nvGrpSpPr>
          <p:cNvPr id="5" name="Group 5"/>
          <p:cNvGrpSpPr/>
          <p:nvPr/>
        </p:nvGrpSpPr>
        <p:grpSpPr>
          <a:xfrm>
            <a:off x="332403" y="7441932"/>
            <a:ext cx="12816099" cy="2607404"/>
            <a:chOff x="0" y="0"/>
            <a:chExt cx="17088133" cy="3476539"/>
          </a:xfrm>
        </p:grpSpPr>
        <p:sp>
          <p:nvSpPr>
            <p:cNvPr id="6" name="TextBox 6"/>
            <p:cNvSpPr txBox="1"/>
            <p:nvPr/>
          </p:nvSpPr>
          <p:spPr>
            <a:xfrm>
              <a:off x="0" y="2828839"/>
              <a:ext cx="13191501" cy="647700"/>
            </a:xfrm>
            <a:prstGeom prst="rect">
              <a:avLst/>
            </a:prstGeom>
          </p:spPr>
          <p:txBody>
            <a:bodyPr lIns="0" tIns="0" rIns="0" bIns="0" rtlCol="0" anchor="t">
              <a:spAutoFit/>
            </a:bodyPr>
            <a:lstStyle/>
            <a:p>
              <a:pPr>
                <a:lnSpc>
                  <a:spcPts val="3839"/>
                </a:lnSpc>
                <a:spcBef>
                  <a:spcPct val="0"/>
                </a:spcBef>
              </a:pPr>
              <a:r>
                <a:rPr lang="en-US" sz="3199" dirty="0">
                  <a:solidFill>
                    <a:srgbClr val="BF0C30"/>
                  </a:solidFill>
                  <a:latin typeface="Clear Sans Regular Bold"/>
                </a:rPr>
                <a:t>Send Mail. Save Mail. </a:t>
              </a:r>
            </a:p>
          </p:txBody>
        </p:sp>
        <p:sp>
          <p:nvSpPr>
            <p:cNvPr id="7" name="TextBox 7"/>
            <p:cNvSpPr txBox="1"/>
            <p:nvPr/>
          </p:nvSpPr>
          <p:spPr>
            <a:xfrm>
              <a:off x="0" y="133350"/>
              <a:ext cx="17088133" cy="2195830"/>
            </a:xfrm>
            <a:prstGeom prst="rect">
              <a:avLst/>
            </a:prstGeom>
          </p:spPr>
          <p:txBody>
            <a:bodyPr lIns="0" tIns="0" rIns="0" bIns="0" rtlCol="0" anchor="t">
              <a:spAutoFit/>
            </a:bodyPr>
            <a:lstStyle/>
            <a:p>
              <a:pPr marL="0" lvl="0" indent="0">
                <a:lnSpc>
                  <a:spcPts val="12419"/>
                </a:lnSpc>
                <a:spcBef>
                  <a:spcPct val="0"/>
                </a:spcBef>
              </a:pPr>
              <a:r>
                <a:rPr lang="en-US" sz="11499" spc="-114" dirty="0">
                  <a:solidFill>
                    <a:srgbClr val="082257"/>
                  </a:solidFill>
                  <a:latin typeface="Hammersmith One Bold"/>
                </a:rPr>
                <a:t>Keep US Posted</a:t>
              </a:r>
            </a:p>
          </p:txBody>
        </p:sp>
      </p:grpSp>
    </p:spTree>
    <p:extLst>
      <p:ext uri="{BB962C8B-B14F-4D97-AF65-F5344CB8AC3E}">
        <p14:creationId xmlns:p14="http://schemas.microsoft.com/office/powerpoint/2010/main" val="2711564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1387" y="928261"/>
            <a:ext cx="1420319" cy="1420319"/>
          </a:xfrm>
          <a:prstGeom prst="rect">
            <a:avLst/>
          </a:prstGeom>
        </p:spPr>
      </p:pic>
      <p:grpSp>
        <p:nvGrpSpPr>
          <p:cNvPr id="3" name="Group 3"/>
          <p:cNvGrpSpPr/>
          <p:nvPr/>
        </p:nvGrpSpPr>
        <p:grpSpPr>
          <a:xfrm>
            <a:off x="914400" y="3324216"/>
            <a:ext cx="9925219" cy="5905509"/>
            <a:chOff x="0" y="76200"/>
            <a:chExt cx="13233625" cy="7874013"/>
          </a:xfrm>
        </p:grpSpPr>
        <p:sp>
          <p:nvSpPr>
            <p:cNvPr id="4" name="TextBox 4"/>
            <p:cNvSpPr txBox="1"/>
            <p:nvPr/>
          </p:nvSpPr>
          <p:spPr>
            <a:xfrm>
              <a:off x="0" y="76200"/>
              <a:ext cx="13233625" cy="3217333"/>
            </a:xfrm>
            <a:prstGeom prst="rect">
              <a:avLst/>
            </a:prstGeom>
          </p:spPr>
          <p:txBody>
            <a:bodyPr lIns="0" tIns="0" rIns="0" bIns="0" rtlCol="0" anchor="t">
              <a:spAutoFit/>
            </a:bodyPr>
            <a:lstStyle/>
            <a:p>
              <a:pPr marL="0" lvl="0" indent="0" algn="l">
                <a:lnSpc>
                  <a:spcPts val="9349"/>
                </a:lnSpc>
                <a:spcBef>
                  <a:spcPct val="0"/>
                </a:spcBef>
              </a:pPr>
              <a:r>
                <a:rPr lang="en-US" sz="8499" dirty="0">
                  <a:solidFill>
                    <a:srgbClr val="BF0C30"/>
                  </a:solidFill>
                  <a:latin typeface="Hammersmith One Bold"/>
                </a:rPr>
                <a:t>Who is Keep US Posted?</a:t>
              </a:r>
            </a:p>
          </p:txBody>
        </p:sp>
        <p:sp>
          <p:nvSpPr>
            <p:cNvPr id="5" name="TextBox 5"/>
            <p:cNvSpPr txBox="1"/>
            <p:nvPr/>
          </p:nvSpPr>
          <p:spPr>
            <a:xfrm>
              <a:off x="0" y="3844931"/>
              <a:ext cx="13233625" cy="1493308"/>
            </a:xfrm>
            <a:prstGeom prst="rect">
              <a:avLst/>
            </a:prstGeom>
          </p:spPr>
          <p:txBody>
            <a:bodyPr lIns="0" tIns="0" rIns="0" bIns="0" rtlCol="0" anchor="t">
              <a:spAutoFit/>
            </a:bodyPr>
            <a:lstStyle/>
            <a:p>
              <a:pPr>
                <a:lnSpc>
                  <a:spcPts val="4550"/>
                </a:lnSpc>
              </a:pPr>
              <a:r>
                <a:rPr lang="en-US" sz="3500" dirty="0">
                  <a:solidFill>
                    <a:srgbClr val="000000"/>
                  </a:solidFill>
                  <a:latin typeface="Hammersmith One"/>
                </a:rPr>
                <a:t>It is a community of individual Americans and allied organizations</a:t>
              </a:r>
            </a:p>
          </p:txBody>
        </p:sp>
        <p:sp>
          <p:nvSpPr>
            <p:cNvPr id="6" name="TextBox 6"/>
            <p:cNvSpPr txBox="1"/>
            <p:nvPr/>
          </p:nvSpPr>
          <p:spPr>
            <a:xfrm>
              <a:off x="0" y="5861063"/>
              <a:ext cx="13233625" cy="2089150"/>
            </a:xfrm>
            <a:prstGeom prst="rect">
              <a:avLst/>
            </a:prstGeom>
          </p:spPr>
          <p:txBody>
            <a:bodyPr lIns="0" tIns="0" rIns="0" bIns="0" rtlCol="0" anchor="t">
              <a:spAutoFit/>
            </a:bodyPr>
            <a:lstStyle/>
            <a:p>
              <a:pPr>
                <a:lnSpc>
                  <a:spcPts val="4200"/>
                </a:lnSpc>
              </a:pPr>
              <a:r>
                <a:rPr lang="en-US" sz="3000" dirty="0">
                  <a:solidFill>
                    <a:srgbClr val="000000"/>
                  </a:solidFill>
                  <a:latin typeface="Clear Sans Regular"/>
                </a:rPr>
                <a:t>united in the belief that a reliable, affordable U.S. Postal Service is essential to our way of life. We are grounded in the reality that we must act now to protect it.</a:t>
              </a: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a:ext>
            </a:extLst>
          </a:blip>
          <a:srcRect r="17390"/>
          <a:stretch>
            <a:fillRect/>
          </a:stretch>
        </p:blipFill>
        <p:spPr>
          <a:xfrm>
            <a:off x="13818687" y="0"/>
            <a:ext cx="4469313" cy="10287000"/>
          </a:xfrm>
          <a:prstGeom prst="rect">
            <a:avLst/>
          </a:prstGeom>
        </p:spPr>
      </p:pic>
      <p:pic>
        <p:nvPicPr>
          <p:cNvPr id="8" name="Picture 8"/>
          <p:cNvPicPr>
            <a:picLocks noChangeAspect="1"/>
          </p:cNvPicPr>
          <p:nvPr/>
        </p:nvPicPr>
        <p:blipFill>
          <a:blip r:embed="rId4"/>
          <a:srcRect/>
          <a:stretch>
            <a:fillRect/>
          </a:stretch>
        </p:blipFill>
        <p:spPr>
          <a:xfrm>
            <a:off x="11422584" y="1028700"/>
            <a:ext cx="5498402" cy="8229600"/>
          </a:xfrm>
          <a:prstGeom prst="rect">
            <a:avLst/>
          </a:prstGeom>
        </p:spPr>
      </p:pic>
    </p:spTree>
    <p:extLst>
      <p:ext uri="{BB962C8B-B14F-4D97-AF65-F5344CB8AC3E}">
        <p14:creationId xmlns:p14="http://schemas.microsoft.com/office/powerpoint/2010/main" val="2402385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r="17390"/>
          <a:stretch>
            <a:fillRect/>
          </a:stretch>
        </p:blipFill>
        <p:spPr>
          <a:xfrm>
            <a:off x="0" y="0"/>
            <a:ext cx="4469313"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37969" y="1329126"/>
            <a:ext cx="11627693" cy="7628748"/>
          </a:xfrm>
          <a:prstGeom prst="rect">
            <a:avLst/>
          </a:prstGeom>
        </p:spPr>
      </p:pic>
      <p:sp>
        <p:nvSpPr>
          <p:cNvPr id="4" name="TextBox 4"/>
          <p:cNvSpPr txBox="1"/>
          <p:nvPr/>
        </p:nvSpPr>
        <p:spPr>
          <a:xfrm>
            <a:off x="12318623" y="3984625"/>
            <a:ext cx="5750891" cy="2393950"/>
          </a:xfrm>
          <a:prstGeom prst="rect">
            <a:avLst/>
          </a:prstGeom>
        </p:spPr>
        <p:txBody>
          <a:bodyPr lIns="0" tIns="0" rIns="0" bIns="0" rtlCol="0" anchor="t">
            <a:spAutoFit/>
          </a:bodyPr>
          <a:lstStyle/>
          <a:p>
            <a:pPr>
              <a:lnSpc>
                <a:spcPts val="9349"/>
              </a:lnSpc>
            </a:pPr>
            <a:r>
              <a:rPr lang="en-US" sz="8499" spc="-84">
                <a:solidFill>
                  <a:srgbClr val="BF0C30"/>
                </a:solidFill>
                <a:latin typeface="Hammersmith One Bold"/>
              </a:rPr>
              <a:t>Supporting</a:t>
            </a:r>
          </a:p>
          <a:p>
            <a:pPr marL="0" lvl="0" indent="0" algn="l">
              <a:lnSpc>
                <a:spcPts val="9349"/>
              </a:lnSpc>
              <a:spcBef>
                <a:spcPct val="0"/>
              </a:spcBef>
            </a:pPr>
            <a:r>
              <a:rPr lang="en-US" sz="8499" spc="-84">
                <a:solidFill>
                  <a:srgbClr val="BF0C30"/>
                </a:solidFill>
                <a:latin typeface="Hammersmith One Bold"/>
              </a:rPr>
              <a:t>Partners </a:t>
            </a:r>
          </a:p>
        </p:txBody>
      </p:sp>
      <p:pic>
        <p:nvPicPr>
          <p:cNvPr id="7" name="Picture 6">
            <a:extLst>
              <a:ext uri="{FF2B5EF4-FFF2-40B4-BE49-F238E27FC236}">
                <a16:creationId xmlns:a16="http://schemas.microsoft.com/office/drawing/2014/main" id="{F9B8C6D2-3D71-6DE0-C456-A8AA18258639}"/>
              </a:ext>
            </a:extLst>
          </p:cNvPr>
          <p:cNvPicPr>
            <a:picLocks noChangeAspect="1"/>
          </p:cNvPicPr>
          <p:nvPr/>
        </p:nvPicPr>
        <p:blipFill>
          <a:blip r:embed="rId4"/>
          <a:stretch>
            <a:fillRect/>
          </a:stretch>
        </p:blipFill>
        <p:spPr>
          <a:xfrm>
            <a:off x="1219200" y="1943089"/>
            <a:ext cx="9165295" cy="6400821"/>
          </a:xfrm>
          <a:prstGeom prst="rect">
            <a:avLst/>
          </a:prstGeom>
        </p:spPr>
      </p:pic>
    </p:spTree>
    <p:extLst>
      <p:ext uri="{BB962C8B-B14F-4D97-AF65-F5344CB8AC3E}">
        <p14:creationId xmlns:p14="http://schemas.microsoft.com/office/powerpoint/2010/main" val="1571795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l="88" r="88"/>
          <a:stretch>
            <a:fillRect/>
          </a:stretch>
        </p:blipFill>
        <p:spPr>
          <a:xfrm>
            <a:off x="0" y="0"/>
            <a:ext cx="18288000" cy="10287000"/>
          </a:xfrm>
          <a:prstGeom prst="rect">
            <a:avLst/>
          </a:prstGeom>
        </p:spPr>
      </p:pic>
    </p:spTree>
    <p:extLst>
      <p:ext uri="{BB962C8B-B14F-4D97-AF65-F5344CB8AC3E}">
        <p14:creationId xmlns:p14="http://schemas.microsoft.com/office/powerpoint/2010/main" val="2576064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1387" y="908806"/>
            <a:ext cx="1420319" cy="1420319"/>
          </a:xfrm>
          <a:prstGeom prst="rect">
            <a:avLst/>
          </a:prstGeom>
        </p:spPr>
      </p:pic>
      <p:sp>
        <p:nvSpPr>
          <p:cNvPr id="3" name="TextBox 3"/>
          <p:cNvSpPr txBox="1"/>
          <p:nvPr/>
        </p:nvSpPr>
        <p:spPr>
          <a:xfrm>
            <a:off x="1028700" y="2454803"/>
            <a:ext cx="12360748" cy="4025268"/>
          </a:xfrm>
          <a:prstGeom prst="rect">
            <a:avLst/>
          </a:prstGeom>
        </p:spPr>
        <p:txBody>
          <a:bodyPr lIns="0" tIns="0" rIns="0" bIns="0" rtlCol="0" anchor="t">
            <a:spAutoFit/>
          </a:bodyPr>
          <a:lstStyle/>
          <a:p>
            <a:pPr marL="0" lvl="0" indent="0" algn="l">
              <a:lnSpc>
                <a:spcPts val="7920"/>
              </a:lnSpc>
              <a:spcBef>
                <a:spcPct val="0"/>
              </a:spcBef>
            </a:pPr>
            <a:r>
              <a:rPr lang="en-US" sz="7200" dirty="0">
                <a:solidFill>
                  <a:srgbClr val="BF0C30"/>
                </a:solidFill>
                <a:latin typeface="Hammersmith One Bold"/>
              </a:rPr>
              <a:t>Generated tremendous advocacy for the Postal Service Reform Act in just one month.</a:t>
            </a:r>
          </a:p>
        </p:txBody>
      </p:sp>
      <p:pic>
        <p:nvPicPr>
          <p:cNvPr id="4" name="Picture 4"/>
          <p:cNvPicPr>
            <a:picLocks noChangeAspect="1"/>
          </p:cNvPicPr>
          <p:nvPr/>
        </p:nvPicPr>
        <p:blipFill>
          <a:blip r:embed="rId3" cstate="print">
            <a:extLst>
              <a:ext uri="{28A0092B-C50C-407E-A947-70E740481C1C}">
                <a14:useLocalDpi xmlns:a14="http://schemas.microsoft.com/office/drawing/2010/main"/>
              </a:ext>
            </a:extLst>
          </a:blip>
          <a:srcRect r="17390"/>
          <a:stretch>
            <a:fillRect/>
          </a:stretch>
        </p:blipFill>
        <p:spPr>
          <a:xfrm>
            <a:off x="13818687" y="0"/>
            <a:ext cx="4469313" cy="10287000"/>
          </a:xfrm>
          <a:prstGeom prst="rect">
            <a:avLst/>
          </a:prstGeom>
        </p:spPr>
      </p:pic>
      <p:grpSp>
        <p:nvGrpSpPr>
          <p:cNvPr id="5" name="Group 5"/>
          <p:cNvGrpSpPr/>
          <p:nvPr/>
        </p:nvGrpSpPr>
        <p:grpSpPr>
          <a:xfrm>
            <a:off x="1028700" y="6890828"/>
            <a:ext cx="4624899" cy="1731594"/>
            <a:chOff x="0" y="0"/>
            <a:chExt cx="6166532" cy="2308792"/>
          </a:xfrm>
        </p:grpSpPr>
        <p:pic>
          <p:nvPicPr>
            <p:cNvPr id="6" name="Picture 6"/>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0" r="34"/>
            <a:stretch>
              <a:fillRect/>
            </a:stretch>
          </p:blipFill>
          <p:spPr>
            <a:xfrm rot="5400000">
              <a:off x="300" y="355823"/>
              <a:ext cx="705921" cy="706521"/>
            </a:xfrm>
            <a:prstGeom prst="rect">
              <a:avLst/>
            </a:prstGeom>
          </p:spPr>
        </p:pic>
        <p:sp>
          <p:nvSpPr>
            <p:cNvPr id="7" name="TextBox 7"/>
            <p:cNvSpPr txBox="1"/>
            <p:nvPr/>
          </p:nvSpPr>
          <p:spPr>
            <a:xfrm>
              <a:off x="1356695" y="-66675"/>
              <a:ext cx="4809837" cy="1484842"/>
            </a:xfrm>
            <a:prstGeom prst="rect">
              <a:avLst/>
            </a:prstGeom>
          </p:spPr>
          <p:txBody>
            <a:bodyPr lIns="0" tIns="0" rIns="0" bIns="0" rtlCol="0" anchor="t">
              <a:spAutoFit/>
            </a:bodyPr>
            <a:lstStyle/>
            <a:p>
              <a:pPr>
                <a:lnSpc>
                  <a:spcPts val="9100"/>
                </a:lnSpc>
              </a:pPr>
              <a:r>
                <a:rPr lang="en-US" sz="7000" spc="-139">
                  <a:solidFill>
                    <a:srgbClr val="000000"/>
                  </a:solidFill>
                  <a:latin typeface="Clear Sans Regular"/>
                </a:rPr>
                <a:t>17,650</a:t>
              </a:r>
            </a:p>
          </p:txBody>
        </p:sp>
        <p:sp>
          <p:nvSpPr>
            <p:cNvPr id="8" name="TextBox 8"/>
            <p:cNvSpPr txBox="1"/>
            <p:nvPr/>
          </p:nvSpPr>
          <p:spPr>
            <a:xfrm>
              <a:off x="1356695" y="1642042"/>
              <a:ext cx="4809837" cy="666750"/>
            </a:xfrm>
            <a:prstGeom prst="rect">
              <a:avLst/>
            </a:prstGeom>
          </p:spPr>
          <p:txBody>
            <a:bodyPr lIns="0" tIns="0" rIns="0" bIns="0" rtlCol="0" anchor="t">
              <a:spAutoFit/>
            </a:bodyPr>
            <a:lstStyle/>
            <a:p>
              <a:pPr>
                <a:lnSpc>
                  <a:spcPts val="4200"/>
                </a:lnSpc>
              </a:pPr>
              <a:r>
                <a:rPr lang="en-US" sz="3000">
                  <a:solidFill>
                    <a:srgbClr val="000000"/>
                  </a:solidFill>
                  <a:latin typeface="Clear Sans Regular"/>
                </a:rPr>
                <a:t>Emails to Congress</a:t>
              </a:r>
            </a:p>
          </p:txBody>
        </p:sp>
      </p:grpSp>
      <p:grpSp>
        <p:nvGrpSpPr>
          <p:cNvPr id="9" name="Group 9"/>
          <p:cNvGrpSpPr/>
          <p:nvPr/>
        </p:nvGrpSpPr>
        <p:grpSpPr>
          <a:xfrm>
            <a:off x="7272567" y="6890828"/>
            <a:ext cx="4624899" cy="1731594"/>
            <a:chOff x="0" y="0"/>
            <a:chExt cx="6166532" cy="2308792"/>
          </a:xfrm>
        </p:grpSpPr>
        <p:pic>
          <p:nvPicPr>
            <p:cNvPr id="10" name="Picture 10"/>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0" r="34"/>
            <a:stretch>
              <a:fillRect/>
            </a:stretch>
          </p:blipFill>
          <p:spPr>
            <a:xfrm rot="5400000">
              <a:off x="300" y="355823"/>
              <a:ext cx="705921" cy="706521"/>
            </a:xfrm>
            <a:prstGeom prst="rect">
              <a:avLst/>
            </a:prstGeom>
          </p:spPr>
        </p:pic>
        <p:sp>
          <p:nvSpPr>
            <p:cNvPr id="11" name="TextBox 11"/>
            <p:cNvSpPr txBox="1"/>
            <p:nvPr/>
          </p:nvSpPr>
          <p:spPr>
            <a:xfrm>
              <a:off x="1356695" y="-66675"/>
              <a:ext cx="4809837" cy="1484842"/>
            </a:xfrm>
            <a:prstGeom prst="rect">
              <a:avLst/>
            </a:prstGeom>
          </p:spPr>
          <p:txBody>
            <a:bodyPr lIns="0" tIns="0" rIns="0" bIns="0" rtlCol="0" anchor="t">
              <a:spAutoFit/>
            </a:bodyPr>
            <a:lstStyle/>
            <a:p>
              <a:pPr>
                <a:lnSpc>
                  <a:spcPts val="9100"/>
                </a:lnSpc>
              </a:pPr>
              <a:r>
                <a:rPr lang="en-US" sz="7000" spc="-139">
                  <a:solidFill>
                    <a:srgbClr val="000000"/>
                  </a:solidFill>
                  <a:latin typeface="Clear Sans Regular"/>
                </a:rPr>
                <a:t>2,488</a:t>
              </a:r>
            </a:p>
          </p:txBody>
        </p:sp>
        <p:sp>
          <p:nvSpPr>
            <p:cNvPr id="12" name="TextBox 12"/>
            <p:cNvSpPr txBox="1"/>
            <p:nvPr/>
          </p:nvSpPr>
          <p:spPr>
            <a:xfrm>
              <a:off x="1356695" y="1642042"/>
              <a:ext cx="4809837" cy="666750"/>
            </a:xfrm>
            <a:prstGeom prst="rect">
              <a:avLst/>
            </a:prstGeom>
          </p:spPr>
          <p:txBody>
            <a:bodyPr lIns="0" tIns="0" rIns="0" bIns="0" rtlCol="0" anchor="t">
              <a:spAutoFit/>
            </a:bodyPr>
            <a:lstStyle/>
            <a:p>
              <a:pPr>
                <a:lnSpc>
                  <a:spcPts val="4200"/>
                </a:lnSpc>
              </a:pPr>
              <a:r>
                <a:rPr lang="en-US" sz="3000" dirty="0">
                  <a:solidFill>
                    <a:srgbClr val="000000"/>
                  </a:solidFill>
                  <a:latin typeface="Clear Sans Regular"/>
                </a:rPr>
                <a:t>Tweets to Congress</a:t>
              </a:r>
            </a:p>
          </p:txBody>
        </p:sp>
      </p:grpSp>
    </p:spTree>
    <p:extLst>
      <p:ext uri="{BB962C8B-B14F-4D97-AF65-F5344CB8AC3E}">
        <p14:creationId xmlns:p14="http://schemas.microsoft.com/office/powerpoint/2010/main" val="3472924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1387" y="842248"/>
            <a:ext cx="1420319" cy="1420319"/>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2320854"/>
            <a:ext cx="18288000" cy="7966146"/>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50153" y="2989902"/>
            <a:ext cx="4873698" cy="3768073"/>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637096" y="2989902"/>
            <a:ext cx="4872252" cy="376807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2622594" y="2989902"/>
            <a:ext cx="4873698" cy="3768073"/>
          </a:xfrm>
          <a:prstGeom prst="rect">
            <a:avLst/>
          </a:prstGeom>
        </p:spPr>
      </p:pic>
      <p:sp>
        <p:nvSpPr>
          <p:cNvPr id="7" name="TextBox 7"/>
          <p:cNvSpPr txBox="1"/>
          <p:nvPr/>
        </p:nvSpPr>
        <p:spPr>
          <a:xfrm>
            <a:off x="2297958" y="764823"/>
            <a:ext cx="15879444" cy="1088392"/>
          </a:xfrm>
          <a:prstGeom prst="rect">
            <a:avLst/>
          </a:prstGeom>
        </p:spPr>
        <p:txBody>
          <a:bodyPr lIns="0" tIns="0" rIns="0" bIns="0" rtlCol="0" anchor="t">
            <a:spAutoFit/>
          </a:bodyPr>
          <a:lstStyle/>
          <a:p>
            <a:pPr marL="0" lvl="0" indent="0" algn="l">
              <a:lnSpc>
                <a:spcPts val="8470"/>
              </a:lnSpc>
              <a:spcBef>
                <a:spcPct val="0"/>
              </a:spcBef>
            </a:pPr>
            <a:r>
              <a:rPr lang="en-US" sz="7700">
                <a:solidFill>
                  <a:srgbClr val="BF0C30"/>
                </a:solidFill>
                <a:latin typeface="Hammersmith One Bold"/>
              </a:rPr>
              <a:t>Building Congressional Champions</a:t>
            </a:r>
          </a:p>
        </p:txBody>
      </p:sp>
      <p:sp>
        <p:nvSpPr>
          <p:cNvPr id="8" name="TextBox 8"/>
          <p:cNvSpPr txBox="1"/>
          <p:nvPr/>
        </p:nvSpPr>
        <p:spPr>
          <a:xfrm>
            <a:off x="650153" y="7447175"/>
            <a:ext cx="4873698" cy="546776"/>
          </a:xfrm>
          <a:prstGeom prst="rect">
            <a:avLst/>
          </a:prstGeom>
        </p:spPr>
        <p:txBody>
          <a:bodyPr lIns="0" tIns="0" rIns="0" bIns="0" rtlCol="0" anchor="t">
            <a:spAutoFit/>
          </a:bodyPr>
          <a:lstStyle/>
          <a:p>
            <a:pPr algn="ctr">
              <a:lnSpc>
                <a:spcPts val="4480"/>
              </a:lnSpc>
            </a:pPr>
            <a:r>
              <a:rPr lang="en-US" sz="3446" spc="137">
                <a:solidFill>
                  <a:srgbClr val="FFFFFF"/>
                </a:solidFill>
                <a:latin typeface="Clear Sans Regular Bold"/>
              </a:rPr>
              <a:t>CAPITOL HILL EVENTS</a:t>
            </a:r>
          </a:p>
        </p:txBody>
      </p:sp>
      <p:sp>
        <p:nvSpPr>
          <p:cNvPr id="9" name="TextBox 9"/>
          <p:cNvSpPr txBox="1"/>
          <p:nvPr/>
        </p:nvSpPr>
        <p:spPr>
          <a:xfrm>
            <a:off x="6637096" y="7447175"/>
            <a:ext cx="4872252" cy="1122926"/>
          </a:xfrm>
          <a:prstGeom prst="rect">
            <a:avLst/>
          </a:prstGeom>
        </p:spPr>
        <p:txBody>
          <a:bodyPr lIns="0" tIns="0" rIns="0" bIns="0" rtlCol="0" anchor="t">
            <a:spAutoFit/>
          </a:bodyPr>
          <a:lstStyle/>
          <a:p>
            <a:pPr algn="ctr">
              <a:lnSpc>
                <a:spcPts val="4480"/>
              </a:lnSpc>
            </a:pPr>
            <a:r>
              <a:rPr lang="en-US" sz="3446" spc="137">
                <a:solidFill>
                  <a:srgbClr val="FFFFFF"/>
                </a:solidFill>
                <a:latin typeface="Clear Sans Regular Bold"/>
              </a:rPr>
              <a:t>PRESS IN-DISTRICT &amp; LOCAL RECOGNITION</a:t>
            </a:r>
          </a:p>
        </p:txBody>
      </p:sp>
      <p:sp>
        <p:nvSpPr>
          <p:cNvPr id="10" name="TextBox 10"/>
          <p:cNvSpPr txBox="1"/>
          <p:nvPr/>
        </p:nvSpPr>
        <p:spPr>
          <a:xfrm>
            <a:off x="12622594" y="7140757"/>
            <a:ext cx="4873698" cy="2261051"/>
          </a:xfrm>
          <a:prstGeom prst="rect">
            <a:avLst/>
          </a:prstGeom>
        </p:spPr>
        <p:txBody>
          <a:bodyPr lIns="0" tIns="0" rIns="0" bIns="0" rtlCol="0" anchor="t">
            <a:spAutoFit/>
          </a:bodyPr>
          <a:lstStyle/>
          <a:p>
            <a:pPr algn="ctr">
              <a:lnSpc>
                <a:spcPts val="4480"/>
              </a:lnSpc>
            </a:pPr>
            <a:r>
              <a:rPr lang="en-US" sz="3446" spc="137">
                <a:solidFill>
                  <a:srgbClr val="FFFFFF"/>
                </a:solidFill>
                <a:latin typeface="Clear Sans Regular Bold"/>
              </a:rPr>
              <a:t>CONNECTING INDUSTRY &amp; CONSUMER  CONSTITUENTS </a:t>
            </a:r>
          </a:p>
        </p:txBody>
      </p:sp>
    </p:spTree>
    <p:extLst>
      <p:ext uri="{BB962C8B-B14F-4D97-AF65-F5344CB8AC3E}">
        <p14:creationId xmlns:p14="http://schemas.microsoft.com/office/powerpoint/2010/main" val="272278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31999"/>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4" name="TextBox 4"/>
          <p:cNvSpPr txBox="1"/>
          <p:nvPr/>
        </p:nvSpPr>
        <p:spPr>
          <a:xfrm>
            <a:off x="1028700" y="1066486"/>
            <a:ext cx="16497300" cy="8154027"/>
          </a:xfrm>
          <a:prstGeom prst="rect">
            <a:avLst/>
          </a:prstGeom>
        </p:spPr>
        <p:txBody>
          <a:bodyPr wrap="square" lIns="0" tIns="0" rIns="0" bIns="0" rtlCol="0" anchor="t">
            <a:spAutoFit/>
          </a:bodyPr>
          <a:lstStyle/>
          <a:p>
            <a:pPr>
              <a:lnSpc>
                <a:spcPts val="7789"/>
              </a:lnSpc>
            </a:pPr>
            <a:r>
              <a:rPr lang="en-US" sz="7081" dirty="0">
                <a:solidFill>
                  <a:srgbClr val="BF0C30"/>
                </a:solidFill>
                <a:latin typeface="Hammersmith One Bold"/>
              </a:rPr>
              <a:t>We must turn our attention to making sure the American people and businesses benefit from postal reform.</a:t>
            </a:r>
          </a:p>
          <a:p>
            <a:pPr>
              <a:lnSpc>
                <a:spcPts val="8009"/>
              </a:lnSpc>
            </a:pPr>
            <a:endParaRPr lang="en-US" sz="7081" dirty="0">
              <a:solidFill>
                <a:srgbClr val="BF0C30"/>
              </a:solidFill>
              <a:latin typeface="Hammersmith One Bold"/>
            </a:endParaRPr>
          </a:p>
          <a:p>
            <a:pPr marL="0" lvl="0" indent="0">
              <a:lnSpc>
                <a:spcPts val="8009"/>
              </a:lnSpc>
              <a:spcBef>
                <a:spcPct val="0"/>
              </a:spcBef>
            </a:pPr>
            <a:r>
              <a:rPr lang="en-US" sz="7281" dirty="0">
                <a:solidFill>
                  <a:srgbClr val="BF0C30"/>
                </a:solidFill>
                <a:latin typeface="Hammersmith One Bold"/>
              </a:rPr>
              <a:t>We will continue working to keep rates down and improve service. </a:t>
            </a:r>
          </a:p>
          <a:p>
            <a:pPr marL="0" lvl="0" indent="0">
              <a:lnSpc>
                <a:spcPts val="8009"/>
              </a:lnSpc>
              <a:spcBef>
                <a:spcPct val="0"/>
              </a:spcBef>
            </a:pPr>
            <a:endParaRPr lang="en-US" sz="7281" dirty="0">
              <a:solidFill>
                <a:srgbClr val="BF0C30"/>
              </a:solidFill>
              <a:latin typeface="Hammersmith One Bold"/>
            </a:endParaRPr>
          </a:p>
          <a:p>
            <a:pPr marL="0" lvl="0" indent="0">
              <a:lnSpc>
                <a:spcPts val="8009"/>
              </a:lnSpc>
              <a:spcBef>
                <a:spcPct val="0"/>
              </a:spcBef>
            </a:pPr>
            <a:r>
              <a:rPr lang="en-US" sz="7281" dirty="0">
                <a:solidFill>
                  <a:srgbClr val="BF0C30"/>
                </a:solidFill>
                <a:latin typeface="Hammersmith One Bold"/>
              </a:rPr>
              <a:t>This is a multi-year effort.</a:t>
            </a:r>
          </a:p>
        </p:txBody>
      </p:sp>
    </p:spTree>
    <p:extLst>
      <p:ext uri="{BB962C8B-B14F-4D97-AF65-F5344CB8AC3E}">
        <p14:creationId xmlns:p14="http://schemas.microsoft.com/office/powerpoint/2010/main" val="4161381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98" name="Google Shape;98;p2"/>
          <p:cNvGrpSpPr/>
          <p:nvPr/>
        </p:nvGrpSpPr>
        <p:grpSpPr>
          <a:xfrm>
            <a:off x="4046706" y="821130"/>
            <a:ext cx="13892813" cy="553998"/>
            <a:chOff x="-1216557" y="-584041"/>
            <a:chExt cx="12337835" cy="1214373"/>
          </a:xfrm>
        </p:grpSpPr>
        <p:sp>
          <p:nvSpPr>
            <p:cNvPr id="99" name="Google Shape;99;p2"/>
            <p:cNvSpPr txBox="1"/>
            <p:nvPr/>
          </p:nvSpPr>
          <p:spPr>
            <a:xfrm>
              <a:off x="-183053" y="-584041"/>
              <a:ext cx="11304331" cy="1214373"/>
            </a:xfrm>
            <a:prstGeom prst="rect">
              <a:avLst/>
            </a:prstGeom>
            <a:noFill/>
            <a:ln>
              <a:noFill/>
            </a:ln>
          </p:spPr>
          <p:txBody>
            <a:bodyPr spcFirstLastPara="1" wrap="square" lIns="0" tIns="0" rIns="0" bIns="0" anchor="t" anchorCtr="0">
              <a:spAutoFit/>
            </a:bodyPr>
            <a:lstStyle/>
            <a:p>
              <a:r>
                <a:rPr lang="en-US" sz="3600" dirty="0">
                  <a:latin typeface="Calibri" panose="020F0502020204030204" pitchFamily="34" charset="0"/>
                  <a:cs typeface="Calibri" panose="020F0502020204030204" pitchFamily="34" charset="0"/>
                </a:rPr>
                <a:t>Current legislative landscape for merchants and direct marketers.  </a:t>
              </a:r>
            </a:p>
          </p:txBody>
        </p:sp>
        <p:sp>
          <p:nvSpPr>
            <p:cNvPr id="100" name="Google Shape;100;p2"/>
            <p:cNvSpPr/>
            <p:nvPr/>
          </p:nvSpPr>
          <p:spPr>
            <a:xfrm>
              <a:off x="-1216557" y="-398147"/>
              <a:ext cx="783259" cy="786769"/>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01;p2"/>
            <p:cNvSpPr txBox="1"/>
            <p:nvPr/>
          </p:nvSpPr>
          <p:spPr>
            <a:xfrm>
              <a:off x="234583" y="176804"/>
              <a:ext cx="317603" cy="423636"/>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i="0" u="none" strike="noStrike" cap="none" dirty="0">
                  <a:solidFill>
                    <a:srgbClr val="F1F1F0"/>
                  </a:solidFill>
                  <a:latin typeface="Public Sans"/>
                  <a:ea typeface="Public Sans"/>
                  <a:cs typeface="Public Sans"/>
                  <a:sym typeface="Public Sans"/>
                </a:rPr>
                <a:t>1</a:t>
              </a:r>
              <a:endParaRPr dirty="0"/>
            </a:p>
          </p:txBody>
        </p:sp>
      </p:grpSp>
      <p:grpSp>
        <p:nvGrpSpPr>
          <p:cNvPr id="102" name="Google Shape;102;p2"/>
          <p:cNvGrpSpPr/>
          <p:nvPr/>
        </p:nvGrpSpPr>
        <p:grpSpPr>
          <a:xfrm>
            <a:off x="5686403" y="1541354"/>
            <a:ext cx="7462872" cy="786931"/>
            <a:chOff x="1755" y="-663688"/>
            <a:chExt cx="9020641" cy="1724970"/>
          </a:xfrm>
        </p:grpSpPr>
        <p:sp>
          <p:nvSpPr>
            <p:cNvPr id="103" name="Google Shape;103;p2"/>
            <p:cNvSpPr txBox="1"/>
            <p:nvPr/>
          </p:nvSpPr>
          <p:spPr>
            <a:xfrm>
              <a:off x="913695" y="-663688"/>
              <a:ext cx="8108701" cy="1103041"/>
            </a:xfrm>
            <a:prstGeom prst="rect">
              <a:avLst/>
            </a:prstGeom>
            <a:noFill/>
            <a:ln>
              <a:noFill/>
            </a:ln>
          </p:spPr>
          <p:txBody>
            <a:bodyPr spcFirstLastPara="1" wrap="square" lIns="0" tIns="0" rIns="0" bIns="0" anchor="t" anchorCtr="0">
              <a:spAutoFit/>
            </a:bodyPr>
            <a:lstStyle/>
            <a:p>
              <a:pPr lvl="0">
                <a:lnSpc>
                  <a:spcPct val="191666"/>
                </a:lnSpc>
              </a:pPr>
              <a:r>
                <a:rPr lang="en-US" sz="2800" dirty="0">
                  <a:solidFill>
                    <a:schemeClr val="dk1"/>
                  </a:solidFill>
                  <a:latin typeface="Calibri"/>
                  <a:ea typeface="Calibri"/>
                  <a:cs typeface="Calibri"/>
                  <a:sym typeface="Calibri"/>
                </a:rPr>
                <a:t>Privacy Laws, current and proposed</a:t>
              </a:r>
            </a:p>
          </p:txBody>
        </p:sp>
        <p:sp>
          <p:nvSpPr>
            <p:cNvPr id="104" name="Google Shape;104;p2"/>
            <p:cNvSpPr/>
            <p:nvPr/>
          </p:nvSpPr>
          <p:spPr>
            <a:xfrm>
              <a:off x="1755" y="0"/>
              <a:ext cx="783258" cy="786769"/>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5;p2"/>
            <p:cNvSpPr txBox="1"/>
            <p:nvPr/>
          </p:nvSpPr>
          <p:spPr>
            <a:xfrm>
              <a:off x="234583" y="48868"/>
              <a:ext cx="317603" cy="1012414"/>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i="0" u="none" strike="noStrike" cap="none" dirty="0">
                  <a:solidFill>
                    <a:srgbClr val="F1F1F0"/>
                  </a:solidFill>
                  <a:latin typeface="Public Sans"/>
                  <a:ea typeface="Public Sans"/>
                  <a:cs typeface="Public Sans"/>
                  <a:sym typeface="Public Sans"/>
                </a:rPr>
                <a:t>12</a:t>
              </a:r>
              <a:endParaRPr dirty="0"/>
            </a:p>
          </p:txBody>
        </p:sp>
      </p:grpSp>
      <p:grpSp>
        <p:nvGrpSpPr>
          <p:cNvPr id="106" name="Google Shape;106;p2"/>
          <p:cNvGrpSpPr/>
          <p:nvPr/>
        </p:nvGrpSpPr>
        <p:grpSpPr>
          <a:xfrm>
            <a:off x="5667203" y="2258076"/>
            <a:ext cx="7521787" cy="677808"/>
            <a:chOff x="1755" y="-699000"/>
            <a:chExt cx="9091853" cy="1485769"/>
          </a:xfrm>
        </p:grpSpPr>
        <p:sp>
          <p:nvSpPr>
            <p:cNvPr id="107" name="Google Shape;107;p2"/>
            <p:cNvSpPr txBox="1"/>
            <p:nvPr/>
          </p:nvSpPr>
          <p:spPr>
            <a:xfrm>
              <a:off x="984904" y="-699000"/>
              <a:ext cx="8108704" cy="1103040"/>
            </a:xfrm>
            <a:prstGeom prst="rect">
              <a:avLst/>
            </a:prstGeom>
            <a:noFill/>
            <a:ln>
              <a:noFill/>
            </a:ln>
          </p:spPr>
          <p:txBody>
            <a:bodyPr spcFirstLastPara="1" wrap="square" lIns="0" tIns="0" rIns="0" bIns="0" anchor="t" anchorCtr="0">
              <a:spAutoFit/>
            </a:bodyPr>
            <a:lstStyle/>
            <a:p>
              <a:pPr marL="0" marR="0" lvl="0" indent="0" algn="l" rtl="0">
                <a:lnSpc>
                  <a:spcPct val="191666"/>
                </a:lnSpc>
                <a:spcBef>
                  <a:spcPts val="0"/>
                </a:spcBef>
                <a:spcAft>
                  <a:spcPts val="0"/>
                </a:spcAft>
                <a:buNone/>
              </a:pPr>
              <a:r>
                <a:rPr lang="en-US" sz="2800" dirty="0">
                  <a:solidFill>
                    <a:schemeClr val="dk1"/>
                  </a:solidFill>
                  <a:latin typeface="Calibri"/>
                  <a:ea typeface="Calibri"/>
                  <a:cs typeface="Calibri"/>
                  <a:sym typeface="Calibri"/>
                </a:rPr>
                <a:t>Remote Seller tax </a:t>
              </a:r>
              <a:r>
                <a:rPr lang="en-US" sz="2800" dirty="0">
                  <a:solidFill>
                    <a:srgbClr val="B30907"/>
                  </a:solidFill>
                  <a:latin typeface="Calibri"/>
                  <a:ea typeface="Calibri"/>
                  <a:cs typeface="Calibri"/>
                  <a:sym typeface="Calibri"/>
                </a:rPr>
                <a:t>and related tax </a:t>
              </a:r>
              <a:r>
                <a:rPr lang="en-US" sz="2800" dirty="0">
                  <a:solidFill>
                    <a:schemeClr val="dk1"/>
                  </a:solidFill>
                  <a:latin typeface="Calibri"/>
                  <a:ea typeface="Calibri"/>
                  <a:cs typeface="Calibri"/>
                  <a:sym typeface="Calibri"/>
                </a:rPr>
                <a:t>issues</a:t>
              </a:r>
              <a:endParaRPr sz="2800" b="0" i="0" u="none" strike="noStrike" cap="none" dirty="0">
                <a:solidFill>
                  <a:schemeClr val="dk1"/>
                </a:solidFill>
                <a:latin typeface="Calibri"/>
                <a:ea typeface="Calibri"/>
                <a:cs typeface="Calibri"/>
                <a:sym typeface="Calibri"/>
              </a:endParaRPr>
            </a:p>
          </p:txBody>
        </p:sp>
        <p:sp>
          <p:nvSpPr>
            <p:cNvPr id="108" name="Google Shape;108;p2"/>
            <p:cNvSpPr/>
            <p:nvPr/>
          </p:nvSpPr>
          <p:spPr>
            <a:xfrm>
              <a:off x="1755" y="0"/>
              <a:ext cx="783258" cy="786769"/>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9;p2"/>
            <p:cNvSpPr txBox="1"/>
            <p:nvPr/>
          </p:nvSpPr>
          <p:spPr>
            <a:xfrm>
              <a:off x="234583" y="91513"/>
              <a:ext cx="317603" cy="506209"/>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dirty="0">
                  <a:solidFill>
                    <a:srgbClr val="F1F1F0"/>
                  </a:solidFill>
                  <a:latin typeface="Public Sans"/>
                  <a:sym typeface="Public Sans"/>
                </a:rPr>
                <a:t>2</a:t>
              </a:r>
              <a:endParaRPr dirty="0"/>
            </a:p>
          </p:txBody>
        </p:sp>
      </p:grpSp>
      <p:grpSp>
        <p:nvGrpSpPr>
          <p:cNvPr id="110" name="Google Shape;110;p2"/>
          <p:cNvGrpSpPr/>
          <p:nvPr/>
        </p:nvGrpSpPr>
        <p:grpSpPr>
          <a:xfrm>
            <a:off x="5671394" y="3059345"/>
            <a:ext cx="8453146" cy="815539"/>
            <a:chOff x="1755" y="-726398"/>
            <a:chExt cx="10217618" cy="1787680"/>
          </a:xfrm>
        </p:grpSpPr>
        <p:sp>
          <p:nvSpPr>
            <p:cNvPr id="111" name="Google Shape;111;p2"/>
            <p:cNvSpPr txBox="1"/>
            <p:nvPr/>
          </p:nvSpPr>
          <p:spPr>
            <a:xfrm>
              <a:off x="1022871" y="-726398"/>
              <a:ext cx="9196502" cy="1103041"/>
            </a:xfrm>
            <a:prstGeom prst="rect">
              <a:avLst/>
            </a:prstGeom>
            <a:noFill/>
            <a:ln>
              <a:noFill/>
            </a:ln>
          </p:spPr>
          <p:txBody>
            <a:bodyPr spcFirstLastPara="1" wrap="square" lIns="0" tIns="0" rIns="0" bIns="0" anchor="t" anchorCtr="0">
              <a:spAutoFit/>
            </a:bodyPr>
            <a:lstStyle/>
            <a:p>
              <a:pPr lvl="0">
                <a:lnSpc>
                  <a:spcPct val="191666"/>
                </a:lnSpc>
              </a:pPr>
              <a:r>
                <a:rPr lang="en-US" sz="2800" dirty="0">
                  <a:solidFill>
                    <a:schemeClr val="dk1"/>
                  </a:solidFill>
                  <a:latin typeface="Calibri"/>
                  <a:ea typeface="Calibri"/>
                  <a:cs typeface="Calibri"/>
                  <a:sym typeface="Calibri"/>
                </a:rPr>
                <a:t>Timely Postal Matters</a:t>
              </a:r>
            </a:p>
          </p:txBody>
        </p:sp>
        <p:sp>
          <p:nvSpPr>
            <p:cNvPr id="112" name="Google Shape;112;p2"/>
            <p:cNvSpPr/>
            <p:nvPr/>
          </p:nvSpPr>
          <p:spPr>
            <a:xfrm>
              <a:off x="1755" y="0"/>
              <a:ext cx="783258" cy="786769"/>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13;p2"/>
            <p:cNvSpPr txBox="1"/>
            <p:nvPr/>
          </p:nvSpPr>
          <p:spPr>
            <a:xfrm>
              <a:off x="211067" y="48867"/>
              <a:ext cx="317603" cy="1012415"/>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i="0" u="none" strike="noStrike" cap="none" dirty="0">
                  <a:solidFill>
                    <a:srgbClr val="F1F1F0"/>
                  </a:solidFill>
                  <a:latin typeface="Public Sans"/>
                  <a:ea typeface="Public Sans"/>
                  <a:cs typeface="Public Sans"/>
                  <a:sym typeface="Public Sans"/>
                </a:rPr>
                <a:t>34</a:t>
              </a:r>
              <a:endParaRPr dirty="0"/>
            </a:p>
          </p:txBody>
        </p:sp>
      </p:grpSp>
      <p:grpSp>
        <p:nvGrpSpPr>
          <p:cNvPr id="114" name="Google Shape;114;p2"/>
          <p:cNvGrpSpPr/>
          <p:nvPr/>
        </p:nvGrpSpPr>
        <p:grpSpPr>
          <a:xfrm>
            <a:off x="4046706" y="3971741"/>
            <a:ext cx="10525334" cy="831675"/>
            <a:chOff x="1755" y="-1036281"/>
            <a:chExt cx="9174112" cy="1823050"/>
          </a:xfrm>
        </p:grpSpPr>
        <p:sp>
          <p:nvSpPr>
            <p:cNvPr id="115" name="Google Shape;115;p2"/>
            <p:cNvSpPr txBox="1"/>
            <p:nvPr/>
          </p:nvSpPr>
          <p:spPr>
            <a:xfrm>
              <a:off x="1067167" y="-1036281"/>
              <a:ext cx="8108700" cy="1418256"/>
            </a:xfrm>
            <a:prstGeom prst="rect">
              <a:avLst/>
            </a:prstGeom>
            <a:noFill/>
            <a:ln>
              <a:noFill/>
            </a:ln>
          </p:spPr>
          <p:txBody>
            <a:bodyPr spcFirstLastPara="1" wrap="square" lIns="0" tIns="0" rIns="0" bIns="0" anchor="t" anchorCtr="0">
              <a:spAutoFit/>
            </a:bodyPr>
            <a:lstStyle/>
            <a:p>
              <a:pPr marL="0" marR="0" lvl="0" indent="0" algn="l" rtl="0">
                <a:lnSpc>
                  <a:spcPct val="191666"/>
                </a:lnSpc>
                <a:spcBef>
                  <a:spcPts val="0"/>
                </a:spcBef>
                <a:spcAft>
                  <a:spcPts val="0"/>
                </a:spcAft>
                <a:buNone/>
              </a:pPr>
              <a:r>
                <a:rPr lang="en-US" sz="3600" b="0" i="0" u="none" strike="noStrike" cap="none" dirty="0">
                  <a:solidFill>
                    <a:schemeClr val="dk1"/>
                  </a:solidFill>
                  <a:latin typeface="Calibri"/>
                  <a:ea typeface="Calibri"/>
                  <a:cs typeface="Calibri"/>
                  <a:sym typeface="Calibri"/>
                </a:rPr>
                <a:t>KeepUSPosted</a:t>
              </a:r>
              <a:endParaRPr sz="3600" b="0" i="0" u="none" strike="noStrike" cap="none" dirty="0">
                <a:solidFill>
                  <a:schemeClr val="dk1"/>
                </a:solidFill>
                <a:latin typeface="Calibri"/>
                <a:ea typeface="Calibri"/>
                <a:cs typeface="Calibri"/>
                <a:sym typeface="Calibri"/>
              </a:endParaRPr>
            </a:p>
          </p:txBody>
        </p:sp>
        <p:sp>
          <p:nvSpPr>
            <p:cNvPr id="116" name="Google Shape;116;p2"/>
            <p:cNvSpPr/>
            <p:nvPr/>
          </p:nvSpPr>
          <p:spPr>
            <a:xfrm>
              <a:off x="1755" y="0"/>
              <a:ext cx="783258" cy="786769"/>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17;p2"/>
            <p:cNvSpPr txBox="1"/>
            <p:nvPr/>
          </p:nvSpPr>
          <p:spPr>
            <a:xfrm>
              <a:off x="234583" y="176804"/>
              <a:ext cx="317603" cy="344710"/>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endParaRPr dirty="0"/>
            </a:p>
          </p:txBody>
        </p:sp>
      </p:grpSp>
      <p:grpSp>
        <p:nvGrpSpPr>
          <p:cNvPr id="118" name="Google Shape;118;p2"/>
          <p:cNvGrpSpPr/>
          <p:nvPr/>
        </p:nvGrpSpPr>
        <p:grpSpPr>
          <a:xfrm>
            <a:off x="5700802" y="4998413"/>
            <a:ext cx="7593408" cy="724636"/>
            <a:chOff x="1755" y="-801649"/>
            <a:chExt cx="9178424" cy="1588418"/>
          </a:xfrm>
        </p:grpSpPr>
        <p:sp>
          <p:nvSpPr>
            <p:cNvPr id="119" name="Google Shape;119;p2"/>
            <p:cNvSpPr txBox="1"/>
            <p:nvPr/>
          </p:nvSpPr>
          <p:spPr>
            <a:xfrm>
              <a:off x="1071479" y="-801649"/>
              <a:ext cx="8108700" cy="1103041"/>
            </a:xfrm>
            <a:prstGeom prst="rect">
              <a:avLst/>
            </a:prstGeom>
            <a:noFill/>
            <a:ln>
              <a:noFill/>
            </a:ln>
          </p:spPr>
          <p:txBody>
            <a:bodyPr spcFirstLastPara="1" wrap="square" lIns="0" tIns="0" rIns="0" bIns="0" anchor="t" anchorCtr="0">
              <a:spAutoFit/>
            </a:bodyPr>
            <a:lstStyle/>
            <a:p>
              <a:pPr marL="0" marR="0" lvl="0" indent="0" algn="l" rtl="0">
                <a:lnSpc>
                  <a:spcPct val="191666"/>
                </a:lnSpc>
                <a:spcBef>
                  <a:spcPts val="0"/>
                </a:spcBef>
                <a:spcAft>
                  <a:spcPts val="0"/>
                </a:spcAft>
                <a:buNone/>
              </a:pPr>
              <a:r>
                <a:rPr lang="en-US" sz="2800" dirty="0">
                  <a:solidFill>
                    <a:schemeClr val="dk1"/>
                  </a:solidFill>
                  <a:latin typeface="Calibri"/>
                  <a:ea typeface="Calibri"/>
                  <a:cs typeface="Calibri"/>
                  <a:sym typeface="Calibri"/>
                </a:rPr>
                <a:t>Organization Roots</a:t>
              </a:r>
              <a:endParaRPr sz="2800" b="0" i="0" u="none" strike="noStrike" cap="none" dirty="0">
                <a:solidFill>
                  <a:schemeClr val="dk1"/>
                </a:solidFill>
                <a:latin typeface="Calibri"/>
                <a:ea typeface="Calibri"/>
                <a:cs typeface="Calibri"/>
                <a:sym typeface="Calibri"/>
              </a:endParaRPr>
            </a:p>
          </p:txBody>
        </p:sp>
        <p:sp>
          <p:nvSpPr>
            <p:cNvPr id="120" name="Google Shape;120;p2"/>
            <p:cNvSpPr/>
            <p:nvPr/>
          </p:nvSpPr>
          <p:spPr>
            <a:xfrm>
              <a:off x="1755" y="0"/>
              <a:ext cx="783258" cy="786769"/>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3" name="Google Shape;123;p2"/>
          <p:cNvSpPr txBox="1"/>
          <p:nvPr/>
        </p:nvSpPr>
        <p:spPr>
          <a:xfrm>
            <a:off x="348481" y="1328735"/>
            <a:ext cx="3698225" cy="129266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None/>
            </a:pPr>
            <a:r>
              <a:rPr lang="en-US" sz="7000" b="1" i="0" u="none" strike="noStrike" cap="none" dirty="0">
                <a:solidFill>
                  <a:srgbClr val="025373"/>
                </a:solidFill>
                <a:latin typeface="Archivo Narrow"/>
                <a:ea typeface="Archivo Narrow"/>
                <a:cs typeface="Archivo Narrow"/>
                <a:sym typeface="Archivo Narrow"/>
              </a:rPr>
              <a:t>AGENDA</a:t>
            </a:r>
            <a:endParaRPr dirty="0"/>
          </a:p>
        </p:txBody>
      </p:sp>
      <p:grpSp>
        <p:nvGrpSpPr>
          <p:cNvPr id="31" name="Google Shape;118;p2"/>
          <p:cNvGrpSpPr/>
          <p:nvPr/>
        </p:nvGrpSpPr>
        <p:grpSpPr>
          <a:xfrm>
            <a:off x="5725321" y="5897596"/>
            <a:ext cx="7605270" cy="827278"/>
            <a:chOff x="1755" y="-760292"/>
            <a:chExt cx="9192763" cy="1813411"/>
          </a:xfrm>
        </p:grpSpPr>
        <p:sp>
          <p:nvSpPr>
            <p:cNvPr id="32" name="Google Shape;119;p2"/>
            <p:cNvSpPr txBox="1"/>
            <p:nvPr/>
          </p:nvSpPr>
          <p:spPr>
            <a:xfrm>
              <a:off x="1085818" y="-760292"/>
              <a:ext cx="8108700" cy="1813411"/>
            </a:xfrm>
            <a:prstGeom prst="rect">
              <a:avLst/>
            </a:prstGeom>
            <a:noFill/>
            <a:ln>
              <a:noFill/>
            </a:ln>
          </p:spPr>
          <p:txBody>
            <a:bodyPr spcFirstLastPara="1" wrap="square" lIns="0" tIns="0" rIns="0" bIns="0" anchor="t" anchorCtr="0">
              <a:spAutoFit/>
            </a:bodyPr>
            <a:lstStyle/>
            <a:p>
              <a:pPr marL="0" marR="0" lvl="0" indent="0" algn="l" rtl="0">
                <a:lnSpc>
                  <a:spcPct val="191666"/>
                </a:lnSpc>
                <a:spcBef>
                  <a:spcPts val="0"/>
                </a:spcBef>
                <a:spcAft>
                  <a:spcPts val="0"/>
                </a:spcAft>
                <a:buNone/>
              </a:pPr>
              <a:r>
                <a:rPr lang="en-US" sz="2800" dirty="0">
                  <a:solidFill>
                    <a:schemeClr val="dk1"/>
                  </a:solidFill>
                  <a:latin typeface="Calibri"/>
                  <a:ea typeface="Calibri"/>
                  <a:cs typeface="Calibri"/>
                  <a:sym typeface="Calibri"/>
                </a:rPr>
                <a:t>Objectives</a:t>
              </a:r>
              <a:endParaRPr sz="2800" b="0" i="0" u="none" strike="noStrike" cap="none" dirty="0">
                <a:solidFill>
                  <a:schemeClr val="dk1"/>
                </a:solidFill>
                <a:latin typeface="Calibri"/>
                <a:ea typeface="Calibri"/>
                <a:cs typeface="Calibri"/>
                <a:sym typeface="Calibri"/>
              </a:endParaRPr>
            </a:p>
          </p:txBody>
        </p:sp>
        <p:sp>
          <p:nvSpPr>
            <p:cNvPr id="33" name="Google Shape;120;p2"/>
            <p:cNvSpPr/>
            <p:nvPr/>
          </p:nvSpPr>
          <p:spPr>
            <a:xfrm>
              <a:off x="1755" y="0"/>
              <a:ext cx="783258" cy="786769"/>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21;p2"/>
            <p:cNvSpPr txBox="1"/>
            <p:nvPr/>
          </p:nvSpPr>
          <p:spPr>
            <a:xfrm>
              <a:off x="234583" y="91512"/>
              <a:ext cx="317603" cy="506209"/>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dirty="0">
                  <a:solidFill>
                    <a:srgbClr val="F1F1F0"/>
                  </a:solidFill>
                  <a:latin typeface="Public Sans"/>
                  <a:sym typeface="Public Sans"/>
                </a:rPr>
                <a:t>2</a:t>
              </a:r>
              <a:endParaRPr dirty="0"/>
            </a:p>
          </p:txBody>
        </p:sp>
      </p:grpSp>
      <p:sp>
        <p:nvSpPr>
          <p:cNvPr id="38" name="Google Shape;121;p2"/>
          <p:cNvSpPr txBox="1"/>
          <p:nvPr/>
        </p:nvSpPr>
        <p:spPr>
          <a:xfrm>
            <a:off x="5809475" y="5397319"/>
            <a:ext cx="455377" cy="379656"/>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dirty="0">
                <a:solidFill>
                  <a:srgbClr val="F1F1F0"/>
                </a:solidFill>
                <a:latin typeface="Public Sans"/>
                <a:sym typeface="Public Sans"/>
              </a:rPr>
              <a:t>1</a:t>
            </a:r>
            <a:endParaRPr dirty="0"/>
          </a:p>
        </p:txBody>
      </p:sp>
      <p:sp>
        <p:nvSpPr>
          <p:cNvPr id="4" name="Google Shape;113;p2">
            <a:extLst>
              <a:ext uri="{FF2B5EF4-FFF2-40B4-BE49-F238E27FC236}">
                <a16:creationId xmlns:a16="http://schemas.microsoft.com/office/drawing/2014/main" id="{B77D0DEA-AB1C-B2E8-E4D3-B49F98279B7F}"/>
              </a:ext>
            </a:extLst>
          </p:cNvPr>
          <p:cNvSpPr txBox="1"/>
          <p:nvPr/>
        </p:nvSpPr>
        <p:spPr>
          <a:xfrm>
            <a:off x="4401625" y="4460364"/>
            <a:ext cx="262756" cy="379656"/>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i="0" u="none" strike="noStrike" cap="none" dirty="0">
                <a:solidFill>
                  <a:srgbClr val="F1F1F0"/>
                </a:solidFill>
                <a:latin typeface="Public Sans"/>
                <a:ea typeface="Public Sans"/>
                <a:cs typeface="Public Sans"/>
                <a:sym typeface="Public Sans"/>
              </a:rPr>
              <a:t>ii</a:t>
            </a:r>
            <a:endParaRPr dirty="0"/>
          </a:p>
        </p:txBody>
      </p:sp>
      <p:sp>
        <p:nvSpPr>
          <p:cNvPr id="5" name="Google Shape;113;p2">
            <a:extLst>
              <a:ext uri="{FF2B5EF4-FFF2-40B4-BE49-F238E27FC236}">
                <a16:creationId xmlns:a16="http://schemas.microsoft.com/office/drawing/2014/main" id="{42B12F85-CD03-FC66-B7CC-DC4A69679AC8}"/>
              </a:ext>
            </a:extLst>
          </p:cNvPr>
          <p:cNvSpPr txBox="1"/>
          <p:nvPr/>
        </p:nvSpPr>
        <p:spPr>
          <a:xfrm>
            <a:off x="4398385" y="935707"/>
            <a:ext cx="262756" cy="379656"/>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i="0" u="none" strike="noStrike" cap="none" dirty="0" err="1">
                <a:solidFill>
                  <a:srgbClr val="F1F1F0"/>
                </a:solidFill>
                <a:latin typeface="Public Sans"/>
                <a:ea typeface="Public Sans"/>
                <a:cs typeface="Public Sans"/>
                <a:sym typeface="Public Sans"/>
              </a:rPr>
              <a:t>i</a:t>
            </a:r>
            <a:endParaRPr dirty="0"/>
          </a:p>
        </p:txBody>
      </p:sp>
      <p:grpSp>
        <p:nvGrpSpPr>
          <p:cNvPr id="6" name="Google Shape;114;p2">
            <a:extLst>
              <a:ext uri="{FF2B5EF4-FFF2-40B4-BE49-F238E27FC236}">
                <a16:creationId xmlns:a16="http://schemas.microsoft.com/office/drawing/2014/main" id="{6D7C5BFC-77F7-E41C-90BC-C7E95BB07F6C}"/>
              </a:ext>
            </a:extLst>
          </p:cNvPr>
          <p:cNvGrpSpPr/>
          <p:nvPr/>
        </p:nvGrpSpPr>
        <p:grpSpPr>
          <a:xfrm>
            <a:off x="4043466" y="6614426"/>
            <a:ext cx="10525331" cy="1063689"/>
            <a:chOff x="1755" y="-1036281"/>
            <a:chExt cx="9174112" cy="2331630"/>
          </a:xfrm>
        </p:grpSpPr>
        <p:sp>
          <p:nvSpPr>
            <p:cNvPr id="7" name="Google Shape;115;p2">
              <a:extLst>
                <a:ext uri="{FF2B5EF4-FFF2-40B4-BE49-F238E27FC236}">
                  <a16:creationId xmlns:a16="http://schemas.microsoft.com/office/drawing/2014/main" id="{B1A16B9A-1BCD-2F15-D45C-16531B5F7D5D}"/>
                </a:ext>
              </a:extLst>
            </p:cNvPr>
            <p:cNvSpPr txBox="1"/>
            <p:nvPr/>
          </p:nvSpPr>
          <p:spPr>
            <a:xfrm>
              <a:off x="1067167" y="-1036281"/>
              <a:ext cx="8108700" cy="2331630"/>
            </a:xfrm>
            <a:prstGeom prst="rect">
              <a:avLst/>
            </a:prstGeom>
            <a:noFill/>
            <a:ln>
              <a:noFill/>
            </a:ln>
          </p:spPr>
          <p:txBody>
            <a:bodyPr spcFirstLastPara="1" wrap="square" lIns="0" tIns="0" rIns="0" bIns="0" anchor="t" anchorCtr="0">
              <a:spAutoFit/>
            </a:bodyPr>
            <a:lstStyle/>
            <a:p>
              <a:pPr marL="0" marR="0" lvl="0" indent="0" algn="l" rtl="0">
                <a:lnSpc>
                  <a:spcPct val="191666"/>
                </a:lnSpc>
                <a:spcBef>
                  <a:spcPts val="0"/>
                </a:spcBef>
                <a:spcAft>
                  <a:spcPts val="0"/>
                </a:spcAft>
                <a:buNone/>
              </a:pPr>
              <a:r>
                <a:rPr lang="en-US" sz="3600" dirty="0">
                  <a:solidFill>
                    <a:schemeClr val="dk1"/>
                  </a:solidFill>
                  <a:latin typeface="Calibri"/>
                  <a:ea typeface="Calibri"/>
                  <a:cs typeface="Calibri"/>
                  <a:sym typeface="Calibri"/>
                </a:rPr>
                <a:t>Industry Engagement: Fighting Back</a:t>
              </a:r>
              <a:endParaRPr sz="3600" b="0" i="0" u="none" strike="noStrike" cap="none" dirty="0">
                <a:solidFill>
                  <a:schemeClr val="dk1"/>
                </a:solidFill>
                <a:latin typeface="Calibri"/>
                <a:ea typeface="Calibri"/>
                <a:cs typeface="Calibri"/>
                <a:sym typeface="Calibri"/>
              </a:endParaRPr>
            </a:p>
          </p:txBody>
        </p:sp>
        <p:sp>
          <p:nvSpPr>
            <p:cNvPr id="8" name="Google Shape;116;p2">
              <a:extLst>
                <a:ext uri="{FF2B5EF4-FFF2-40B4-BE49-F238E27FC236}">
                  <a16:creationId xmlns:a16="http://schemas.microsoft.com/office/drawing/2014/main" id="{18D2B52B-6FBF-50DE-2D54-82DBCDB12075}"/>
                </a:ext>
              </a:extLst>
            </p:cNvPr>
            <p:cNvSpPr/>
            <p:nvPr/>
          </p:nvSpPr>
          <p:spPr>
            <a:xfrm>
              <a:off x="1755" y="0"/>
              <a:ext cx="783258" cy="786769"/>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17;p2">
              <a:extLst>
                <a:ext uri="{FF2B5EF4-FFF2-40B4-BE49-F238E27FC236}">
                  <a16:creationId xmlns:a16="http://schemas.microsoft.com/office/drawing/2014/main" id="{EBE4E0C6-91D7-495E-83F5-8FAA6C890080}"/>
                </a:ext>
              </a:extLst>
            </p:cNvPr>
            <p:cNvSpPr txBox="1"/>
            <p:nvPr/>
          </p:nvSpPr>
          <p:spPr>
            <a:xfrm>
              <a:off x="234583" y="176804"/>
              <a:ext cx="317603" cy="344710"/>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endParaRPr dirty="0"/>
            </a:p>
          </p:txBody>
        </p:sp>
      </p:grpSp>
      <p:grpSp>
        <p:nvGrpSpPr>
          <p:cNvPr id="10" name="Google Shape;118;p2">
            <a:extLst>
              <a:ext uri="{FF2B5EF4-FFF2-40B4-BE49-F238E27FC236}">
                <a16:creationId xmlns:a16="http://schemas.microsoft.com/office/drawing/2014/main" id="{323E331E-D859-E572-3B08-4807F0EF47A4}"/>
              </a:ext>
            </a:extLst>
          </p:cNvPr>
          <p:cNvGrpSpPr/>
          <p:nvPr/>
        </p:nvGrpSpPr>
        <p:grpSpPr>
          <a:xfrm>
            <a:off x="5697562" y="7641098"/>
            <a:ext cx="7593408" cy="827278"/>
            <a:chOff x="1755" y="-801649"/>
            <a:chExt cx="9178424" cy="1813412"/>
          </a:xfrm>
        </p:grpSpPr>
        <p:sp>
          <p:nvSpPr>
            <p:cNvPr id="11" name="Google Shape;119;p2">
              <a:extLst>
                <a:ext uri="{FF2B5EF4-FFF2-40B4-BE49-F238E27FC236}">
                  <a16:creationId xmlns:a16="http://schemas.microsoft.com/office/drawing/2014/main" id="{25A22E01-28E7-FB3E-1933-A561581E267D}"/>
                </a:ext>
              </a:extLst>
            </p:cNvPr>
            <p:cNvSpPr txBox="1"/>
            <p:nvPr/>
          </p:nvSpPr>
          <p:spPr>
            <a:xfrm>
              <a:off x="1071479" y="-801649"/>
              <a:ext cx="8108700" cy="1813412"/>
            </a:xfrm>
            <a:prstGeom prst="rect">
              <a:avLst/>
            </a:prstGeom>
            <a:noFill/>
            <a:ln>
              <a:noFill/>
            </a:ln>
          </p:spPr>
          <p:txBody>
            <a:bodyPr spcFirstLastPara="1" wrap="square" lIns="0" tIns="0" rIns="0" bIns="0" anchor="t" anchorCtr="0">
              <a:spAutoFit/>
            </a:bodyPr>
            <a:lstStyle/>
            <a:p>
              <a:pPr marL="0" marR="0" lvl="0" indent="0" algn="l" rtl="0">
                <a:lnSpc>
                  <a:spcPct val="191666"/>
                </a:lnSpc>
                <a:spcBef>
                  <a:spcPts val="0"/>
                </a:spcBef>
                <a:spcAft>
                  <a:spcPts val="0"/>
                </a:spcAft>
                <a:buNone/>
              </a:pPr>
              <a:r>
                <a:rPr lang="en-US" sz="2800" b="0" i="0" u="none" strike="noStrike" cap="none" dirty="0">
                  <a:solidFill>
                    <a:schemeClr val="dk1"/>
                  </a:solidFill>
                  <a:latin typeface="Calibri"/>
                  <a:ea typeface="Calibri"/>
                  <a:cs typeface="Calibri"/>
                  <a:sym typeface="Calibri"/>
                </a:rPr>
                <a:t>How to fight</a:t>
              </a:r>
              <a:endParaRPr sz="2800" b="0" i="0" u="none" strike="noStrike" cap="none" dirty="0">
                <a:solidFill>
                  <a:schemeClr val="dk1"/>
                </a:solidFill>
                <a:latin typeface="Calibri"/>
                <a:ea typeface="Calibri"/>
                <a:cs typeface="Calibri"/>
                <a:sym typeface="Calibri"/>
              </a:endParaRPr>
            </a:p>
          </p:txBody>
        </p:sp>
        <p:sp>
          <p:nvSpPr>
            <p:cNvPr id="12" name="Google Shape;120;p2">
              <a:extLst>
                <a:ext uri="{FF2B5EF4-FFF2-40B4-BE49-F238E27FC236}">
                  <a16:creationId xmlns:a16="http://schemas.microsoft.com/office/drawing/2014/main" id="{8EB4F6A8-586E-B4C8-C81C-D213E3C5C025}"/>
                </a:ext>
              </a:extLst>
            </p:cNvPr>
            <p:cNvSpPr/>
            <p:nvPr/>
          </p:nvSpPr>
          <p:spPr>
            <a:xfrm>
              <a:off x="1755" y="0"/>
              <a:ext cx="783258" cy="786769"/>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18;p2">
            <a:extLst>
              <a:ext uri="{FF2B5EF4-FFF2-40B4-BE49-F238E27FC236}">
                <a16:creationId xmlns:a16="http://schemas.microsoft.com/office/drawing/2014/main" id="{8C39FDC4-EC9A-094C-1677-16ECCEC2CB7D}"/>
              </a:ext>
            </a:extLst>
          </p:cNvPr>
          <p:cNvGrpSpPr/>
          <p:nvPr/>
        </p:nvGrpSpPr>
        <p:grpSpPr>
          <a:xfrm>
            <a:off x="5722081" y="8540281"/>
            <a:ext cx="7605270" cy="827278"/>
            <a:chOff x="1755" y="-760292"/>
            <a:chExt cx="9192763" cy="1813411"/>
          </a:xfrm>
        </p:grpSpPr>
        <p:sp>
          <p:nvSpPr>
            <p:cNvPr id="14" name="Google Shape;119;p2">
              <a:extLst>
                <a:ext uri="{FF2B5EF4-FFF2-40B4-BE49-F238E27FC236}">
                  <a16:creationId xmlns:a16="http://schemas.microsoft.com/office/drawing/2014/main" id="{ADCBB339-39E7-E3B7-11DD-0F7DCEE01464}"/>
                </a:ext>
              </a:extLst>
            </p:cNvPr>
            <p:cNvSpPr txBox="1"/>
            <p:nvPr/>
          </p:nvSpPr>
          <p:spPr>
            <a:xfrm>
              <a:off x="1085818" y="-760292"/>
              <a:ext cx="8108700" cy="1813411"/>
            </a:xfrm>
            <a:prstGeom prst="rect">
              <a:avLst/>
            </a:prstGeom>
            <a:noFill/>
            <a:ln>
              <a:noFill/>
            </a:ln>
          </p:spPr>
          <p:txBody>
            <a:bodyPr spcFirstLastPara="1" wrap="square" lIns="0" tIns="0" rIns="0" bIns="0" anchor="t" anchorCtr="0">
              <a:spAutoFit/>
            </a:bodyPr>
            <a:lstStyle/>
            <a:p>
              <a:pPr marL="0" marR="0" lvl="0" indent="0" algn="l" rtl="0">
                <a:lnSpc>
                  <a:spcPct val="191666"/>
                </a:lnSpc>
                <a:spcBef>
                  <a:spcPts val="0"/>
                </a:spcBef>
                <a:spcAft>
                  <a:spcPts val="0"/>
                </a:spcAft>
                <a:buNone/>
              </a:pPr>
              <a:r>
                <a:rPr lang="en-US" sz="2800" dirty="0">
                  <a:solidFill>
                    <a:schemeClr val="dk1"/>
                  </a:solidFill>
                  <a:latin typeface="Calibri"/>
                  <a:ea typeface="Calibri"/>
                  <a:cs typeface="Calibri"/>
                  <a:sym typeface="Calibri"/>
                </a:rPr>
                <a:t>What to expect</a:t>
              </a:r>
              <a:endParaRPr sz="2800" b="0" i="0" u="none" strike="noStrike" cap="none" dirty="0">
                <a:solidFill>
                  <a:schemeClr val="dk1"/>
                </a:solidFill>
                <a:latin typeface="Calibri"/>
                <a:ea typeface="Calibri"/>
                <a:cs typeface="Calibri"/>
                <a:sym typeface="Calibri"/>
              </a:endParaRPr>
            </a:p>
          </p:txBody>
        </p:sp>
        <p:sp>
          <p:nvSpPr>
            <p:cNvPr id="15" name="Google Shape;120;p2">
              <a:extLst>
                <a:ext uri="{FF2B5EF4-FFF2-40B4-BE49-F238E27FC236}">
                  <a16:creationId xmlns:a16="http://schemas.microsoft.com/office/drawing/2014/main" id="{18FF96E6-3653-8A8C-BF05-06B7F639656E}"/>
                </a:ext>
              </a:extLst>
            </p:cNvPr>
            <p:cNvSpPr/>
            <p:nvPr/>
          </p:nvSpPr>
          <p:spPr>
            <a:xfrm>
              <a:off x="1755" y="0"/>
              <a:ext cx="783258" cy="786769"/>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25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21;p2">
              <a:extLst>
                <a:ext uri="{FF2B5EF4-FFF2-40B4-BE49-F238E27FC236}">
                  <a16:creationId xmlns:a16="http://schemas.microsoft.com/office/drawing/2014/main" id="{FB059518-5C1A-49E7-9595-2D3AFC898259}"/>
                </a:ext>
              </a:extLst>
            </p:cNvPr>
            <p:cNvSpPr txBox="1"/>
            <p:nvPr/>
          </p:nvSpPr>
          <p:spPr>
            <a:xfrm>
              <a:off x="234583" y="48866"/>
              <a:ext cx="317603" cy="506210"/>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dirty="0">
                  <a:solidFill>
                    <a:srgbClr val="F1F1F0"/>
                  </a:solidFill>
                  <a:latin typeface="Public Sans"/>
                  <a:sym typeface="Public Sans"/>
                </a:rPr>
                <a:t>2</a:t>
              </a:r>
              <a:endParaRPr dirty="0"/>
            </a:p>
          </p:txBody>
        </p:sp>
      </p:grpSp>
      <p:sp>
        <p:nvSpPr>
          <p:cNvPr id="17" name="Google Shape;121;p2">
            <a:extLst>
              <a:ext uri="{FF2B5EF4-FFF2-40B4-BE49-F238E27FC236}">
                <a16:creationId xmlns:a16="http://schemas.microsoft.com/office/drawing/2014/main" id="{8AF288E2-DF01-5932-3245-03387679FF1B}"/>
              </a:ext>
            </a:extLst>
          </p:cNvPr>
          <p:cNvSpPr txBox="1"/>
          <p:nvPr/>
        </p:nvSpPr>
        <p:spPr>
          <a:xfrm>
            <a:off x="5806235" y="8020549"/>
            <a:ext cx="455377" cy="379656"/>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dirty="0">
                <a:solidFill>
                  <a:srgbClr val="F1F1F0"/>
                </a:solidFill>
                <a:latin typeface="Public Sans"/>
                <a:sym typeface="Public Sans"/>
              </a:rPr>
              <a:t>1</a:t>
            </a:r>
            <a:endParaRPr dirty="0"/>
          </a:p>
        </p:txBody>
      </p:sp>
      <p:sp>
        <p:nvSpPr>
          <p:cNvPr id="18" name="Google Shape;113;p2">
            <a:extLst>
              <a:ext uri="{FF2B5EF4-FFF2-40B4-BE49-F238E27FC236}">
                <a16:creationId xmlns:a16="http://schemas.microsoft.com/office/drawing/2014/main" id="{4606F9FE-53F0-64CE-82F2-8EE8C164FAB9}"/>
              </a:ext>
            </a:extLst>
          </p:cNvPr>
          <p:cNvSpPr txBox="1"/>
          <p:nvPr/>
        </p:nvSpPr>
        <p:spPr>
          <a:xfrm>
            <a:off x="4398385" y="7103049"/>
            <a:ext cx="262756" cy="379656"/>
          </a:xfrm>
          <a:prstGeom prst="rect">
            <a:avLst/>
          </a:prstGeom>
          <a:noFill/>
          <a:ln>
            <a:noFill/>
          </a:ln>
        </p:spPr>
        <p:txBody>
          <a:bodyPr spcFirstLastPara="1" wrap="square" lIns="0" tIns="0" rIns="0" bIns="0" anchor="t" anchorCtr="0">
            <a:spAutoFit/>
          </a:bodyPr>
          <a:lstStyle/>
          <a:p>
            <a:pPr marL="0" marR="0" lvl="1" indent="0" algn="ctr" rtl="0">
              <a:lnSpc>
                <a:spcPct val="119990"/>
              </a:lnSpc>
              <a:spcBef>
                <a:spcPts val="0"/>
              </a:spcBef>
              <a:spcAft>
                <a:spcPts val="0"/>
              </a:spcAft>
              <a:buNone/>
            </a:pPr>
            <a:r>
              <a:rPr lang="en-US" sz="2056" b="1" i="0" u="none" strike="noStrike" cap="none" dirty="0">
                <a:solidFill>
                  <a:srgbClr val="F1F1F0"/>
                </a:solidFill>
                <a:latin typeface="Public Sans"/>
                <a:ea typeface="Public Sans"/>
                <a:cs typeface="Public Sans"/>
                <a:sym typeface="Public Sans"/>
              </a:rPr>
              <a:t>iii</a:t>
            </a:r>
            <a:endParaRPr dirty="0"/>
          </a:p>
        </p:txBody>
      </p:sp>
      <p:pic>
        <p:nvPicPr>
          <p:cNvPr id="2050" name="Picture 2" descr="The ACMA's Efforts on Behalf of Your Bottom Line">
            <a:extLst>
              <a:ext uri="{FF2B5EF4-FFF2-40B4-BE49-F238E27FC236}">
                <a16:creationId xmlns:a16="http://schemas.microsoft.com/office/drawing/2014/main" id="{53B7411B-00B6-1F63-B285-25B89341F6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317" r="66468"/>
          <a:stretch/>
        </p:blipFill>
        <p:spPr bwMode="auto">
          <a:xfrm>
            <a:off x="14569863" y="7962183"/>
            <a:ext cx="3406843" cy="220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387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1387" y="799925"/>
            <a:ext cx="1420319" cy="1420319"/>
          </a:xfrm>
          <a:prstGeom prst="rect">
            <a:avLst/>
          </a:prstGeom>
        </p:spPr>
      </p:pic>
      <p:grpSp>
        <p:nvGrpSpPr>
          <p:cNvPr id="3" name="Group 3"/>
          <p:cNvGrpSpPr/>
          <p:nvPr/>
        </p:nvGrpSpPr>
        <p:grpSpPr>
          <a:xfrm>
            <a:off x="914400" y="2095500"/>
            <a:ext cx="9067800" cy="6618596"/>
            <a:chOff x="0" y="-5665"/>
            <a:chExt cx="13575874" cy="6883497"/>
          </a:xfrm>
        </p:grpSpPr>
        <p:sp>
          <p:nvSpPr>
            <p:cNvPr id="4" name="TextBox 4"/>
            <p:cNvSpPr txBox="1"/>
            <p:nvPr/>
          </p:nvSpPr>
          <p:spPr>
            <a:xfrm>
              <a:off x="0" y="-5665"/>
              <a:ext cx="13575874" cy="4961472"/>
            </a:xfrm>
            <a:prstGeom prst="rect">
              <a:avLst/>
            </a:prstGeom>
          </p:spPr>
          <p:txBody>
            <a:bodyPr wrap="square" lIns="0" tIns="0" rIns="0" bIns="0" rtlCol="0" anchor="t">
              <a:spAutoFit/>
            </a:bodyPr>
            <a:lstStyle/>
            <a:p>
              <a:pPr marL="0" lvl="0" indent="0" algn="l">
                <a:lnSpc>
                  <a:spcPts val="9349"/>
                </a:lnSpc>
                <a:spcBef>
                  <a:spcPct val="0"/>
                </a:spcBef>
              </a:pPr>
              <a:r>
                <a:rPr lang="en-US" sz="7200" dirty="0">
                  <a:solidFill>
                    <a:srgbClr val="BF0C30"/>
                  </a:solidFill>
                  <a:latin typeface="Hammersmith One Bold"/>
                </a:rPr>
                <a:t>The same day Biden signed the PSRA, </a:t>
              </a:r>
              <a:r>
                <a:rPr lang="en-US" sz="7200" dirty="0" err="1">
                  <a:solidFill>
                    <a:srgbClr val="BF0C30"/>
                  </a:solidFill>
                  <a:latin typeface="Hammersmith One Bold"/>
                </a:rPr>
                <a:t>DeJoy</a:t>
              </a:r>
              <a:r>
                <a:rPr lang="en-US" sz="7200" dirty="0">
                  <a:solidFill>
                    <a:srgbClr val="BF0C30"/>
                  </a:solidFill>
                  <a:latin typeface="Hammersmith One Bold"/>
                </a:rPr>
                <a:t> announced historic rate hikes.  </a:t>
              </a:r>
            </a:p>
          </p:txBody>
        </p:sp>
        <p:sp>
          <p:nvSpPr>
            <p:cNvPr id="5" name="TextBox 5"/>
            <p:cNvSpPr txBox="1"/>
            <p:nvPr/>
          </p:nvSpPr>
          <p:spPr>
            <a:xfrm>
              <a:off x="0" y="3844931"/>
              <a:ext cx="13233625" cy="786540"/>
            </a:xfrm>
            <a:prstGeom prst="rect">
              <a:avLst/>
            </a:prstGeom>
          </p:spPr>
          <p:txBody>
            <a:bodyPr lIns="0" tIns="0" rIns="0" bIns="0" rtlCol="0" anchor="t">
              <a:spAutoFit/>
            </a:bodyPr>
            <a:lstStyle/>
            <a:p>
              <a:pPr>
                <a:lnSpc>
                  <a:spcPts val="4550"/>
                </a:lnSpc>
              </a:pPr>
              <a:endParaRPr lang="en-US" sz="3500" dirty="0">
                <a:solidFill>
                  <a:srgbClr val="000000"/>
                </a:solidFill>
                <a:latin typeface="Hammersmith One"/>
              </a:endParaRPr>
            </a:p>
          </p:txBody>
        </p:sp>
        <p:sp>
          <p:nvSpPr>
            <p:cNvPr id="6" name="TextBox 6"/>
            <p:cNvSpPr txBox="1"/>
            <p:nvPr/>
          </p:nvSpPr>
          <p:spPr>
            <a:xfrm>
              <a:off x="0" y="5239746"/>
              <a:ext cx="13233625" cy="1638086"/>
            </a:xfrm>
            <a:prstGeom prst="rect">
              <a:avLst/>
            </a:prstGeom>
          </p:spPr>
          <p:txBody>
            <a:bodyPr lIns="0" tIns="0" rIns="0" bIns="0" rtlCol="0" anchor="t">
              <a:spAutoFit/>
            </a:bodyPr>
            <a:lstStyle/>
            <a:p>
              <a:pPr>
                <a:lnSpc>
                  <a:spcPts val="4200"/>
                </a:lnSpc>
              </a:pPr>
              <a:r>
                <a:rPr lang="en-US" sz="3000" dirty="0">
                  <a:solidFill>
                    <a:srgbClr val="000000"/>
                  </a:solidFill>
                  <a:latin typeface="Clear Sans Regular"/>
                </a:rPr>
                <a:t>The announcement was made for rate increases in spite of the landmark legislation’s passage, ignoring the hard work of Congress.</a:t>
              </a: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a:ext>
            </a:extLst>
          </a:blip>
          <a:srcRect r="17390"/>
          <a:stretch>
            <a:fillRect/>
          </a:stretch>
        </p:blipFill>
        <p:spPr>
          <a:xfrm>
            <a:off x="13818687" y="0"/>
            <a:ext cx="4469313" cy="10287000"/>
          </a:xfrm>
          <a:prstGeom prst="rect">
            <a:avLst/>
          </a:prstGeom>
        </p:spPr>
      </p:pic>
      <p:pic>
        <p:nvPicPr>
          <p:cNvPr id="1026" name="Picture 2" descr="Biden signs USPS reform legislation into law, as agency seeks higher mail  prices | Federal News Network">
            <a:extLst>
              <a:ext uri="{FF2B5EF4-FFF2-40B4-BE49-F238E27FC236}">
                <a16:creationId xmlns:a16="http://schemas.microsoft.com/office/drawing/2014/main" id="{53DF7625-EF63-77CC-3D61-EAC9CA45297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054567" y="2482781"/>
            <a:ext cx="7985440" cy="532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278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cstate="print">
            <a:extLst>
              <a:ext uri="{28A0092B-C50C-407E-A947-70E740481C1C}">
                <a14:useLocalDpi xmlns:a14="http://schemas.microsoft.com/office/drawing/2010/main"/>
              </a:ext>
            </a:extLst>
          </a:blip>
          <a:srcRect r="17390"/>
          <a:stretch>
            <a:fillRect/>
          </a:stretch>
        </p:blipFill>
        <p:spPr>
          <a:xfrm>
            <a:off x="0" y="0"/>
            <a:ext cx="4469313" cy="10287000"/>
          </a:xfrm>
          <a:prstGeom prst="rect">
            <a:avLst/>
          </a:prstGeom>
        </p:spPr>
      </p:pic>
      <p:pic>
        <p:nvPicPr>
          <p:cNvPr id="8" name="DeJoy Video">
            <a:hlinkClick r:id="" action="ppaction://media"/>
            <a:extLst>
              <a:ext uri="{FF2B5EF4-FFF2-40B4-BE49-F238E27FC236}">
                <a16:creationId xmlns:a16="http://schemas.microsoft.com/office/drawing/2014/main" id="{5CE6D862-E123-C641-BCBF-DC16641C2D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1456255"/>
            <a:ext cx="7374489" cy="7374489"/>
          </a:xfrm>
          <a:prstGeom prst="rect">
            <a:avLst/>
          </a:prstGeom>
        </p:spPr>
      </p:pic>
      <p:sp>
        <p:nvSpPr>
          <p:cNvPr id="10" name="TextBox 9">
            <a:extLst>
              <a:ext uri="{FF2B5EF4-FFF2-40B4-BE49-F238E27FC236}">
                <a16:creationId xmlns:a16="http://schemas.microsoft.com/office/drawing/2014/main" id="{D12B56A3-9039-DDBD-6B41-31D6EF27FDB3}"/>
              </a:ext>
            </a:extLst>
          </p:cNvPr>
          <p:cNvSpPr txBox="1"/>
          <p:nvPr/>
        </p:nvSpPr>
        <p:spPr>
          <a:xfrm>
            <a:off x="7984089" y="2789008"/>
            <a:ext cx="9662121" cy="4708981"/>
          </a:xfrm>
          <a:prstGeom prst="rect">
            <a:avLst/>
          </a:prstGeom>
          <a:noFill/>
        </p:spPr>
        <p:txBody>
          <a:bodyPr wrap="square">
            <a:spAutoFit/>
          </a:bodyPr>
          <a:lstStyle/>
          <a:p>
            <a:pPr marL="0" lvl="0" indent="0" algn="ctr">
              <a:spcBef>
                <a:spcPct val="0"/>
              </a:spcBef>
            </a:pPr>
            <a:r>
              <a:rPr lang="en-US" sz="3000" dirty="0">
                <a:latin typeface="Clear Sans Regular" panose="020B0604020202020204" charset="0"/>
                <a:cs typeface="Clear Sans Regular" panose="020B0604020202020204" charset="0"/>
              </a:rPr>
              <a:t>“Therefore, from my perspective, the mailing industry needs to be prepared for continued use of our authority to raise prices on market dominant products at an </a:t>
            </a:r>
            <a:r>
              <a:rPr lang="en-US" sz="3000" b="1" i="1" dirty="0">
                <a:solidFill>
                  <a:srgbClr val="C00000"/>
                </a:solidFill>
                <a:latin typeface="Clear Sans Regular" panose="020B0604020202020204" charset="0"/>
                <a:cs typeface="Clear Sans Regular" panose="020B0604020202020204" charset="0"/>
              </a:rPr>
              <a:t>uncomfortable rate</a:t>
            </a:r>
            <a:r>
              <a:rPr lang="en-US" sz="3000" b="1" i="1" dirty="0">
                <a:latin typeface="Clear Sans Regular" panose="020B0604020202020204" charset="0"/>
                <a:cs typeface="Clear Sans Regular" panose="020B0604020202020204" charset="0"/>
              </a:rPr>
              <a:t> </a:t>
            </a:r>
            <a:r>
              <a:rPr lang="en-US" sz="3000" dirty="0">
                <a:latin typeface="Clear Sans Regular" panose="020B0604020202020204" charset="0"/>
                <a:cs typeface="Clear Sans Regular" panose="020B0604020202020204" charset="0"/>
              </a:rPr>
              <a:t>until such time as we have accomplished our objective of projecting a trajectory that shows us becoming self-sustaining—as required by law. While our pricing decisions are ultimately made under the authority of the Board of Governors, in the near term, </a:t>
            </a:r>
            <a:r>
              <a:rPr lang="en-US" sz="3000" b="1" i="1" dirty="0">
                <a:solidFill>
                  <a:srgbClr val="C00000"/>
                </a:solidFill>
                <a:latin typeface="Clear Sans Regular" panose="020B0604020202020204" charset="0"/>
                <a:cs typeface="Clear Sans Regular" panose="020B0604020202020204" charset="0"/>
              </a:rPr>
              <a:t>I will most likely be advocating for these increases</a:t>
            </a:r>
            <a:r>
              <a:rPr lang="en-US" sz="3000" dirty="0">
                <a:latin typeface="Clear Sans Regular" panose="020B0604020202020204" charset="0"/>
                <a:cs typeface="Clear Sans Regular" panose="020B0604020202020204" charset="0"/>
              </a:rPr>
              <a:t>.”</a:t>
            </a:r>
          </a:p>
        </p:txBody>
      </p:sp>
      <p:pic>
        <p:nvPicPr>
          <p:cNvPr id="11" name="Picture 2">
            <a:extLst>
              <a:ext uri="{FF2B5EF4-FFF2-40B4-BE49-F238E27FC236}">
                <a16:creationId xmlns:a16="http://schemas.microsoft.com/office/drawing/2014/main" id="{F5DA159B-67CF-02CE-AA1F-0069189D5583}"/>
              </a:ext>
            </a:extLst>
          </p:cNvPr>
          <p:cNvPicPr>
            <a:picLocks noChangeAspect="1"/>
          </p:cNvPicPr>
          <p:nvPr/>
        </p:nvPicPr>
        <p:blipFill>
          <a:blip r:embed="rId6"/>
          <a:srcRect/>
          <a:stretch>
            <a:fillRect/>
          </a:stretch>
        </p:blipFill>
        <p:spPr>
          <a:xfrm>
            <a:off x="16225891" y="266700"/>
            <a:ext cx="1420319" cy="1420319"/>
          </a:xfrm>
          <a:prstGeom prst="rect">
            <a:avLst/>
          </a:prstGeom>
        </p:spPr>
      </p:pic>
    </p:spTree>
    <p:extLst>
      <p:ext uri="{BB962C8B-B14F-4D97-AF65-F5344CB8AC3E}">
        <p14:creationId xmlns:p14="http://schemas.microsoft.com/office/powerpoint/2010/main" val="419384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61387" y="815967"/>
            <a:ext cx="1420319" cy="1420319"/>
          </a:xfrm>
          <a:prstGeom prst="rect">
            <a:avLst/>
          </a:prstGeom>
        </p:spPr>
      </p:pic>
      <p:grpSp>
        <p:nvGrpSpPr>
          <p:cNvPr id="3" name="Group 3"/>
          <p:cNvGrpSpPr/>
          <p:nvPr/>
        </p:nvGrpSpPr>
        <p:grpSpPr>
          <a:xfrm>
            <a:off x="914400" y="2628900"/>
            <a:ext cx="9925219" cy="6457176"/>
            <a:chOff x="0" y="76200"/>
            <a:chExt cx="13233625" cy="8609568"/>
          </a:xfrm>
        </p:grpSpPr>
        <p:sp>
          <p:nvSpPr>
            <p:cNvPr id="4" name="TextBox 4"/>
            <p:cNvSpPr txBox="1"/>
            <p:nvPr/>
          </p:nvSpPr>
          <p:spPr>
            <a:xfrm>
              <a:off x="0" y="76200"/>
              <a:ext cx="13233625" cy="4808925"/>
            </a:xfrm>
            <a:prstGeom prst="rect">
              <a:avLst/>
            </a:prstGeom>
          </p:spPr>
          <p:txBody>
            <a:bodyPr lIns="0" tIns="0" rIns="0" bIns="0" rtlCol="0" anchor="t">
              <a:spAutoFit/>
            </a:bodyPr>
            <a:lstStyle/>
            <a:p>
              <a:pPr marL="0" lvl="0" indent="0" algn="l">
                <a:lnSpc>
                  <a:spcPts val="9349"/>
                </a:lnSpc>
                <a:spcBef>
                  <a:spcPct val="0"/>
                </a:spcBef>
              </a:pPr>
              <a:r>
                <a:rPr lang="en-US" sz="8499" dirty="0">
                  <a:solidFill>
                    <a:srgbClr val="BF0C30"/>
                  </a:solidFill>
                  <a:latin typeface="Hammersmith One Bold"/>
                </a:rPr>
                <a:t>A crisis is brewing in the mailing industry.</a:t>
              </a:r>
            </a:p>
          </p:txBody>
        </p:sp>
        <p:sp>
          <p:nvSpPr>
            <p:cNvPr id="5" name="TextBox 5"/>
            <p:cNvSpPr txBox="1"/>
            <p:nvPr/>
          </p:nvSpPr>
          <p:spPr>
            <a:xfrm>
              <a:off x="0" y="3844931"/>
              <a:ext cx="13233625" cy="786540"/>
            </a:xfrm>
            <a:prstGeom prst="rect">
              <a:avLst/>
            </a:prstGeom>
          </p:spPr>
          <p:txBody>
            <a:bodyPr lIns="0" tIns="0" rIns="0" bIns="0" rtlCol="0" anchor="t">
              <a:spAutoFit/>
            </a:bodyPr>
            <a:lstStyle/>
            <a:p>
              <a:pPr>
                <a:lnSpc>
                  <a:spcPts val="4550"/>
                </a:lnSpc>
              </a:pPr>
              <a:endParaRPr lang="en-US" sz="3500" dirty="0">
                <a:solidFill>
                  <a:srgbClr val="000000"/>
                </a:solidFill>
                <a:latin typeface="Hammersmith One"/>
              </a:endParaRPr>
            </a:p>
          </p:txBody>
        </p:sp>
        <p:sp>
          <p:nvSpPr>
            <p:cNvPr id="6" name="TextBox 6"/>
            <p:cNvSpPr txBox="1"/>
            <p:nvPr/>
          </p:nvSpPr>
          <p:spPr>
            <a:xfrm>
              <a:off x="0" y="5861063"/>
              <a:ext cx="13233625" cy="2824705"/>
            </a:xfrm>
            <a:prstGeom prst="rect">
              <a:avLst/>
            </a:prstGeom>
          </p:spPr>
          <p:txBody>
            <a:bodyPr lIns="0" tIns="0" rIns="0" bIns="0" rtlCol="0" anchor="t">
              <a:spAutoFit/>
            </a:bodyPr>
            <a:lstStyle/>
            <a:p>
              <a:pPr>
                <a:lnSpc>
                  <a:spcPts val="4200"/>
                </a:lnSpc>
              </a:pPr>
              <a:r>
                <a:rPr lang="en-US" sz="3000" dirty="0">
                  <a:solidFill>
                    <a:srgbClr val="000000"/>
                  </a:solidFill>
                  <a:latin typeface="Clear Sans Regular"/>
                </a:rPr>
                <a:t>Each of us has something at stake.  If we do not </a:t>
              </a:r>
              <a:r>
                <a:rPr lang="en-US" sz="3000" dirty="0">
                  <a:solidFill>
                    <a:srgbClr val="BF0C30"/>
                  </a:solidFill>
                  <a:latin typeface="Hammersmith One Bold"/>
                </a:rPr>
                <a:t>DO </a:t>
              </a:r>
              <a:r>
                <a:rPr lang="en-US" sz="3000" dirty="0">
                  <a:solidFill>
                    <a:srgbClr val="000000"/>
                  </a:solidFill>
                  <a:latin typeface="Clear Sans Regular"/>
                </a:rPr>
                <a:t>something now, the actions being taken today will </a:t>
              </a:r>
              <a:r>
                <a:rPr lang="en-US" sz="3200" b="0" i="0" dirty="0">
                  <a:solidFill>
                    <a:srgbClr val="222222"/>
                  </a:solidFill>
                  <a:effectLst/>
                  <a:latin typeface="Arial" panose="020B0604020202020204" pitchFamily="34" charset="0"/>
                </a:rPr>
                <a:t>lead to </a:t>
              </a:r>
              <a:r>
                <a:rPr lang="en-US" sz="3200" b="0" i="0" u="sng" dirty="0">
                  <a:solidFill>
                    <a:srgbClr val="222222"/>
                  </a:solidFill>
                  <a:effectLst/>
                  <a:latin typeface="Arial" panose="020B0604020202020204" pitchFamily="34" charset="0"/>
                </a:rPr>
                <a:t>a loss of almost half the customer base (42%) over the next decade.</a:t>
              </a:r>
              <a:endParaRPr lang="en-US" sz="3000" u="sng" dirty="0">
                <a:solidFill>
                  <a:srgbClr val="000000"/>
                </a:solidFill>
                <a:latin typeface="Clear Sans Regular"/>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a:ext>
            </a:extLst>
          </a:blip>
          <a:srcRect r="17390"/>
          <a:stretch>
            <a:fillRect/>
          </a:stretch>
        </p:blipFill>
        <p:spPr>
          <a:xfrm>
            <a:off x="13818687" y="0"/>
            <a:ext cx="4469313" cy="10287000"/>
          </a:xfrm>
          <a:prstGeom prst="rect">
            <a:avLst/>
          </a:prstGeom>
        </p:spPr>
      </p:pic>
      <p:pic>
        <p:nvPicPr>
          <p:cNvPr id="16" name="Picture 15">
            <a:extLst>
              <a:ext uri="{FF2B5EF4-FFF2-40B4-BE49-F238E27FC236}">
                <a16:creationId xmlns:a16="http://schemas.microsoft.com/office/drawing/2014/main" id="{29F79552-7ED6-4A96-3978-5E926AF58C31}"/>
              </a:ext>
            </a:extLst>
          </p:cNvPr>
          <p:cNvPicPr>
            <a:picLocks noChangeAspect="1"/>
          </p:cNvPicPr>
          <p:nvPr/>
        </p:nvPicPr>
        <p:blipFill>
          <a:blip r:embed="rId4"/>
          <a:stretch>
            <a:fillRect/>
          </a:stretch>
        </p:blipFill>
        <p:spPr>
          <a:xfrm>
            <a:off x="11380287" y="1599462"/>
            <a:ext cx="5197829" cy="6592038"/>
          </a:xfrm>
          <a:prstGeom prst="rect">
            <a:avLst/>
          </a:prstGeom>
        </p:spPr>
      </p:pic>
    </p:spTree>
    <p:extLst>
      <p:ext uri="{BB962C8B-B14F-4D97-AF65-F5344CB8AC3E}">
        <p14:creationId xmlns:p14="http://schemas.microsoft.com/office/powerpoint/2010/main" val="4281716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a:ext>
            </a:extLst>
          </a:blip>
          <a:srcRect r="17390"/>
          <a:stretch>
            <a:fillRect/>
          </a:stretch>
        </p:blipFill>
        <p:spPr>
          <a:xfrm>
            <a:off x="0" y="0"/>
            <a:ext cx="4469313" cy="10287000"/>
          </a:xfrm>
          <a:prstGeom prst="rect">
            <a:avLst/>
          </a:prstGeom>
        </p:spPr>
      </p:pic>
      <p:sp>
        <p:nvSpPr>
          <p:cNvPr id="4" name="TextBox 4"/>
          <p:cNvSpPr txBox="1"/>
          <p:nvPr/>
        </p:nvSpPr>
        <p:spPr>
          <a:xfrm>
            <a:off x="10058400" y="1104900"/>
            <a:ext cx="8229599" cy="4726294"/>
          </a:xfrm>
          <a:prstGeom prst="rect">
            <a:avLst/>
          </a:prstGeom>
        </p:spPr>
        <p:txBody>
          <a:bodyPr wrap="square" lIns="0" tIns="0" rIns="0" bIns="0" rtlCol="0" anchor="t">
            <a:spAutoFit/>
          </a:bodyPr>
          <a:lstStyle/>
          <a:p>
            <a:pPr>
              <a:lnSpc>
                <a:spcPts val="9349"/>
              </a:lnSpc>
            </a:pPr>
            <a:r>
              <a:rPr lang="en-US" sz="6600" spc="-84" dirty="0">
                <a:solidFill>
                  <a:srgbClr val="BF0C30"/>
                </a:solidFill>
                <a:latin typeface="Hammersmith One Bold"/>
              </a:rPr>
              <a:t>Congressional leadership is needed to force a change in the rate plan. </a:t>
            </a:r>
          </a:p>
        </p:txBody>
      </p:sp>
      <p:sp>
        <p:nvSpPr>
          <p:cNvPr id="6" name="TextBox 9">
            <a:extLst>
              <a:ext uri="{FF2B5EF4-FFF2-40B4-BE49-F238E27FC236}">
                <a16:creationId xmlns:a16="http://schemas.microsoft.com/office/drawing/2014/main" id="{60D63CEC-6182-0066-D096-F7BC6BB725D5}"/>
              </a:ext>
            </a:extLst>
          </p:cNvPr>
          <p:cNvSpPr txBox="1"/>
          <p:nvPr/>
        </p:nvSpPr>
        <p:spPr>
          <a:xfrm>
            <a:off x="10286999" y="6819900"/>
            <a:ext cx="6879179" cy="2277547"/>
          </a:xfrm>
          <a:prstGeom prst="rect">
            <a:avLst/>
          </a:prstGeom>
        </p:spPr>
        <p:txBody>
          <a:bodyPr wrap="square" lIns="0" tIns="0" rIns="0" bIns="0" rtlCol="0" anchor="t">
            <a:spAutoFit/>
          </a:bodyPr>
          <a:lstStyle/>
          <a:p>
            <a:pPr>
              <a:lnSpc>
                <a:spcPts val="3500"/>
              </a:lnSpc>
            </a:pPr>
            <a:r>
              <a:rPr lang="en-US" sz="2500" dirty="0">
                <a:solidFill>
                  <a:srgbClr val="000000"/>
                </a:solidFill>
                <a:latin typeface="Clear Sans Regular"/>
              </a:rPr>
              <a:t>Keep US Posted has been working with Congress to push the PRC to reconsider the rate caps.  Progress has been made but this effort requires a steady drumbeat.  </a:t>
            </a:r>
          </a:p>
          <a:p>
            <a:pPr>
              <a:lnSpc>
                <a:spcPts val="4200"/>
              </a:lnSpc>
            </a:pPr>
            <a:endParaRPr lang="en-US" sz="2500" dirty="0">
              <a:solidFill>
                <a:srgbClr val="000000"/>
              </a:solidFill>
              <a:latin typeface="Clear Sans Regular"/>
            </a:endParaRPr>
          </a:p>
        </p:txBody>
      </p:sp>
      <p:pic>
        <p:nvPicPr>
          <p:cNvPr id="8" name="Picture 7">
            <a:extLst>
              <a:ext uri="{FF2B5EF4-FFF2-40B4-BE49-F238E27FC236}">
                <a16:creationId xmlns:a16="http://schemas.microsoft.com/office/drawing/2014/main" id="{0837E032-C392-326D-ACE4-EE650C7CE4B7}"/>
              </a:ext>
            </a:extLst>
          </p:cNvPr>
          <p:cNvPicPr>
            <a:picLocks noChangeAspect="1"/>
          </p:cNvPicPr>
          <p:nvPr/>
        </p:nvPicPr>
        <p:blipFill>
          <a:blip r:embed="rId3"/>
          <a:stretch>
            <a:fillRect/>
          </a:stretch>
        </p:blipFill>
        <p:spPr>
          <a:xfrm>
            <a:off x="413126" y="1104900"/>
            <a:ext cx="4610100" cy="7581900"/>
          </a:xfrm>
          <a:prstGeom prst="rect">
            <a:avLst/>
          </a:prstGeom>
          <a:ln>
            <a:solidFill>
              <a:schemeClr val="tx1"/>
            </a:solidFill>
          </a:ln>
        </p:spPr>
      </p:pic>
      <p:pic>
        <p:nvPicPr>
          <p:cNvPr id="10" name="Picture 9">
            <a:extLst>
              <a:ext uri="{FF2B5EF4-FFF2-40B4-BE49-F238E27FC236}">
                <a16:creationId xmlns:a16="http://schemas.microsoft.com/office/drawing/2014/main" id="{6DF7AA9A-8C83-6FB7-037C-60CE0BE9AA81}"/>
              </a:ext>
            </a:extLst>
          </p:cNvPr>
          <p:cNvPicPr>
            <a:picLocks noChangeAspect="1"/>
          </p:cNvPicPr>
          <p:nvPr/>
        </p:nvPicPr>
        <p:blipFill>
          <a:blip r:embed="rId4"/>
          <a:stretch>
            <a:fillRect/>
          </a:stretch>
        </p:blipFill>
        <p:spPr>
          <a:xfrm>
            <a:off x="4267200" y="3431085"/>
            <a:ext cx="4469313" cy="5751015"/>
          </a:xfrm>
          <a:prstGeom prst="rect">
            <a:avLst/>
          </a:prstGeom>
          <a:ln>
            <a:solidFill>
              <a:schemeClr val="tx1"/>
            </a:solidFill>
          </a:ln>
        </p:spPr>
      </p:pic>
      <p:grpSp>
        <p:nvGrpSpPr>
          <p:cNvPr id="3" name="Group 3">
            <a:extLst>
              <a:ext uri="{FF2B5EF4-FFF2-40B4-BE49-F238E27FC236}">
                <a16:creationId xmlns:a16="http://schemas.microsoft.com/office/drawing/2014/main" id="{5CF0B9D2-4BCB-A8F4-278C-07459290197C}"/>
              </a:ext>
            </a:extLst>
          </p:cNvPr>
          <p:cNvGrpSpPr/>
          <p:nvPr/>
        </p:nvGrpSpPr>
        <p:grpSpPr>
          <a:xfrm>
            <a:off x="11732940" y="9420247"/>
            <a:ext cx="5385778" cy="476250"/>
            <a:chOff x="0" y="0"/>
            <a:chExt cx="7181037" cy="635000"/>
          </a:xfrm>
        </p:grpSpPr>
        <p:pic>
          <p:nvPicPr>
            <p:cNvPr id="5" name="Picture 4">
              <a:extLst>
                <a:ext uri="{FF2B5EF4-FFF2-40B4-BE49-F238E27FC236}">
                  <a16:creationId xmlns:a16="http://schemas.microsoft.com/office/drawing/2014/main" id="{5D8DF43B-FA45-7304-20AA-44EA89EF8DC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50" r="34"/>
            <a:stretch>
              <a:fillRect/>
            </a:stretch>
          </p:blipFill>
          <p:spPr>
            <a:xfrm rot="5400000">
              <a:off x="270" y="-270"/>
              <a:ext cx="635000" cy="635539"/>
            </a:xfrm>
            <a:prstGeom prst="rect">
              <a:avLst/>
            </a:prstGeom>
          </p:spPr>
        </p:pic>
        <p:sp>
          <p:nvSpPr>
            <p:cNvPr id="7" name="TextBox 5">
              <a:extLst>
                <a:ext uri="{FF2B5EF4-FFF2-40B4-BE49-F238E27FC236}">
                  <a16:creationId xmlns:a16="http://schemas.microsoft.com/office/drawing/2014/main" id="{6558E784-8387-F562-4D1D-9C444F29F0A1}"/>
                </a:ext>
              </a:extLst>
            </p:cNvPr>
            <p:cNvSpPr txBox="1"/>
            <p:nvPr/>
          </p:nvSpPr>
          <p:spPr>
            <a:xfrm>
              <a:off x="1076326" y="-44450"/>
              <a:ext cx="6104711" cy="666750"/>
            </a:xfrm>
            <a:prstGeom prst="rect">
              <a:avLst/>
            </a:prstGeom>
          </p:spPr>
          <p:txBody>
            <a:bodyPr lIns="0" tIns="0" rIns="0" bIns="0" rtlCol="0" anchor="t">
              <a:spAutoFit/>
            </a:bodyPr>
            <a:lstStyle/>
            <a:p>
              <a:pPr>
                <a:lnSpc>
                  <a:spcPts val="4200"/>
                </a:lnSpc>
              </a:pPr>
              <a:r>
                <a:rPr lang="en-US" sz="3000">
                  <a:solidFill>
                    <a:srgbClr val="000000"/>
                  </a:solidFill>
                  <a:latin typeface="Clear Sans Regular"/>
                </a:rPr>
                <a:t>www.keepusposted.org</a:t>
              </a:r>
            </a:p>
          </p:txBody>
        </p:sp>
      </p:grpSp>
      <p:grpSp>
        <p:nvGrpSpPr>
          <p:cNvPr id="9" name="Group 6">
            <a:extLst>
              <a:ext uri="{FF2B5EF4-FFF2-40B4-BE49-F238E27FC236}">
                <a16:creationId xmlns:a16="http://schemas.microsoft.com/office/drawing/2014/main" id="{F3BE3EF5-F367-CFA0-CCA5-04B67F375585}"/>
              </a:ext>
            </a:extLst>
          </p:cNvPr>
          <p:cNvGrpSpPr/>
          <p:nvPr/>
        </p:nvGrpSpPr>
        <p:grpSpPr>
          <a:xfrm>
            <a:off x="5505842" y="9420247"/>
            <a:ext cx="5385778" cy="476250"/>
            <a:chOff x="0" y="0"/>
            <a:chExt cx="7181037" cy="635000"/>
          </a:xfrm>
        </p:grpSpPr>
        <p:pic>
          <p:nvPicPr>
            <p:cNvPr id="11" name="Picture 7">
              <a:extLst>
                <a:ext uri="{FF2B5EF4-FFF2-40B4-BE49-F238E27FC236}">
                  <a16:creationId xmlns:a16="http://schemas.microsoft.com/office/drawing/2014/main" id="{482DA78A-C1DB-B638-AED5-D5E9E384A97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50" r="34"/>
            <a:stretch>
              <a:fillRect/>
            </a:stretch>
          </p:blipFill>
          <p:spPr>
            <a:xfrm rot="5400000">
              <a:off x="270" y="-270"/>
              <a:ext cx="635000" cy="635539"/>
            </a:xfrm>
            <a:prstGeom prst="rect">
              <a:avLst/>
            </a:prstGeom>
          </p:spPr>
        </p:pic>
        <p:sp>
          <p:nvSpPr>
            <p:cNvPr id="12" name="TextBox 8">
              <a:extLst>
                <a:ext uri="{FF2B5EF4-FFF2-40B4-BE49-F238E27FC236}">
                  <a16:creationId xmlns:a16="http://schemas.microsoft.com/office/drawing/2014/main" id="{E784EDEE-E624-3786-4793-D21E29A4AD6F}"/>
                </a:ext>
              </a:extLst>
            </p:cNvPr>
            <p:cNvSpPr txBox="1"/>
            <p:nvPr/>
          </p:nvSpPr>
          <p:spPr>
            <a:xfrm>
              <a:off x="1076326" y="-44450"/>
              <a:ext cx="6104711" cy="666750"/>
            </a:xfrm>
            <a:prstGeom prst="rect">
              <a:avLst/>
            </a:prstGeom>
          </p:spPr>
          <p:txBody>
            <a:bodyPr lIns="0" tIns="0" rIns="0" bIns="0" rtlCol="0" anchor="t">
              <a:spAutoFit/>
            </a:bodyPr>
            <a:lstStyle/>
            <a:p>
              <a:pPr>
                <a:lnSpc>
                  <a:spcPts val="4200"/>
                </a:lnSpc>
              </a:pPr>
              <a:r>
                <a:rPr lang="en-US" sz="3000" dirty="0" err="1">
                  <a:solidFill>
                    <a:srgbClr val="000000"/>
                  </a:solidFill>
                  <a:latin typeface="Clear Sans Regular"/>
                </a:rPr>
                <a:t>hello@keepusposted.org</a:t>
              </a:r>
              <a:endParaRPr lang="en-US" sz="3000" dirty="0">
                <a:solidFill>
                  <a:srgbClr val="000000"/>
                </a:solidFill>
                <a:latin typeface="Clear Sans Regular"/>
              </a:endParaRPr>
            </a:p>
          </p:txBody>
        </p:sp>
      </p:grpSp>
    </p:spTree>
    <p:extLst>
      <p:ext uri="{BB962C8B-B14F-4D97-AF65-F5344CB8AC3E}">
        <p14:creationId xmlns:p14="http://schemas.microsoft.com/office/powerpoint/2010/main" val="2767579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pSp>
        <p:nvGrpSpPr>
          <p:cNvPr id="213" name="Google Shape;213;p6"/>
          <p:cNvGrpSpPr/>
          <p:nvPr/>
        </p:nvGrpSpPr>
        <p:grpSpPr>
          <a:xfrm>
            <a:off x="0" y="1173360"/>
            <a:ext cx="18288000" cy="732281"/>
            <a:chOff x="0" y="9525"/>
            <a:chExt cx="24384000" cy="976374"/>
          </a:xfrm>
        </p:grpSpPr>
        <p:sp>
          <p:nvSpPr>
            <p:cNvPr id="214" name="Google Shape;214;p6"/>
            <p:cNvSpPr/>
            <p:nvPr/>
          </p:nvSpPr>
          <p:spPr>
            <a:xfrm>
              <a:off x="0" y="973188"/>
              <a:ext cx="24384000" cy="12711"/>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15;p6"/>
            <p:cNvSpPr txBox="1"/>
            <p:nvPr/>
          </p:nvSpPr>
          <p:spPr>
            <a:xfrm>
              <a:off x="1371600" y="9525"/>
              <a:ext cx="7418915" cy="295275"/>
            </a:xfrm>
            <a:prstGeom prst="rect">
              <a:avLst/>
            </a:prstGeom>
            <a:noFill/>
            <a:ln>
              <a:noFill/>
            </a:ln>
          </p:spPr>
          <p:txBody>
            <a:bodyPr spcFirstLastPara="1" wrap="square" lIns="0" tIns="0" rIns="0" bIns="0" anchor="t" anchorCtr="0">
              <a:spAutoFit/>
            </a:bodyPr>
            <a:lstStyle/>
            <a:p>
              <a:pPr marL="0" marR="0" lvl="0" indent="0" algn="l" rtl="0">
                <a:lnSpc>
                  <a:spcPct val="91666"/>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220" name="Google Shape;220;p6"/>
          <p:cNvSpPr txBox="1"/>
          <p:nvPr/>
        </p:nvSpPr>
        <p:spPr>
          <a:xfrm>
            <a:off x="1133204" y="741660"/>
            <a:ext cx="17063356" cy="969496"/>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500" b="1" i="0" u="none" strike="noStrike" cap="none" dirty="0">
                <a:solidFill>
                  <a:srgbClr val="025373"/>
                </a:solidFill>
                <a:latin typeface="Calibri" panose="020F0502020204030204" pitchFamily="34" charset="0"/>
                <a:ea typeface="Archivo Narrow"/>
                <a:cs typeface="Calibri" panose="020F0502020204030204" pitchFamily="34" charset="0"/>
                <a:sym typeface="Archivo Narrow"/>
              </a:rPr>
              <a:t>The Power &amp; Importance of Trade Association Advocacy in Washington</a:t>
            </a:r>
            <a:endParaRPr sz="4500" dirty="0">
              <a:latin typeface="Calibri" panose="020F0502020204030204" pitchFamily="34" charset="0"/>
              <a:cs typeface="Calibri" panose="020F0502020204030204" pitchFamily="34" charset="0"/>
            </a:endParaRPr>
          </a:p>
        </p:txBody>
      </p:sp>
      <p:sp>
        <p:nvSpPr>
          <p:cNvPr id="11" name="Text Placeholder 2"/>
          <p:cNvSpPr txBox="1">
            <a:spLocks/>
          </p:cNvSpPr>
          <p:nvPr/>
        </p:nvSpPr>
        <p:spPr>
          <a:xfrm>
            <a:off x="252919" y="2591820"/>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
        <p:nvSpPr>
          <p:cNvPr id="3" name="Text Placeholder 2">
            <a:extLst>
              <a:ext uri="{FF2B5EF4-FFF2-40B4-BE49-F238E27FC236}">
                <a16:creationId xmlns:a16="http://schemas.microsoft.com/office/drawing/2014/main" id="{0DAAA678-D17A-E886-8DE0-10E7AAF392C0}"/>
              </a:ext>
            </a:extLst>
          </p:cNvPr>
          <p:cNvSpPr txBox="1">
            <a:spLocks/>
          </p:cNvSpPr>
          <p:nvPr/>
        </p:nvSpPr>
        <p:spPr>
          <a:xfrm>
            <a:off x="252918" y="2062411"/>
            <a:ext cx="17584468" cy="8021279"/>
          </a:xfrm>
          <a:prstGeom prst="rect">
            <a:avLst/>
          </a:prstGeom>
        </p:spPr>
        <p:txBody>
          <a:bodyPr>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85800" indent="-571500">
              <a:buFont typeface="Arial" panose="020B0604020202020204" pitchFamily="34" charset="0"/>
              <a:buChar char="•"/>
            </a:pPr>
            <a:r>
              <a:rPr lang="en-US" sz="4100" dirty="0">
                <a:latin typeface="Calibri" panose="020F0502020204030204" pitchFamily="34" charset="0"/>
                <a:cs typeface="Calibri" panose="020F0502020204030204" pitchFamily="34" charset="0"/>
              </a:rPr>
              <a:t>Irrespective of industry, the value of advocacy in Washington can’t be understated. Trade associations play an integral role in shaping public policy outcomes in Washington. </a:t>
            </a:r>
          </a:p>
          <a:p>
            <a:pPr marL="685800" indent="-571500">
              <a:buFont typeface="Arial" panose="020B0604020202020204" pitchFamily="34" charset="0"/>
              <a:buChar char="•"/>
            </a:pPr>
            <a:endParaRPr lang="en-US" sz="3300" dirty="0">
              <a:latin typeface="Calibri" panose="020F0502020204030204" pitchFamily="34" charset="0"/>
              <a:cs typeface="Calibri" panose="020F0502020204030204" pitchFamily="34" charset="0"/>
            </a:endParaRPr>
          </a:p>
          <a:p>
            <a:pPr marL="685800" indent="-571500">
              <a:buFont typeface="Arial" panose="020B0604020202020204" pitchFamily="34" charset="0"/>
              <a:buChar char="•"/>
            </a:pPr>
            <a:r>
              <a:rPr lang="en-US" sz="4100" dirty="0">
                <a:latin typeface="Calibri" panose="020F0502020204030204" pitchFamily="34" charset="0"/>
                <a:cs typeface="Calibri" panose="020F0502020204030204" pitchFamily="34" charset="0"/>
              </a:rPr>
              <a:t>Members of Congress continuously look for input and support from trade associations given their diverse supply chains, distribution networks, and collective market strength. </a:t>
            </a:r>
          </a:p>
          <a:p>
            <a:pPr marL="685800" indent="-571500">
              <a:buFont typeface="Arial" panose="020B0604020202020204" pitchFamily="34" charset="0"/>
              <a:buChar char="•"/>
            </a:pPr>
            <a:endParaRPr lang="en-US" sz="3300" dirty="0">
              <a:latin typeface="Calibri" panose="020F0502020204030204" pitchFamily="34" charset="0"/>
              <a:cs typeface="Calibri" panose="020F0502020204030204" pitchFamily="34" charset="0"/>
            </a:endParaRPr>
          </a:p>
          <a:p>
            <a:pPr marL="685800" indent="-571500">
              <a:buFont typeface="Arial" panose="020B0604020202020204" pitchFamily="34" charset="0"/>
              <a:buChar char="•"/>
            </a:pPr>
            <a:r>
              <a:rPr lang="en-US" sz="4100" dirty="0">
                <a:latin typeface="Calibri" panose="020F0502020204030204" pitchFamily="34" charset="0"/>
                <a:cs typeface="Calibri" panose="020F0502020204030204" pitchFamily="34" charset="0"/>
              </a:rPr>
              <a:t>Without a voice in Washington, companies lack an effective mechanism to influence public policy narratives in Washington and ultimately are at risk of significant policy headwinds on their businesses. </a:t>
            </a:r>
          </a:p>
          <a:p>
            <a:pPr marL="685800" indent="-571500">
              <a:buFont typeface="Arial" panose="020B0604020202020204" pitchFamily="34" charset="0"/>
              <a:buChar char="•"/>
            </a:pPr>
            <a:endParaRPr lang="en-US" sz="3300" dirty="0">
              <a:latin typeface="Calibri" panose="020F0502020204030204" pitchFamily="34" charset="0"/>
              <a:cs typeface="Calibri" panose="020F0502020204030204" pitchFamily="34" charset="0"/>
            </a:endParaRPr>
          </a:p>
          <a:p>
            <a:pPr marL="685800" indent="-571500">
              <a:buFont typeface="Arial" panose="020B0604020202020204" pitchFamily="34" charset="0"/>
              <a:buChar char="•"/>
            </a:pPr>
            <a:r>
              <a:rPr lang="en-US" sz="4100" dirty="0">
                <a:latin typeface="Calibri" panose="020F0502020204030204" pitchFamily="34" charset="0"/>
                <a:cs typeface="Calibri" panose="020F0502020204030204" pitchFamily="34" charset="0"/>
              </a:rPr>
              <a:t>As importantly, a voice in Washington also provides companies with actionable intelligence on evolving policy discussions. </a:t>
            </a:r>
          </a:p>
          <a:p>
            <a:pPr marL="685800" indent="-571500">
              <a:buFont typeface="Arial" panose="020B0604020202020204" pitchFamily="34" charset="0"/>
              <a:buChar char="•"/>
            </a:pPr>
            <a:endParaRPr lang="en-US" sz="3300" dirty="0">
              <a:latin typeface="Calibri" panose="020F0502020204030204" pitchFamily="34" charset="0"/>
              <a:cs typeface="Calibri" panose="020F0502020204030204" pitchFamily="34" charset="0"/>
            </a:endParaRPr>
          </a:p>
          <a:p>
            <a:pPr marL="685800" indent="-571500">
              <a:buFont typeface="Arial" panose="020B0604020202020204" pitchFamily="34" charset="0"/>
              <a:buChar char="•"/>
            </a:pPr>
            <a:r>
              <a:rPr lang="en-US" sz="4100" dirty="0">
                <a:latin typeface="Calibri" panose="020F0502020204030204" pitchFamily="34" charset="0"/>
                <a:cs typeface="Calibri" panose="020F0502020204030204" pitchFamily="34" charset="0"/>
              </a:rPr>
              <a:t>Irrespective of political dynamics, Congress will ultimately legislate and Members of Congress on both sides will continue to try to score legislative wins. Therefore, continued advocacy and engagement is critical.</a:t>
            </a:r>
          </a:p>
          <a:p>
            <a:pPr marL="685800" indent="-571500">
              <a:buFont typeface="Arial" panose="020B0604020202020204" pitchFamily="34" charset="0"/>
              <a:buChar char="•"/>
            </a:pPr>
            <a:endParaRPr lang="en-US" sz="4100" dirty="0">
              <a:latin typeface="Calibri" panose="020F0502020204030204" pitchFamily="34" charset="0"/>
              <a:cs typeface="Calibri" panose="020F0502020204030204" pitchFamily="34" charset="0"/>
            </a:endParaRPr>
          </a:p>
          <a:p>
            <a:pPr marL="114300" indent="0">
              <a:buNone/>
            </a:pPr>
            <a:endParaRPr lang="en-US" sz="4100" b="1" dirty="0">
              <a:latin typeface="Calibri" panose="020F0502020204030204" pitchFamily="34" charset="0"/>
              <a:cs typeface="Calibri" panose="020F0502020204030204" pitchFamily="34" charset="0"/>
            </a:endParaRPr>
          </a:p>
          <a:p>
            <a:pPr marL="114300" indent="0">
              <a:buNone/>
            </a:pPr>
            <a:endParaRPr lang="en-US" sz="41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108252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pSp>
        <p:nvGrpSpPr>
          <p:cNvPr id="213" name="Google Shape;213;p6"/>
          <p:cNvGrpSpPr/>
          <p:nvPr/>
        </p:nvGrpSpPr>
        <p:grpSpPr>
          <a:xfrm>
            <a:off x="0" y="1173360"/>
            <a:ext cx="18288000" cy="732281"/>
            <a:chOff x="0" y="9525"/>
            <a:chExt cx="24384000" cy="976374"/>
          </a:xfrm>
        </p:grpSpPr>
        <p:sp>
          <p:nvSpPr>
            <p:cNvPr id="214" name="Google Shape;214;p6"/>
            <p:cNvSpPr/>
            <p:nvPr/>
          </p:nvSpPr>
          <p:spPr>
            <a:xfrm>
              <a:off x="0" y="973188"/>
              <a:ext cx="24384000" cy="12711"/>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15;p6"/>
            <p:cNvSpPr txBox="1"/>
            <p:nvPr/>
          </p:nvSpPr>
          <p:spPr>
            <a:xfrm>
              <a:off x="1371600" y="9525"/>
              <a:ext cx="7418915" cy="295275"/>
            </a:xfrm>
            <a:prstGeom prst="rect">
              <a:avLst/>
            </a:prstGeom>
            <a:noFill/>
            <a:ln>
              <a:noFill/>
            </a:ln>
          </p:spPr>
          <p:txBody>
            <a:bodyPr spcFirstLastPara="1" wrap="square" lIns="0" tIns="0" rIns="0" bIns="0" anchor="t" anchorCtr="0">
              <a:spAutoFit/>
            </a:bodyPr>
            <a:lstStyle/>
            <a:p>
              <a:pPr marL="0" marR="0" lvl="0" indent="0" algn="l" rtl="0">
                <a:lnSpc>
                  <a:spcPct val="91666"/>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220" name="Google Shape;220;p6"/>
          <p:cNvSpPr txBox="1"/>
          <p:nvPr/>
        </p:nvSpPr>
        <p:spPr>
          <a:xfrm>
            <a:off x="1133204" y="741660"/>
            <a:ext cx="17063356" cy="969496"/>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500" b="1" i="0" u="none" strike="noStrike" cap="none" dirty="0">
                <a:solidFill>
                  <a:srgbClr val="025373"/>
                </a:solidFill>
                <a:latin typeface="Calibri" panose="020F0502020204030204" pitchFamily="34" charset="0"/>
                <a:ea typeface="Archivo Narrow"/>
                <a:cs typeface="Calibri" panose="020F0502020204030204" pitchFamily="34" charset="0"/>
                <a:sym typeface="Archivo Narrow"/>
              </a:rPr>
              <a:t>ACMA’s Recent Impact on behalf of Members</a:t>
            </a:r>
            <a:endParaRPr sz="4500" dirty="0">
              <a:latin typeface="Calibri" panose="020F0502020204030204" pitchFamily="34" charset="0"/>
              <a:cs typeface="Calibri" panose="020F0502020204030204" pitchFamily="34" charset="0"/>
            </a:endParaRPr>
          </a:p>
        </p:txBody>
      </p:sp>
      <p:sp>
        <p:nvSpPr>
          <p:cNvPr id="11" name="Text Placeholder 2"/>
          <p:cNvSpPr txBox="1">
            <a:spLocks/>
          </p:cNvSpPr>
          <p:nvPr/>
        </p:nvSpPr>
        <p:spPr>
          <a:xfrm>
            <a:off x="252919" y="2591820"/>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
        <p:nvSpPr>
          <p:cNvPr id="3" name="Text Placeholder 2">
            <a:extLst>
              <a:ext uri="{FF2B5EF4-FFF2-40B4-BE49-F238E27FC236}">
                <a16:creationId xmlns:a16="http://schemas.microsoft.com/office/drawing/2014/main" id="{0DAAA678-D17A-E886-8DE0-10E7AAF392C0}"/>
              </a:ext>
            </a:extLst>
          </p:cNvPr>
          <p:cNvSpPr txBox="1">
            <a:spLocks/>
          </p:cNvSpPr>
          <p:nvPr/>
        </p:nvSpPr>
        <p:spPr>
          <a:xfrm>
            <a:off x="252918" y="1945682"/>
            <a:ext cx="17584468" cy="7148894"/>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85800" indent="-571500">
              <a:buFont typeface="Arial" panose="020B0604020202020204" pitchFamily="34" charset="0"/>
              <a:buChar char="•"/>
            </a:pPr>
            <a:r>
              <a:rPr lang="en-US" sz="4100" dirty="0">
                <a:latin typeface="Calibri" panose="020F0502020204030204" pitchFamily="34" charset="0"/>
                <a:cs typeface="Calibri" panose="020F0502020204030204" pitchFamily="34" charset="0"/>
              </a:rPr>
              <a:t>Postal Costs: Material support to get PSRA passed in 2022. Successfully got “non-starter” issues removed and buried. Significant constituent mobilization.  Fought for items that benefit mailers and deep education of Congress as to why this is all so important. </a:t>
            </a:r>
          </a:p>
          <a:p>
            <a:pPr marL="685800" indent="-571500">
              <a:buFont typeface="Arial" panose="020B0604020202020204" pitchFamily="34" charset="0"/>
              <a:buChar char="•"/>
            </a:pPr>
            <a:endParaRPr lang="en-US" sz="4100" dirty="0">
              <a:latin typeface="Calibri" panose="020F0502020204030204" pitchFamily="34" charset="0"/>
              <a:cs typeface="Calibri" panose="020F0502020204030204" pitchFamily="34" charset="0"/>
            </a:endParaRPr>
          </a:p>
          <a:p>
            <a:pPr marL="685800" indent="-571500">
              <a:buFont typeface="Arial" panose="020B0604020202020204" pitchFamily="34" charset="0"/>
              <a:buChar char="•"/>
            </a:pPr>
            <a:r>
              <a:rPr lang="en-US" sz="4100" dirty="0">
                <a:latin typeface="Calibri" panose="020F0502020204030204" pitchFamily="34" charset="0"/>
                <a:cs typeface="Calibri" panose="020F0502020204030204" pitchFamily="34" charset="0"/>
              </a:rPr>
              <a:t>Sales Tax – National level: Went from no congressional interest in 2018 to a 2022 hearing on Sales Tax Issues including getting an ACMA member company CEO to testify and submitting written testimony while encouraging others to do likewise. Significant post-hearing follow up to identify champions and drive legislation. </a:t>
            </a:r>
          </a:p>
          <a:p>
            <a:pPr marL="685800" indent="-571500">
              <a:buFont typeface="Arial" panose="020B0604020202020204" pitchFamily="34" charset="0"/>
              <a:buChar char="•"/>
            </a:pPr>
            <a:endParaRPr lang="en-US" sz="4100" dirty="0">
              <a:latin typeface="Calibri" panose="020F0502020204030204" pitchFamily="34" charset="0"/>
              <a:cs typeface="Calibri" panose="020F0502020204030204" pitchFamily="34" charset="0"/>
            </a:endParaRPr>
          </a:p>
          <a:p>
            <a:pPr marL="685800" indent="-571500">
              <a:buFont typeface="Arial" panose="020B0604020202020204" pitchFamily="34" charset="0"/>
              <a:buChar char="•"/>
            </a:pPr>
            <a:r>
              <a:rPr lang="en-US" sz="4100" dirty="0">
                <a:latin typeface="Calibri" panose="020F0502020204030204" pitchFamily="34" charset="0"/>
                <a:cs typeface="Calibri" panose="020F0502020204030204" pitchFamily="34" charset="0"/>
              </a:rPr>
              <a:t>Sales Tax – State level: Continued litigation to check bad behavior on the part of state’s Departments of Revenue including filing this month in California to prevent direct sellers who only gather orders from having to file corporate income taxes. </a:t>
            </a:r>
          </a:p>
          <a:p>
            <a:pPr marL="685800" indent="-571500">
              <a:buFont typeface="Arial" panose="020B0604020202020204" pitchFamily="34" charset="0"/>
              <a:buChar char="•"/>
            </a:pPr>
            <a:endParaRPr lang="en-US" sz="4100" dirty="0">
              <a:latin typeface="Calibri" panose="020F0502020204030204" pitchFamily="34" charset="0"/>
              <a:cs typeface="Calibri" panose="020F0502020204030204" pitchFamily="34" charset="0"/>
            </a:endParaRPr>
          </a:p>
          <a:p>
            <a:pPr marL="114300" indent="0">
              <a:buNone/>
            </a:pPr>
            <a:endParaRPr lang="en-US" sz="4100" b="1" dirty="0">
              <a:latin typeface="Calibri" panose="020F0502020204030204" pitchFamily="34" charset="0"/>
              <a:cs typeface="Calibri" panose="020F0502020204030204" pitchFamily="34" charset="0"/>
            </a:endParaRPr>
          </a:p>
          <a:p>
            <a:pPr marL="114300" indent="0">
              <a:buNone/>
            </a:pPr>
            <a:endParaRPr lang="en-US" sz="41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41027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pSp>
        <p:nvGrpSpPr>
          <p:cNvPr id="213" name="Google Shape;213;p6"/>
          <p:cNvGrpSpPr/>
          <p:nvPr/>
        </p:nvGrpSpPr>
        <p:grpSpPr>
          <a:xfrm>
            <a:off x="0" y="1173360"/>
            <a:ext cx="18288000" cy="732281"/>
            <a:chOff x="0" y="9525"/>
            <a:chExt cx="24384000" cy="976374"/>
          </a:xfrm>
        </p:grpSpPr>
        <p:sp>
          <p:nvSpPr>
            <p:cNvPr id="214" name="Google Shape;214;p6"/>
            <p:cNvSpPr/>
            <p:nvPr/>
          </p:nvSpPr>
          <p:spPr>
            <a:xfrm>
              <a:off x="0" y="973188"/>
              <a:ext cx="24384000" cy="12711"/>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15;p6"/>
            <p:cNvSpPr txBox="1"/>
            <p:nvPr/>
          </p:nvSpPr>
          <p:spPr>
            <a:xfrm>
              <a:off x="1371600" y="9525"/>
              <a:ext cx="7418915" cy="295275"/>
            </a:xfrm>
            <a:prstGeom prst="rect">
              <a:avLst/>
            </a:prstGeom>
            <a:noFill/>
            <a:ln>
              <a:noFill/>
            </a:ln>
          </p:spPr>
          <p:txBody>
            <a:bodyPr spcFirstLastPara="1" wrap="square" lIns="0" tIns="0" rIns="0" bIns="0" anchor="t" anchorCtr="0">
              <a:spAutoFit/>
            </a:bodyPr>
            <a:lstStyle/>
            <a:p>
              <a:pPr marL="0" marR="0" lvl="0" indent="0" algn="l" rtl="0">
                <a:lnSpc>
                  <a:spcPct val="91666"/>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220" name="Google Shape;220;p6"/>
          <p:cNvSpPr txBox="1"/>
          <p:nvPr/>
        </p:nvSpPr>
        <p:spPr>
          <a:xfrm>
            <a:off x="1133204" y="741660"/>
            <a:ext cx="17063356" cy="100027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500" b="1" i="0" u="none" strike="noStrike" cap="none" dirty="0">
                <a:solidFill>
                  <a:srgbClr val="025373"/>
                </a:solidFill>
                <a:latin typeface="Calibri" panose="020F0502020204030204" pitchFamily="34" charset="0"/>
                <a:ea typeface="Archivo Narrow"/>
                <a:cs typeface="Calibri" panose="020F0502020204030204" pitchFamily="34" charset="0"/>
                <a:sym typeface="Archivo Narrow"/>
              </a:rPr>
              <a:t>ACMA’s Recent Impact on behalf of Members</a:t>
            </a:r>
            <a:endParaRPr lang="en-US" sz="1600" b="1" i="0" u="none" strike="noStrike" cap="none" dirty="0">
              <a:solidFill>
                <a:srgbClr val="025373"/>
              </a:solidFill>
              <a:latin typeface="Calibri" panose="020F0502020204030204" pitchFamily="34" charset="0"/>
              <a:ea typeface="Archivo Narrow"/>
              <a:cs typeface="Calibri" panose="020F0502020204030204" pitchFamily="34" charset="0"/>
              <a:sym typeface="Archivo Narrow"/>
            </a:endParaRPr>
          </a:p>
          <a:p>
            <a:pPr marL="0" marR="0" lvl="0" indent="0" algn="ctr" rtl="0">
              <a:spcBef>
                <a:spcPts val="0"/>
              </a:spcBef>
              <a:spcAft>
                <a:spcPts val="0"/>
              </a:spcAft>
              <a:buNone/>
            </a:pPr>
            <a:r>
              <a:rPr lang="en-US" sz="2000" b="1" dirty="0">
                <a:solidFill>
                  <a:srgbClr val="025373"/>
                </a:solidFill>
                <a:latin typeface="Calibri" panose="020F0502020204030204" pitchFamily="34" charset="0"/>
                <a:cs typeface="Calibri" panose="020F0502020204030204" pitchFamily="34" charset="0"/>
                <a:sym typeface="Archivo Narrow"/>
              </a:rPr>
              <a:t>(continued)</a:t>
            </a:r>
            <a:endParaRPr sz="4500" dirty="0">
              <a:latin typeface="Calibri" panose="020F0502020204030204" pitchFamily="34" charset="0"/>
              <a:cs typeface="Calibri" panose="020F0502020204030204" pitchFamily="34" charset="0"/>
            </a:endParaRPr>
          </a:p>
        </p:txBody>
      </p:sp>
      <p:sp>
        <p:nvSpPr>
          <p:cNvPr id="11" name="Text Placeholder 2"/>
          <p:cNvSpPr txBox="1">
            <a:spLocks/>
          </p:cNvSpPr>
          <p:nvPr/>
        </p:nvSpPr>
        <p:spPr>
          <a:xfrm>
            <a:off x="252919" y="2591820"/>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
        <p:nvSpPr>
          <p:cNvPr id="3" name="Text Placeholder 2">
            <a:extLst>
              <a:ext uri="{FF2B5EF4-FFF2-40B4-BE49-F238E27FC236}">
                <a16:creationId xmlns:a16="http://schemas.microsoft.com/office/drawing/2014/main" id="{0DAAA678-D17A-E886-8DE0-10E7AAF392C0}"/>
              </a:ext>
            </a:extLst>
          </p:cNvPr>
          <p:cNvSpPr txBox="1">
            <a:spLocks/>
          </p:cNvSpPr>
          <p:nvPr/>
        </p:nvSpPr>
        <p:spPr>
          <a:xfrm>
            <a:off x="252918" y="2062412"/>
            <a:ext cx="17584468" cy="714889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85800" indent="-571500">
              <a:buFont typeface="Arial" panose="020B0604020202020204" pitchFamily="34" charset="0"/>
              <a:buChar char="•"/>
            </a:pPr>
            <a:r>
              <a:rPr lang="en-US" sz="4100" dirty="0">
                <a:latin typeface="Calibri" panose="020F0502020204030204" pitchFamily="34" charset="0"/>
                <a:cs typeface="Calibri" panose="020F0502020204030204" pitchFamily="34" charset="0"/>
              </a:rPr>
              <a:t>Privacy – National level: Broad congressional outreach to educate legislators on direct marketing specific privacy issues. Legislators most active on privacy seeking ACMA input.</a:t>
            </a:r>
          </a:p>
          <a:p>
            <a:pPr marL="685800" indent="-571500">
              <a:buFont typeface="Arial" panose="020B0604020202020204" pitchFamily="34" charset="0"/>
              <a:buChar char="•"/>
            </a:pPr>
            <a:endParaRPr lang="en-US" sz="4100" dirty="0">
              <a:latin typeface="Calibri" panose="020F0502020204030204" pitchFamily="34" charset="0"/>
              <a:cs typeface="Calibri" panose="020F0502020204030204" pitchFamily="34" charset="0"/>
            </a:endParaRPr>
          </a:p>
          <a:p>
            <a:pPr marL="685800" indent="-571500">
              <a:buFont typeface="Arial" panose="020B0604020202020204" pitchFamily="34" charset="0"/>
              <a:buChar char="•"/>
            </a:pPr>
            <a:r>
              <a:rPr lang="en-US" sz="4100" dirty="0">
                <a:latin typeface="Calibri" panose="020F0502020204030204" pitchFamily="34" charset="0"/>
                <a:cs typeface="Calibri" panose="020F0502020204030204" pitchFamily="34" charset="0"/>
              </a:rPr>
              <a:t>Privacy – State level: Continuing lobbying in states that with moving privacy legislation to ensure direct marker concerns are considered. </a:t>
            </a:r>
          </a:p>
          <a:p>
            <a:pPr marL="685800" indent="-571500">
              <a:buFont typeface="Arial" panose="020B0604020202020204" pitchFamily="34" charset="0"/>
              <a:buChar char="•"/>
            </a:pPr>
            <a:endParaRPr lang="en-US" sz="4100" dirty="0">
              <a:latin typeface="Calibri" panose="020F0502020204030204" pitchFamily="34" charset="0"/>
              <a:cs typeface="Calibri" panose="020F0502020204030204" pitchFamily="34" charset="0"/>
            </a:endParaRPr>
          </a:p>
          <a:p>
            <a:pPr marL="114300" indent="0">
              <a:buNone/>
            </a:pPr>
            <a:endParaRPr lang="en-US" sz="4100" b="1" dirty="0">
              <a:latin typeface="Calibri" panose="020F0502020204030204" pitchFamily="34" charset="0"/>
              <a:cs typeface="Calibri" panose="020F0502020204030204" pitchFamily="34" charset="0"/>
            </a:endParaRPr>
          </a:p>
          <a:p>
            <a:pPr marL="114300" indent="0">
              <a:buNone/>
            </a:pPr>
            <a:endParaRPr lang="en-US" sz="4100" dirty="0">
              <a:latin typeface="Calibri" panose="020F0502020204030204" pitchFamily="34" charset="0"/>
              <a:cs typeface="Calibri" panose="020F0502020204030204" pitchFamily="34" charset="0"/>
            </a:endParaRPr>
          </a:p>
          <a:p>
            <a:endParaRPr lang="en-US" dirty="0"/>
          </a:p>
        </p:txBody>
      </p:sp>
      <p:sp>
        <p:nvSpPr>
          <p:cNvPr id="2" name="TextBox 1">
            <a:extLst>
              <a:ext uri="{FF2B5EF4-FFF2-40B4-BE49-F238E27FC236}">
                <a16:creationId xmlns:a16="http://schemas.microsoft.com/office/drawing/2014/main" id="{33906F50-ED2C-B9D2-456E-6BFF576849AC}"/>
              </a:ext>
            </a:extLst>
          </p:cNvPr>
          <p:cNvSpPr txBox="1"/>
          <p:nvPr/>
        </p:nvSpPr>
        <p:spPr>
          <a:xfrm>
            <a:off x="450614" y="6573664"/>
            <a:ext cx="17100884" cy="1200329"/>
          </a:xfrm>
          <a:prstGeom prst="rect">
            <a:avLst/>
          </a:prstGeom>
          <a:noFill/>
        </p:spPr>
        <p:txBody>
          <a:bodyPr wrap="square" rtlCol="0">
            <a:spAutoFit/>
          </a:bodyPr>
          <a:lstStyle/>
          <a:p>
            <a:pPr algn="ctr"/>
            <a:r>
              <a:rPr lang="en-US" sz="3600" b="1" dirty="0">
                <a:solidFill>
                  <a:srgbClr val="B30907"/>
                </a:solidFill>
                <a:latin typeface="Calibri" panose="020F0502020204030204" pitchFamily="34" charset="0"/>
                <a:cs typeface="Calibri" panose="020F0502020204030204" pitchFamily="34" charset="0"/>
              </a:rPr>
              <a:t>ACMA Members are well informed, actively driving outcomes that are material to their business, and are building relationships with those that control their future.</a:t>
            </a:r>
          </a:p>
        </p:txBody>
      </p:sp>
    </p:spTree>
    <p:extLst>
      <p:ext uri="{BB962C8B-B14F-4D97-AF65-F5344CB8AC3E}">
        <p14:creationId xmlns:p14="http://schemas.microsoft.com/office/powerpoint/2010/main" val="1549222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36187" y="1793148"/>
            <a:ext cx="18424188" cy="12103579"/>
          </a:xfrm>
          <a:prstGeom prst="rect">
            <a:avLst/>
          </a:prstGeom>
          <a:noFill/>
          <a:ln>
            <a:noFill/>
          </a:ln>
        </p:spPr>
      </p:pic>
      <p:sp>
        <p:nvSpPr>
          <p:cNvPr id="362" name="Google Shape;362;p13"/>
          <p:cNvSpPr txBox="1"/>
          <p:nvPr/>
        </p:nvSpPr>
        <p:spPr>
          <a:xfrm>
            <a:off x="2805003" y="2183412"/>
            <a:ext cx="7777040" cy="2816156"/>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3200" b="0" i="0" u="none" strike="noStrike" cap="none" dirty="0">
                <a:solidFill>
                  <a:srgbClr val="1F1F1F"/>
                </a:solidFill>
                <a:latin typeface="Calibri" panose="020F0502020204030204" pitchFamily="34" charset="0"/>
                <a:ea typeface="Arimo"/>
                <a:cs typeface="Calibri" panose="020F0502020204030204" pitchFamily="34" charset="0"/>
                <a:sym typeface="Arimo"/>
              </a:rPr>
              <a:t>For more information on the ACMA:</a:t>
            </a:r>
          </a:p>
          <a:p>
            <a:pPr marL="0" marR="0" lvl="0" indent="0" algn="ctr" rtl="0">
              <a:lnSpc>
                <a:spcPct val="150000"/>
              </a:lnSpc>
              <a:spcBef>
                <a:spcPts val="0"/>
              </a:spcBef>
              <a:spcAft>
                <a:spcPts val="0"/>
              </a:spcAft>
              <a:buNone/>
            </a:pPr>
            <a:endParaRPr lang="en-US" sz="1100" dirty="0">
              <a:solidFill>
                <a:srgbClr val="1F1F1F"/>
              </a:solidFill>
              <a:latin typeface="Arimo"/>
              <a:ea typeface="Arimo"/>
              <a:cs typeface="Arimo"/>
              <a:sym typeface="Arimo"/>
            </a:endParaRPr>
          </a:p>
          <a:p>
            <a:pPr lvl="0" algn="ctr">
              <a:lnSpc>
                <a:spcPct val="150000"/>
              </a:lnSpc>
            </a:pPr>
            <a:r>
              <a:rPr lang="en-US" sz="3200" dirty="0">
                <a:latin typeface="Calibri" panose="020F0502020204030204" pitchFamily="34" charset="0"/>
                <a:cs typeface="Calibri" panose="020F0502020204030204" pitchFamily="34" charset="0"/>
                <a:hlinkClick r:id="rId4" tooltip="Email the American Catalog Mailers Association"/>
              </a:rPr>
              <a:t>Info@catalogmailers.org</a:t>
            </a:r>
            <a:endParaRPr lang="en-US" sz="3200" b="0" i="0" u="none" strike="noStrike" cap="none" dirty="0">
              <a:solidFill>
                <a:srgbClr val="1F1F1F"/>
              </a:solidFill>
              <a:latin typeface="Calibri" panose="020F0502020204030204" pitchFamily="34" charset="0"/>
              <a:ea typeface="Arimo"/>
              <a:cs typeface="Calibri" panose="020F0502020204030204" pitchFamily="34" charset="0"/>
              <a:sym typeface="Arimo"/>
            </a:endParaRPr>
          </a:p>
          <a:p>
            <a:pPr marL="0" marR="0" lvl="0" indent="0" algn="ctr" rtl="0">
              <a:lnSpc>
                <a:spcPct val="150000"/>
              </a:lnSpc>
              <a:spcBef>
                <a:spcPts val="0"/>
              </a:spcBef>
              <a:spcAft>
                <a:spcPts val="0"/>
              </a:spcAft>
              <a:buNone/>
            </a:pPr>
            <a:endParaRPr sz="2800" dirty="0">
              <a:solidFill>
                <a:srgbClr val="1F1F1F"/>
              </a:solidFill>
              <a:latin typeface="Arimo"/>
              <a:ea typeface="Arimo"/>
              <a:cs typeface="Arimo"/>
              <a:sym typeface="Arimo"/>
            </a:endParaRPr>
          </a:p>
          <a:p>
            <a:pPr marL="0" marR="0" lvl="1" indent="0" algn="ctr" rtl="0">
              <a:lnSpc>
                <a:spcPct val="150000"/>
              </a:lnSpc>
              <a:spcBef>
                <a:spcPts val="0"/>
              </a:spcBef>
              <a:spcAft>
                <a:spcPts val="0"/>
              </a:spcAft>
              <a:buNone/>
            </a:pPr>
            <a:r>
              <a:rPr lang="en-US" sz="1600" b="0" i="0" u="none" strike="noStrike" cap="none" dirty="0">
                <a:solidFill>
                  <a:srgbClr val="1F1F1F"/>
                </a:solidFill>
                <a:latin typeface="Public Sans"/>
                <a:ea typeface="Public Sans"/>
                <a:cs typeface="Public Sans"/>
                <a:sym typeface="Public Sans"/>
              </a:rPr>
              <a:t>.</a:t>
            </a:r>
            <a:endParaRPr sz="1600" dirty="0"/>
          </a:p>
        </p:txBody>
      </p:sp>
      <p:sp>
        <p:nvSpPr>
          <p:cNvPr id="363" name="Google Shape;363;p13"/>
          <p:cNvSpPr/>
          <p:nvPr/>
        </p:nvSpPr>
        <p:spPr>
          <a:xfrm>
            <a:off x="0" y="1720765"/>
            <a:ext cx="18288000" cy="9533"/>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13"/>
          <p:cNvSpPr txBox="1"/>
          <p:nvPr/>
        </p:nvSpPr>
        <p:spPr>
          <a:xfrm>
            <a:off x="7220271" y="570548"/>
            <a:ext cx="4649539" cy="821055"/>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b="1" i="0" u="none" strike="noStrike" cap="none" dirty="0">
                <a:solidFill>
                  <a:srgbClr val="025373"/>
                </a:solidFill>
                <a:latin typeface="Archivo Narrow"/>
                <a:ea typeface="Archivo Narrow"/>
                <a:cs typeface="Archivo Narrow"/>
                <a:sym typeface="Archivo Narrow"/>
              </a:rPr>
              <a:t>CONTACT US </a:t>
            </a:r>
            <a:endParaRPr dirty="0"/>
          </a:p>
        </p:txBody>
      </p:sp>
      <p:pic>
        <p:nvPicPr>
          <p:cNvPr id="10" name="Picture 9"/>
          <p:cNvPicPr>
            <a:picLocks noChangeAspect="1"/>
          </p:cNvPicPr>
          <p:nvPr/>
        </p:nvPicPr>
        <p:blipFill>
          <a:blip r:embed="rId5"/>
          <a:stretch>
            <a:fillRect/>
          </a:stretch>
        </p:blipFill>
        <p:spPr>
          <a:xfrm>
            <a:off x="2327844" y="4637663"/>
            <a:ext cx="9207789" cy="3384599"/>
          </a:xfrm>
          <a:prstGeom prst="rect">
            <a:avLst/>
          </a:prstGeom>
        </p:spPr>
      </p:pic>
      <p:sp>
        <p:nvSpPr>
          <p:cNvPr id="3" name="Rectangle 2"/>
          <p:cNvSpPr/>
          <p:nvPr/>
        </p:nvSpPr>
        <p:spPr>
          <a:xfrm>
            <a:off x="3919023" y="8633797"/>
            <a:ext cx="5158661" cy="754630"/>
          </a:xfrm>
          <a:prstGeom prst="rect">
            <a:avLst/>
          </a:prstGeom>
        </p:spPr>
        <p:txBody>
          <a:bodyPr wrap="square">
            <a:spAutoFit/>
          </a:bodyPr>
          <a:lstStyle/>
          <a:p>
            <a:pPr lvl="0" algn="ctr">
              <a:lnSpc>
                <a:spcPct val="150000"/>
              </a:lnSpc>
            </a:pPr>
            <a:r>
              <a:rPr lang="en-US" sz="3200" dirty="0">
                <a:solidFill>
                  <a:srgbClr val="B30907"/>
                </a:solidFill>
                <a:latin typeface="Calibri" panose="020F0502020204030204" pitchFamily="34" charset="0"/>
                <a:cs typeface="Calibri" panose="020F0502020204030204" pitchFamily="34" charset="0"/>
              </a:rPr>
              <a:t>https://catalogmailers.org/</a:t>
            </a:r>
          </a:p>
        </p:txBody>
      </p:sp>
    </p:spTree>
    <p:extLst>
      <p:ext uri="{BB962C8B-B14F-4D97-AF65-F5344CB8AC3E}">
        <p14:creationId xmlns:p14="http://schemas.microsoft.com/office/powerpoint/2010/main" val="1577240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 name="Title 3"/>
          <p:cNvSpPr>
            <a:spLocks noGrp="1"/>
          </p:cNvSpPr>
          <p:nvPr>
            <p:ph type="ctrTitle"/>
          </p:nvPr>
        </p:nvSpPr>
        <p:spPr>
          <a:xfrm>
            <a:off x="5315032" y="196846"/>
            <a:ext cx="7772400" cy="1470025"/>
          </a:xfrm>
        </p:spPr>
        <p:txBody>
          <a:bodyPr>
            <a:normAutofit/>
          </a:bodyPr>
          <a:lstStyle/>
          <a:p>
            <a:r>
              <a:rPr lang="en-US" sz="5200" dirty="0">
                <a:solidFill>
                  <a:schemeClr val="bg2">
                    <a:lumMod val="75000"/>
                  </a:schemeClr>
                </a:solidFill>
              </a:rPr>
              <a:t>Guest Speaker Biography</a:t>
            </a:r>
          </a:p>
        </p:txBody>
      </p:sp>
      <p:sp>
        <p:nvSpPr>
          <p:cNvPr id="9" name="Subtitle 2"/>
          <p:cNvSpPr>
            <a:spLocks noGrp="1"/>
          </p:cNvSpPr>
          <p:nvPr>
            <p:ph type="subTitle" idx="1"/>
          </p:nvPr>
        </p:nvSpPr>
        <p:spPr>
          <a:xfrm>
            <a:off x="-31817" y="1569596"/>
            <a:ext cx="14136926" cy="8620128"/>
          </a:xfrm>
        </p:spPr>
        <p:txBody>
          <a:bodyPr>
            <a:normAutofit fontScale="92500" lnSpcReduction="20000"/>
          </a:bodyPr>
          <a:lstStyle/>
          <a:p>
            <a:r>
              <a:rPr lang="en-US" sz="3500" b="1" dirty="0">
                <a:solidFill>
                  <a:schemeClr val="bg2">
                    <a:lumMod val="75000"/>
                  </a:schemeClr>
                </a:solidFill>
              </a:rPr>
              <a:t>Hamilton Davison</a:t>
            </a:r>
          </a:p>
          <a:p>
            <a:pPr algn="l"/>
            <a:r>
              <a:rPr lang="en-US" dirty="0">
                <a:solidFill>
                  <a:schemeClr val="bg2">
                    <a:lumMod val="75000"/>
                  </a:schemeClr>
                </a:solidFill>
              </a:rPr>
              <a:t>	Mr. Davison has been the President &amp; Executive Director of the American Catalog Mailers Association (ACMA) since its founding in April 2007. Prior to this, he consulted for an educational services start-up, created a specialty card and gift retail chain and grew it to more than 150 stores, was CEO of the oldest and third-largest greeting card publisher and manufacturer, and started an oil and gas exploration business. </a:t>
            </a:r>
          </a:p>
          <a:p>
            <a:pPr algn="l"/>
            <a:endParaRPr lang="en-US" sz="1300" dirty="0">
              <a:solidFill>
                <a:schemeClr val="bg2">
                  <a:lumMod val="75000"/>
                </a:schemeClr>
              </a:solidFill>
            </a:endParaRPr>
          </a:p>
          <a:p>
            <a:pPr algn="l"/>
            <a:r>
              <a:rPr lang="en-US" dirty="0">
                <a:solidFill>
                  <a:schemeClr val="bg2">
                    <a:lumMod val="75000"/>
                  </a:schemeClr>
                </a:solidFill>
              </a:rPr>
              <a:t>	Mr. Davison’s involvement in postal affairs started in 1992 with his service on the Greeting Card Association’s postal affairs committee. He became chair and directed the litigation and witness team charged with protecting the GCA subclass against virtually every other mailer, helping bring his association from its nadir (losing a rate case appeal at the Supreme Court) to an established force in postal policy that was routinely consulted on all important postal policy issues. He championed and sold the Forever Stamp to many including proposing it to the Chairman of the Board of Governors. </a:t>
            </a:r>
          </a:p>
          <a:p>
            <a:pPr algn="l"/>
            <a:endParaRPr lang="en-US" sz="1300" dirty="0">
              <a:solidFill>
                <a:schemeClr val="bg2">
                  <a:lumMod val="75000"/>
                </a:schemeClr>
              </a:solidFill>
            </a:endParaRPr>
          </a:p>
          <a:p>
            <a:pPr algn="l"/>
            <a:r>
              <a:rPr lang="en-US" dirty="0">
                <a:solidFill>
                  <a:schemeClr val="bg2">
                    <a:lumMod val="75000"/>
                  </a:schemeClr>
                </a:solidFill>
              </a:rPr>
              <a:t>	Mr. Davison has testified before the House, Senate and a Presidential commission on the USPS. Both during and prior to founding ACMA, Davison has made numerous lobbying visits to both sides of the aisle in both Houses of Congress. He was a founding member of the Mailing Industry CEO Council and served as its Secretary &amp; Treasurer from 2002-2006. He serves on the board of the Assn for Postal Commerce (PostCom) and the USPS’s MTAC as well as the executive committee of several industry coalitions.</a:t>
            </a:r>
          </a:p>
          <a:p>
            <a:endParaRPr lang="en-US" sz="3000" dirty="0">
              <a:solidFill>
                <a:schemeClr val="bg2">
                  <a:lumMod val="75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033974" y="411613"/>
            <a:ext cx="3834483" cy="4568949"/>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58B6F655-D2E1-3617-4EB3-C2303D898A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6892" y="457227"/>
            <a:ext cx="4092383" cy="1023095"/>
          </a:xfrm>
          <a:prstGeom prst="rect">
            <a:avLst/>
          </a:prstGeom>
        </p:spPr>
      </p:pic>
    </p:spTree>
    <p:extLst>
      <p:ext uri="{BB962C8B-B14F-4D97-AF65-F5344CB8AC3E}">
        <p14:creationId xmlns:p14="http://schemas.microsoft.com/office/powerpoint/2010/main" val="3889534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p:nvPr/>
        </p:nvSpPr>
        <p:spPr>
          <a:xfrm>
            <a:off x="0" y="1544080"/>
            <a:ext cx="18288000" cy="9533"/>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3"/>
          <p:cNvSpPr txBox="1"/>
          <p:nvPr/>
        </p:nvSpPr>
        <p:spPr>
          <a:xfrm>
            <a:off x="958732" y="361347"/>
            <a:ext cx="17329267" cy="971549"/>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35" name="Google Shape;135;p3"/>
          <p:cNvSpPr txBox="1"/>
          <p:nvPr/>
        </p:nvSpPr>
        <p:spPr>
          <a:xfrm>
            <a:off x="1410789" y="558226"/>
            <a:ext cx="15675428" cy="1034129"/>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b="1" dirty="0">
                <a:solidFill>
                  <a:srgbClr val="025373"/>
                </a:solidFill>
                <a:latin typeface="Calibri" panose="020F0502020204030204" pitchFamily="34" charset="0"/>
                <a:cs typeface="Calibri" panose="020F0502020204030204" pitchFamily="34" charset="0"/>
                <a:sym typeface="Archivo Narrow"/>
              </a:rPr>
              <a:t>UPDATE FROM CONGRESS &amp; NEAR-TERM EXPECTATIONS</a:t>
            </a:r>
            <a:endParaRPr dirty="0">
              <a:latin typeface="Calibri" panose="020F0502020204030204" pitchFamily="34" charset="0"/>
              <a:cs typeface="Calibri" panose="020F0502020204030204" pitchFamily="34" charset="0"/>
            </a:endParaRPr>
          </a:p>
        </p:txBody>
      </p:sp>
      <p:grpSp>
        <p:nvGrpSpPr>
          <p:cNvPr id="8" name="Google Shape;132;p3"/>
          <p:cNvGrpSpPr/>
          <p:nvPr/>
        </p:nvGrpSpPr>
        <p:grpSpPr>
          <a:xfrm>
            <a:off x="252918" y="1843502"/>
            <a:ext cx="10442791" cy="8062498"/>
            <a:chOff x="-745479" y="0"/>
            <a:chExt cx="19048623" cy="2973966"/>
          </a:xfrm>
        </p:grpSpPr>
        <p:sp>
          <p:nvSpPr>
            <p:cNvPr id="9" name="Google Shape;133;p3"/>
            <p:cNvSpPr txBox="1"/>
            <p:nvPr/>
          </p:nvSpPr>
          <p:spPr>
            <a:xfrm>
              <a:off x="-745479" y="2112447"/>
              <a:ext cx="10810161" cy="861519"/>
            </a:xfrm>
            <a:prstGeom prst="rect">
              <a:avLst/>
            </a:prstGeom>
            <a:noFill/>
            <a:ln>
              <a:noFill/>
            </a:ln>
          </p:spPr>
          <p:txBody>
            <a:bodyPr spcFirstLastPara="1" wrap="square" lIns="0" tIns="0" rIns="0" bIns="0" anchor="t" anchorCtr="0">
              <a:spAutoFit/>
            </a:bodyPr>
            <a:lstStyle/>
            <a:p>
              <a:pPr lvl="1">
                <a:lnSpc>
                  <a:spcPct val="150017"/>
                </a:lnSpc>
              </a:pPr>
              <a:endParaRPr sz="2799" b="0" i="0" u="none" strike="noStrike" cap="none" dirty="0">
                <a:solidFill>
                  <a:srgbClr val="1F1F1F"/>
                </a:solidFill>
                <a:latin typeface="Public Sans"/>
                <a:ea typeface="Public Sans"/>
                <a:cs typeface="Public Sans"/>
                <a:sym typeface="Public Sans"/>
              </a:endParaRPr>
            </a:p>
          </p:txBody>
        </p:sp>
        <p:sp>
          <p:nvSpPr>
            <p:cNvPr id="10" name="Google Shape;134;p3"/>
            <p:cNvSpPr txBox="1"/>
            <p:nvPr/>
          </p:nvSpPr>
          <p:spPr>
            <a:xfrm>
              <a:off x="0" y="0"/>
              <a:ext cx="18303144" cy="1295400"/>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2" name="Rectangle 1"/>
          <p:cNvSpPr/>
          <p:nvPr/>
        </p:nvSpPr>
        <p:spPr>
          <a:xfrm>
            <a:off x="138545" y="1729627"/>
            <a:ext cx="13577455" cy="8340745"/>
          </a:xfrm>
          <a:prstGeom prst="rect">
            <a:avLst/>
          </a:prstGeom>
        </p:spPr>
        <p:txBody>
          <a:bodyPr wrap="square">
            <a:spAutoFit/>
          </a:bodyPr>
          <a:lstStyle/>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Following passage of the Inflation Reduction Act, the </a:t>
            </a:r>
            <a:r>
              <a:rPr lang="en-US" sz="2800" dirty="0">
                <a:solidFill>
                  <a:srgbClr val="B30907"/>
                </a:solidFill>
                <a:latin typeface="Calibri" panose="020F0502020204030204" pitchFamily="34" charset="0"/>
                <a:cs typeface="Calibri" panose="020F0502020204030204" pitchFamily="34" charset="0"/>
              </a:rPr>
              <a:t>Senate</a:t>
            </a:r>
            <a:r>
              <a:rPr lang="en-US" sz="2800" dirty="0">
                <a:latin typeface="Calibri" panose="020F0502020204030204" pitchFamily="34" charset="0"/>
                <a:cs typeface="Calibri" panose="020F0502020204030204" pitchFamily="34" charset="0"/>
              </a:rPr>
              <a:t> is in </a:t>
            </a:r>
            <a:r>
              <a:rPr lang="en-US" sz="2800" dirty="0">
                <a:solidFill>
                  <a:schemeClr val="tx1"/>
                </a:solidFill>
                <a:latin typeface="Calibri" panose="020F0502020204030204" pitchFamily="34" charset="0"/>
                <a:cs typeface="Calibri" panose="020F0502020204030204" pitchFamily="34" charset="0"/>
              </a:rPr>
              <a:t>recess</a:t>
            </a:r>
            <a:r>
              <a:rPr lang="en-US" sz="2800" dirty="0">
                <a:latin typeface="Calibri" panose="020F0502020204030204" pitchFamily="34" charset="0"/>
                <a:cs typeface="Calibri" panose="020F0502020204030204" pitchFamily="34" charset="0"/>
              </a:rPr>
              <a:t> and will reconvene on September 6</a:t>
            </a:r>
            <a:r>
              <a:rPr lang="en-US" sz="2800" baseline="30000" dirty="0">
                <a:latin typeface="Calibri" panose="020F0502020204030204" pitchFamily="34" charset="0"/>
                <a:cs typeface="Calibri" panose="020F0502020204030204" pitchFamily="34" charset="0"/>
              </a:rPr>
              <a:t>th</a:t>
            </a:r>
            <a:r>
              <a:rPr lang="en-US" sz="2800"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The </a:t>
            </a:r>
            <a:r>
              <a:rPr lang="en-US" sz="2800" dirty="0">
                <a:solidFill>
                  <a:srgbClr val="B30907"/>
                </a:solidFill>
                <a:latin typeface="Calibri" panose="020F0502020204030204" pitchFamily="34" charset="0"/>
                <a:cs typeface="Calibri" panose="020F0502020204030204" pitchFamily="34" charset="0"/>
              </a:rPr>
              <a:t>House</a:t>
            </a:r>
            <a:r>
              <a:rPr lang="en-US" sz="2800" dirty="0">
                <a:solidFill>
                  <a:schemeClr val="tx1"/>
                </a:solidFill>
                <a:latin typeface="Calibri" panose="020F0502020204030204" pitchFamily="34" charset="0"/>
                <a:cs typeface="Calibri" panose="020F0502020204030204" pitchFamily="34" charset="0"/>
              </a:rPr>
              <a:t> will be in session this Friday to vote on the Inflation Reduction Act; Returns from recess September 13</a:t>
            </a:r>
            <a:r>
              <a:rPr lang="en-US" sz="2800" baseline="30000" dirty="0">
                <a:solidFill>
                  <a:schemeClr val="tx1"/>
                </a:solidFill>
                <a:latin typeface="Calibri" panose="020F0502020204030204" pitchFamily="34" charset="0"/>
                <a:cs typeface="Calibri" panose="020F0502020204030204" pitchFamily="34" charset="0"/>
              </a:rPr>
              <a:t>th</a:t>
            </a:r>
            <a:r>
              <a:rPr lang="en-US" sz="2800" dirty="0">
                <a:solidFill>
                  <a:schemeClr val="tx1"/>
                </a:solidFill>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endParaRPr lang="en-US" sz="1800" dirty="0">
              <a:solidFill>
                <a:schemeClr val="tx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Following August recess, lawmakers will be solidly in </a:t>
            </a:r>
            <a:r>
              <a:rPr lang="en-US" sz="2800" dirty="0">
                <a:solidFill>
                  <a:srgbClr val="B30907"/>
                </a:solidFill>
                <a:latin typeface="Calibri" panose="020F0502020204030204" pitchFamily="34" charset="0"/>
                <a:cs typeface="Calibri" panose="020F0502020204030204" pitchFamily="34" charset="0"/>
              </a:rPr>
              <a:t>midterm mode </a:t>
            </a:r>
            <a:r>
              <a:rPr lang="en-US" sz="2800" dirty="0">
                <a:latin typeface="Calibri" panose="020F0502020204030204" pitchFamily="34" charset="0"/>
                <a:cs typeface="Calibri" panose="020F0502020204030204" pitchFamily="34" charset="0"/>
              </a:rPr>
              <a:t>and will be focused on their campaigns.</a:t>
            </a:r>
          </a:p>
          <a:p>
            <a:pPr marL="457200" indent="-45720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Congress has a </a:t>
            </a:r>
            <a:r>
              <a:rPr lang="en-US" sz="2800" dirty="0">
                <a:solidFill>
                  <a:srgbClr val="B30907"/>
                </a:solidFill>
                <a:latin typeface="Calibri" panose="020F0502020204030204" pitchFamily="34" charset="0"/>
                <a:cs typeface="Calibri" panose="020F0502020204030204" pitchFamily="34" charset="0"/>
              </a:rPr>
              <a:t>busy agenda </a:t>
            </a:r>
            <a:r>
              <a:rPr lang="en-US" sz="2800" dirty="0">
                <a:latin typeface="Calibri" panose="020F0502020204030204" pitchFamily="34" charset="0"/>
                <a:cs typeface="Calibri" panose="020F0502020204030204" pitchFamily="34" charset="0"/>
              </a:rPr>
              <a:t>with must pass legislation and there is a strong likelihood that several bills will be punted to </a:t>
            </a:r>
            <a:r>
              <a:rPr lang="en-US" sz="2800" i="1" dirty="0">
                <a:solidFill>
                  <a:schemeClr val="tx1"/>
                </a:solidFill>
                <a:latin typeface="Calibri" panose="020F0502020204030204" pitchFamily="34" charset="0"/>
                <a:cs typeface="Calibri" panose="020F0502020204030204" pitchFamily="34" charset="0"/>
              </a:rPr>
              <a:t>after</a:t>
            </a:r>
            <a:r>
              <a:rPr lang="en-US" sz="2800" dirty="0">
                <a:latin typeface="Calibri" panose="020F0502020204030204" pitchFamily="34" charset="0"/>
                <a:cs typeface="Calibri" panose="020F0502020204030204" pitchFamily="34" charset="0"/>
              </a:rPr>
              <a:t> the midterm elections. (NDAA, Appropriations, government funding </a:t>
            </a:r>
            <a:r>
              <a:rPr lang="en-US" sz="2800" dirty="0" err="1">
                <a:latin typeface="Calibri" panose="020F0502020204030204" pitchFamily="34" charset="0"/>
                <a:cs typeface="Calibri" panose="020F0502020204030204" pitchFamily="34" charset="0"/>
              </a:rPr>
              <a:t>etc</a:t>
            </a:r>
            <a:r>
              <a:rPr lang="en-US" sz="2800"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lvl="1"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22122F6C-AFCB-5A1D-0596-256AB78525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91322" y="8470521"/>
            <a:ext cx="1946728" cy="1094910"/>
          </a:xfrm>
          <a:prstGeom prst="rect">
            <a:avLst/>
          </a:prstGeom>
          <a:effectLst>
            <a:softEdge rad="50800"/>
          </a:effectLst>
        </p:spPr>
      </p:pic>
      <p:pic>
        <p:nvPicPr>
          <p:cNvPr id="12" name="Picture 11">
            <a:extLst>
              <a:ext uri="{FF2B5EF4-FFF2-40B4-BE49-F238E27FC236}">
                <a16:creationId xmlns:a16="http://schemas.microsoft.com/office/drawing/2014/main" id="{C40E1142-F06F-0C1A-5FC8-29C3E3109A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71382" y="6141642"/>
            <a:ext cx="4146372" cy="2328879"/>
          </a:xfrm>
          <a:prstGeom prst="rect">
            <a:avLst/>
          </a:prstGeom>
          <a:effectLst>
            <a:softEdge rad="50800"/>
          </a:effectLst>
        </p:spPr>
      </p:pic>
      <p:pic>
        <p:nvPicPr>
          <p:cNvPr id="13" name="Picture 12">
            <a:extLst>
              <a:ext uri="{FF2B5EF4-FFF2-40B4-BE49-F238E27FC236}">
                <a16:creationId xmlns:a16="http://schemas.microsoft.com/office/drawing/2014/main" id="{9AF320CA-9BD0-66CF-33AF-5244AD2B4A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956264" y="8470521"/>
            <a:ext cx="2180470" cy="1224697"/>
          </a:xfrm>
          <a:prstGeom prst="rect">
            <a:avLst/>
          </a:prstGeom>
          <a:effectLst>
            <a:softEdge rad="50800"/>
          </a:effectLst>
        </p:spPr>
      </p:pic>
      <p:pic>
        <p:nvPicPr>
          <p:cNvPr id="16" name="Picture 15">
            <a:extLst>
              <a:ext uri="{FF2B5EF4-FFF2-40B4-BE49-F238E27FC236}">
                <a16:creationId xmlns:a16="http://schemas.microsoft.com/office/drawing/2014/main" id="{3C8BD27E-8A1D-32C4-AA03-0F5C38F8E8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697382" y="1553613"/>
            <a:ext cx="4432073" cy="2489348"/>
          </a:xfrm>
          <a:prstGeom prst="rect">
            <a:avLst/>
          </a:prstGeom>
          <a:effectLst>
            <a:softEdge rad="137425"/>
          </a:effectLst>
        </p:spPr>
      </p:pic>
      <p:pic>
        <p:nvPicPr>
          <p:cNvPr id="17" name="Picture 16">
            <a:extLst>
              <a:ext uri="{FF2B5EF4-FFF2-40B4-BE49-F238E27FC236}">
                <a16:creationId xmlns:a16="http://schemas.microsoft.com/office/drawing/2014/main" id="{8B3049E6-1CB9-169F-E53A-B53EE926663C}"/>
              </a:ext>
            </a:extLst>
          </p:cNvPr>
          <p:cNvPicPr>
            <a:picLocks noChangeAspect="1"/>
          </p:cNvPicPr>
          <p:nvPr/>
        </p:nvPicPr>
        <p:blipFill>
          <a:blip r:embed="rId7"/>
          <a:stretch>
            <a:fillRect/>
          </a:stretch>
        </p:blipFill>
        <p:spPr>
          <a:xfrm>
            <a:off x="13934954" y="3940550"/>
            <a:ext cx="4042620" cy="2279061"/>
          </a:xfrm>
          <a:prstGeom prst="rect">
            <a:avLst/>
          </a:prstGeom>
          <a:effectLst>
            <a:softEdge rad="71016"/>
          </a:effectLst>
        </p:spPr>
      </p:pic>
      <p:graphicFrame>
        <p:nvGraphicFramePr>
          <p:cNvPr id="3" name="TextBox 6">
            <a:extLst>
              <a:ext uri="{FF2B5EF4-FFF2-40B4-BE49-F238E27FC236}">
                <a16:creationId xmlns:a16="http://schemas.microsoft.com/office/drawing/2014/main" id="{A3DA61BD-2AF8-EAC7-B97C-B1A4ED09E9AF}"/>
              </a:ext>
            </a:extLst>
          </p:cNvPr>
          <p:cNvGraphicFramePr/>
          <p:nvPr>
            <p:extLst>
              <p:ext uri="{D42A27DB-BD31-4B8C-83A1-F6EECF244321}">
                <p14:modId xmlns:p14="http://schemas.microsoft.com/office/powerpoint/2010/main" val="990668268"/>
              </p:ext>
            </p:extLst>
          </p:nvPr>
        </p:nvGraphicFramePr>
        <p:xfrm>
          <a:off x="270419" y="6400801"/>
          <a:ext cx="13231572" cy="38052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0338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p:nvPr/>
        </p:nvSpPr>
        <p:spPr>
          <a:xfrm>
            <a:off x="0" y="1544080"/>
            <a:ext cx="18288000" cy="9533"/>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3"/>
          <p:cNvSpPr txBox="1"/>
          <p:nvPr/>
        </p:nvSpPr>
        <p:spPr>
          <a:xfrm>
            <a:off x="958732" y="361347"/>
            <a:ext cx="17329267" cy="971549"/>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35" name="Google Shape;135;p3"/>
          <p:cNvSpPr txBox="1"/>
          <p:nvPr/>
        </p:nvSpPr>
        <p:spPr>
          <a:xfrm>
            <a:off x="3117570" y="492433"/>
            <a:ext cx="11790218" cy="1034129"/>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b="1" dirty="0">
                <a:solidFill>
                  <a:srgbClr val="025373"/>
                </a:solidFill>
                <a:latin typeface="Calibri" panose="020F0502020204030204" pitchFamily="34" charset="0"/>
                <a:cs typeface="Calibri" panose="020F0502020204030204" pitchFamily="34" charset="0"/>
                <a:sym typeface="Archivo Narrow"/>
              </a:rPr>
              <a:t>PRIVACY LAWS, CURRENT AND PROPOSED</a:t>
            </a:r>
            <a:endParaRPr dirty="0">
              <a:latin typeface="Calibri" panose="020F0502020204030204" pitchFamily="34" charset="0"/>
              <a:cs typeface="Calibri" panose="020F0502020204030204" pitchFamily="34" charset="0"/>
            </a:endParaRPr>
          </a:p>
        </p:txBody>
      </p:sp>
      <p:grpSp>
        <p:nvGrpSpPr>
          <p:cNvPr id="8" name="Google Shape;132;p3"/>
          <p:cNvGrpSpPr/>
          <p:nvPr/>
        </p:nvGrpSpPr>
        <p:grpSpPr>
          <a:xfrm>
            <a:off x="252918" y="1843502"/>
            <a:ext cx="10442791" cy="8062498"/>
            <a:chOff x="-745479" y="0"/>
            <a:chExt cx="19048623" cy="2973966"/>
          </a:xfrm>
        </p:grpSpPr>
        <p:sp>
          <p:nvSpPr>
            <p:cNvPr id="9" name="Google Shape;133;p3"/>
            <p:cNvSpPr txBox="1"/>
            <p:nvPr/>
          </p:nvSpPr>
          <p:spPr>
            <a:xfrm>
              <a:off x="-745479" y="2112447"/>
              <a:ext cx="10810161" cy="861519"/>
            </a:xfrm>
            <a:prstGeom prst="rect">
              <a:avLst/>
            </a:prstGeom>
            <a:noFill/>
            <a:ln>
              <a:noFill/>
            </a:ln>
          </p:spPr>
          <p:txBody>
            <a:bodyPr spcFirstLastPara="1" wrap="square" lIns="0" tIns="0" rIns="0" bIns="0" anchor="t" anchorCtr="0">
              <a:spAutoFit/>
            </a:bodyPr>
            <a:lstStyle/>
            <a:p>
              <a:pPr lvl="1">
                <a:lnSpc>
                  <a:spcPct val="150017"/>
                </a:lnSpc>
              </a:pPr>
              <a:endParaRPr sz="2799" b="0" i="0" u="none" strike="noStrike" cap="none" dirty="0">
                <a:solidFill>
                  <a:srgbClr val="1F1F1F"/>
                </a:solidFill>
                <a:latin typeface="Public Sans"/>
                <a:ea typeface="Public Sans"/>
                <a:cs typeface="Public Sans"/>
                <a:sym typeface="Public Sans"/>
              </a:endParaRPr>
            </a:p>
          </p:txBody>
        </p:sp>
        <p:sp>
          <p:nvSpPr>
            <p:cNvPr id="10" name="Google Shape;134;p3"/>
            <p:cNvSpPr txBox="1"/>
            <p:nvPr/>
          </p:nvSpPr>
          <p:spPr>
            <a:xfrm>
              <a:off x="0" y="0"/>
              <a:ext cx="18303144" cy="1295400"/>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2" name="Rectangle 1"/>
          <p:cNvSpPr/>
          <p:nvPr/>
        </p:nvSpPr>
        <p:spPr>
          <a:xfrm>
            <a:off x="330738" y="1801179"/>
            <a:ext cx="13151797" cy="7602081"/>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S</a:t>
            </a:r>
            <a:r>
              <a:rPr lang="en-US" sz="3200" dirty="0">
                <a:latin typeface="Calibri" panose="020F0502020204030204" pitchFamily="34" charset="0"/>
                <a:cs typeface="Calibri" panose="020F0502020204030204" pitchFamily="34" charset="0"/>
              </a:rPr>
              <a:t>everal legislative proposals had been introduced in Congress to address the patchwork of state privacy laws: </a:t>
            </a:r>
          </a:p>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United States Consumer Data Privacy Act (Sen. Wicker)</a:t>
            </a:r>
          </a:p>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Consumer Data Privacy and Security Act of 2020 (Sen. Moran)</a:t>
            </a:r>
          </a:p>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Data Protection Act of 2020 (Sen. Gillibrand)</a:t>
            </a:r>
          </a:p>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Consumer Online Privacy Rights Act (Sen. Cantwell)</a:t>
            </a:r>
          </a:p>
          <a:p>
            <a:pPr marL="457200" indent="-45720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In May, Representatives Pallone, McMorris Rodgers, and Senator Wicker, released a draft discussion federal privacy bill -</a:t>
            </a:r>
            <a:r>
              <a:rPr lang="en-US" sz="3600" dirty="0">
                <a:solidFill>
                  <a:srgbClr val="B30907"/>
                </a:solidFill>
                <a:latin typeface="Calibri" panose="020F0502020204030204" pitchFamily="34" charset="0"/>
                <a:cs typeface="Calibri" panose="020F0502020204030204" pitchFamily="34" charset="0"/>
              </a:rPr>
              <a:t>The American Data Privacy and Protection Act</a:t>
            </a:r>
            <a:r>
              <a:rPr lang="en-US" sz="3200" dirty="0">
                <a:latin typeface="Calibri" panose="020F0502020204030204" pitchFamily="34" charset="0"/>
                <a:cs typeface="Calibri" panose="020F0502020204030204" pitchFamily="34" charset="0"/>
              </a:rPr>
              <a:t>.</a:t>
            </a: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In July, the House E&amp;C Committee voted to pass the legislation by a </a:t>
            </a:r>
            <a:r>
              <a:rPr lang="en-US" sz="3200" dirty="0">
                <a:solidFill>
                  <a:srgbClr val="B30907"/>
                </a:solidFill>
                <a:latin typeface="Calibri" panose="020F0502020204030204" pitchFamily="34" charset="0"/>
                <a:cs typeface="Calibri" panose="020F0502020204030204" pitchFamily="34" charset="0"/>
              </a:rPr>
              <a:t>strong 53-2 vote</a:t>
            </a:r>
            <a:r>
              <a:rPr lang="en-US" sz="3200" dirty="0">
                <a:latin typeface="Calibri" panose="020F0502020204030204" pitchFamily="34" charset="0"/>
                <a:cs typeface="Calibri" panose="020F0502020204030204" pitchFamily="34" charset="0"/>
              </a:rPr>
              <a:t>. </a:t>
            </a:r>
          </a:p>
          <a:p>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14481817" y="1679577"/>
            <a:ext cx="3667637" cy="3012291"/>
          </a:xfrm>
          <a:prstGeom prst="rect">
            <a:avLst/>
          </a:prstGeom>
        </p:spPr>
      </p:pic>
      <p:pic>
        <p:nvPicPr>
          <p:cNvPr id="4" name="Picture 3"/>
          <p:cNvPicPr>
            <a:picLocks noChangeAspect="1"/>
          </p:cNvPicPr>
          <p:nvPr/>
        </p:nvPicPr>
        <p:blipFill>
          <a:blip r:embed="rId4"/>
          <a:stretch>
            <a:fillRect/>
          </a:stretch>
        </p:blipFill>
        <p:spPr>
          <a:xfrm>
            <a:off x="13754782" y="4913930"/>
            <a:ext cx="4394672" cy="1050155"/>
          </a:xfrm>
          <a:prstGeom prst="rect">
            <a:avLst/>
          </a:prstGeom>
        </p:spPr>
      </p:pic>
      <p:pic>
        <p:nvPicPr>
          <p:cNvPr id="6" name="Picture 5" descr="A picture containing text, electronics&#10;&#10;Description automatically generated">
            <a:extLst>
              <a:ext uri="{FF2B5EF4-FFF2-40B4-BE49-F238E27FC236}">
                <a16:creationId xmlns:a16="http://schemas.microsoft.com/office/drawing/2014/main" id="{73BC829F-7A90-FA4D-76F3-A53B7FC0387B}"/>
              </a:ext>
            </a:extLst>
          </p:cNvPr>
          <p:cNvPicPr>
            <a:picLocks noChangeAspect="1"/>
          </p:cNvPicPr>
          <p:nvPr/>
        </p:nvPicPr>
        <p:blipFill>
          <a:blip r:embed="rId5"/>
          <a:stretch>
            <a:fillRect/>
          </a:stretch>
        </p:blipFill>
        <p:spPr>
          <a:xfrm>
            <a:off x="13834353" y="6600011"/>
            <a:ext cx="4803843" cy="3194556"/>
          </a:xfrm>
          <a:prstGeom prst="rect">
            <a:avLst/>
          </a:prstGeom>
        </p:spPr>
      </p:pic>
    </p:spTree>
    <p:extLst>
      <p:ext uri="{BB962C8B-B14F-4D97-AF65-F5344CB8AC3E}">
        <p14:creationId xmlns:p14="http://schemas.microsoft.com/office/powerpoint/2010/main" val="485414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p:nvPr/>
        </p:nvSpPr>
        <p:spPr>
          <a:xfrm>
            <a:off x="0" y="1544080"/>
            <a:ext cx="18288000" cy="9533"/>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3"/>
          <p:cNvSpPr txBox="1"/>
          <p:nvPr/>
        </p:nvSpPr>
        <p:spPr>
          <a:xfrm>
            <a:off x="958732" y="361347"/>
            <a:ext cx="17329267" cy="971549"/>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35" name="Google Shape;135;p3"/>
          <p:cNvSpPr txBox="1"/>
          <p:nvPr/>
        </p:nvSpPr>
        <p:spPr>
          <a:xfrm>
            <a:off x="3117570" y="492433"/>
            <a:ext cx="11790218" cy="1034129"/>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b="1" dirty="0">
                <a:solidFill>
                  <a:srgbClr val="025373"/>
                </a:solidFill>
                <a:latin typeface="Calibri" panose="020F0502020204030204" pitchFamily="34" charset="0"/>
                <a:cs typeface="Calibri" panose="020F0502020204030204" pitchFamily="34" charset="0"/>
                <a:sym typeface="Archivo Narrow"/>
              </a:rPr>
              <a:t>PRIVACY LAWS, CURRENT AND PROPOSED</a:t>
            </a:r>
            <a:endParaRPr dirty="0">
              <a:latin typeface="Calibri" panose="020F0502020204030204" pitchFamily="34" charset="0"/>
              <a:cs typeface="Calibri" panose="020F0502020204030204" pitchFamily="34" charset="0"/>
            </a:endParaRPr>
          </a:p>
        </p:txBody>
      </p:sp>
      <p:grpSp>
        <p:nvGrpSpPr>
          <p:cNvPr id="8" name="Google Shape;132;p3"/>
          <p:cNvGrpSpPr/>
          <p:nvPr/>
        </p:nvGrpSpPr>
        <p:grpSpPr>
          <a:xfrm>
            <a:off x="252918" y="1843502"/>
            <a:ext cx="10442791" cy="8062498"/>
            <a:chOff x="-745479" y="0"/>
            <a:chExt cx="19048623" cy="2973966"/>
          </a:xfrm>
        </p:grpSpPr>
        <p:sp>
          <p:nvSpPr>
            <p:cNvPr id="9" name="Google Shape;133;p3"/>
            <p:cNvSpPr txBox="1"/>
            <p:nvPr/>
          </p:nvSpPr>
          <p:spPr>
            <a:xfrm>
              <a:off x="-745479" y="2112447"/>
              <a:ext cx="10810161" cy="861519"/>
            </a:xfrm>
            <a:prstGeom prst="rect">
              <a:avLst/>
            </a:prstGeom>
            <a:noFill/>
            <a:ln>
              <a:noFill/>
            </a:ln>
          </p:spPr>
          <p:txBody>
            <a:bodyPr spcFirstLastPara="1" wrap="square" lIns="0" tIns="0" rIns="0" bIns="0" anchor="t" anchorCtr="0">
              <a:spAutoFit/>
            </a:bodyPr>
            <a:lstStyle/>
            <a:p>
              <a:pPr lvl="1">
                <a:lnSpc>
                  <a:spcPct val="150017"/>
                </a:lnSpc>
              </a:pPr>
              <a:endParaRPr sz="2799" b="0" i="0" u="none" strike="noStrike" cap="none" dirty="0">
                <a:solidFill>
                  <a:srgbClr val="1F1F1F"/>
                </a:solidFill>
                <a:latin typeface="Public Sans"/>
                <a:ea typeface="Public Sans"/>
                <a:cs typeface="Public Sans"/>
                <a:sym typeface="Public Sans"/>
              </a:endParaRPr>
            </a:p>
          </p:txBody>
        </p:sp>
        <p:sp>
          <p:nvSpPr>
            <p:cNvPr id="10" name="Google Shape;134;p3"/>
            <p:cNvSpPr txBox="1"/>
            <p:nvPr/>
          </p:nvSpPr>
          <p:spPr>
            <a:xfrm>
              <a:off x="0" y="0"/>
              <a:ext cx="18303144" cy="1295400"/>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2" name="Rectangle 1"/>
          <p:cNvSpPr/>
          <p:nvPr/>
        </p:nvSpPr>
        <p:spPr>
          <a:xfrm>
            <a:off x="428013" y="1587171"/>
            <a:ext cx="12996154" cy="7663636"/>
          </a:xfrm>
          <a:prstGeom prst="rect">
            <a:avLst/>
          </a:prstGeom>
        </p:spPr>
        <p:txBody>
          <a:bodyPr wrap="square">
            <a:spAutoFit/>
          </a:bodyPr>
          <a:lstStyle/>
          <a:p>
            <a:endParaRPr lang="en-US" sz="3200"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The American Data Privacy and Protection Act would:</a:t>
            </a:r>
          </a:p>
          <a:p>
            <a:endParaRPr lang="en-US" b="1" dirty="0">
              <a:latin typeface="Calibri" panose="020F0502020204030204" pitchFamily="34" charset="0"/>
              <a:cs typeface="Calibri" panose="020F0502020204030204" pitchFamily="34" charset="0"/>
            </a:endParaRPr>
          </a:p>
          <a:p>
            <a:pPr marL="457200" indent="-457200">
              <a:spcAft>
                <a:spcPts val="900"/>
              </a:spcAft>
              <a:buFont typeface="Arial" panose="020B0604020202020204" pitchFamily="34" charset="0"/>
              <a:buChar char="•"/>
            </a:pPr>
            <a:r>
              <a:rPr lang="en-US" sz="3200" dirty="0">
                <a:latin typeface="Calibri" panose="020F0502020204030204" pitchFamily="34" charset="0"/>
                <a:cs typeface="Calibri" panose="020F0502020204030204" pitchFamily="34" charset="0"/>
              </a:rPr>
              <a:t>Establish a </a:t>
            </a:r>
            <a:r>
              <a:rPr lang="en-US" sz="3200" dirty="0">
                <a:solidFill>
                  <a:srgbClr val="B30907"/>
                </a:solidFill>
                <a:latin typeface="Calibri" panose="020F0502020204030204" pitchFamily="34" charset="0"/>
                <a:cs typeface="Calibri" panose="020F0502020204030204" pitchFamily="34" charset="0"/>
              </a:rPr>
              <a:t>national framework </a:t>
            </a:r>
            <a:r>
              <a:rPr lang="en-US" sz="3200" dirty="0">
                <a:latin typeface="Calibri" panose="020F0502020204030204" pitchFamily="34" charset="0"/>
                <a:cs typeface="Calibri" panose="020F0502020204030204" pitchFamily="34" charset="0"/>
              </a:rPr>
              <a:t>to protect consumer data privacy and security;</a:t>
            </a:r>
          </a:p>
          <a:p>
            <a:pPr marL="457200" indent="-457200">
              <a:spcAft>
                <a:spcPts val="900"/>
              </a:spcAft>
              <a:buFont typeface="Arial" panose="020B0604020202020204" pitchFamily="34" charset="0"/>
              <a:buChar char="•"/>
            </a:pPr>
            <a:r>
              <a:rPr lang="en-US" sz="3200" dirty="0">
                <a:latin typeface="Calibri" panose="020F0502020204030204" pitchFamily="34" charset="0"/>
                <a:cs typeface="Calibri" panose="020F0502020204030204" pitchFamily="34" charset="0"/>
              </a:rPr>
              <a:t>Grant broad </a:t>
            </a:r>
            <a:r>
              <a:rPr lang="en-US" sz="3200" dirty="0">
                <a:solidFill>
                  <a:srgbClr val="B30907"/>
                </a:solidFill>
                <a:latin typeface="Calibri" panose="020F0502020204030204" pitchFamily="34" charset="0"/>
                <a:cs typeface="Calibri" panose="020F0502020204030204" pitchFamily="34" charset="0"/>
              </a:rPr>
              <a:t>protections</a:t>
            </a:r>
            <a:r>
              <a:rPr lang="en-US" sz="3200" dirty="0">
                <a:latin typeface="Calibri" panose="020F0502020204030204" pitchFamily="34" charset="0"/>
                <a:cs typeface="Calibri" panose="020F0502020204030204" pitchFamily="34" charset="0"/>
              </a:rPr>
              <a:t> for Americans </a:t>
            </a:r>
            <a:r>
              <a:rPr lang="en-US" sz="3200" dirty="0">
                <a:solidFill>
                  <a:srgbClr val="B30907"/>
                </a:solidFill>
                <a:latin typeface="Calibri" panose="020F0502020204030204" pitchFamily="34" charset="0"/>
                <a:cs typeface="Calibri" panose="020F0502020204030204" pitchFamily="34" charset="0"/>
              </a:rPr>
              <a:t>against</a:t>
            </a:r>
            <a:r>
              <a:rPr lang="en-US" sz="3200" dirty="0">
                <a:latin typeface="Calibri" panose="020F0502020204030204" pitchFamily="34" charset="0"/>
                <a:cs typeface="Calibri" panose="020F0502020204030204" pitchFamily="34" charset="0"/>
              </a:rPr>
              <a:t> the discriminatory use of their data;</a:t>
            </a:r>
          </a:p>
          <a:p>
            <a:pPr marL="457200" indent="-457200">
              <a:spcAft>
                <a:spcPts val="900"/>
              </a:spcAft>
              <a:buFont typeface="Arial" panose="020B0604020202020204" pitchFamily="34" charset="0"/>
              <a:buChar char="•"/>
            </a:pPr>
            <a:r>
              <a:rPr lang="en-US" sz="3200" dirty="0">
                <a:latin typeface="Calibri" panose="020F0502020204030204" pitchFamily="34" charset="0"/>
                <a:cs typeface="Calibri" panose="020F0502020204030204" pitchFamily="34" charset="0"/>
              </a:rPr>
              <a:t>Require covered entities to minimize on the front end, individuals’ data they need to collect, process, and transfer so that the use of </a:t>
            </a:r>
            <a:r>
              <a:rPr lang="en-US" sz="3200" dirty="0">
                <a:solidFill>
                  <a:srgbClr val="B30907"/>
                </a:solidFill>
                <a:latin typeface="Calibri" panose="020F0502020204030204" pitchFamily="34" charset="0"/>
                <a:cs typeface="Calibri" panose="020F0502020204030204" pitchFamily="34" charset="0"/>
              </a:rPr>
              <a:t>consumer data </a:t>
            </a:r>
            <a:r>
              <a:rPr lang="en-US" sz="3200" dirty="0">
                <a:latin typeface="Calibri" panose="020F0502020204030204" pitchFamily="34" charset="0"/>
                <a:cs typeface="Calibri" panose="020F0502020204030204" pitchFamily="34" charset="0"/>
              </a:rPr>
              <a:t>is </a:t>
            </a:r>
            <a:r>
              <a:rPr lang="en-US" sz="3200" dirty="0">
                <a:solidFill>
                  <a:srgbClr val="B30907"/>
                </a:solidFill>
                <a:latin typeface="Calibri" panose="020F0502020204030204" pitchFamily="34" charset="0"/>
                <a:cs typeface="Calibri" panose="020F0502020204030204" pitchFamily="34" charset="0"/>
              </a:rPr>
              <a:t>limited</a:t>
            </a:r>
            <a:r>
              <a:rPr lang="en-US" sz="3200" dirty="0">
                <a:latin typeface="Calibri" panose="020F0502020204030204" pitchFamily="34" charset="0"/>
                <a:cs typeface="Calibri" panose="020F0502020204030204" pitchFamily="34" charset="0"/>
              </a:rPr>
              <a:t> to what is reasonably necessary, proportionate, and limited for specific products and services;</a:t>
            </a:r>
          </a:p>
          <a:p>
            <a:pPr marL="457200" indent="-457200">
              <a:spcAft>
                <a:spcPts val="900"/>
              </a:spcAft>
              <a:buFont typeface="Arial" panose="020B0604020202020204" pitchFamily="34" charset="0"/>
              <a:buChar char="•"/>
            </a:pPr>
            <a:r>
              <a:rPr lang="en-US" sz="3200" dirty="0">
                <a:latin typeface="Calibri" panose="020F0502020204030204" pitchFamily="34" charset="0"/>
                <a:cs typeface="Calibri" panose="020F0502020204030204" pitchFamily="34" charset="0"/>
              </a:rPr>
              <a:t>Require covered entities to comply with loyalty duties with respect to specific practices while ensuring </a:t>
            </a:r>
            <a:r>
              <a:rPr lang="en-US" sz="3200" dirty="0">
                <a:solidFill>
                  <a:srgbClr val="B30907"/>
                </a:solidFill>
                <a:latin typeface="Calibri" panose="020F0502020204030204" pitchFamily="34" charset="0"/>
                <a:cs typeface="Calibri" panose="020F0502020204030204" pitchFamily="34" charset="0"/>
              </a:rPr>
              <a:t>consumers don’t </a:t>
            </a:r>
            <a:r>
              <a:rPr lang="en-US" sz="3200" dirty="0">
                <a:latin typeface="Calibri" panose="020F0502020204030204" pitchFamily="34" charset="0"/>
                <a:cs typeface="Calibri" panose="020F0502020204030204" pitchFamily="34" charset="0"/>
              </a:rPr>
              <a:t>have to </a:t>
            </a:r>
            <a:r>
              <a:rPr lang="en-US" sz="3200" dirty="0">
                <a:solidFill>
                  <a:srgbClr val="B30907"/>
                </a:solidFill>
                <a:latin typeface="Calibri" panose="020F0502020204030204" pitchFamily="34" charset="0"/>
                <a:cs typeface="Calibri" panose="020F0502020204030204" pitchFamily="34" charset="0"/>
              </a:rPr>
              <a:t>pay</a:t>
            </a:r>
            <a:r>
              <a:rPr lang="en-US" sz="3200" dirty="0">
                <a:latin typeface="Calibri" panose="020F0502020204030204" pitchFamily="34" charset="0"/>
                <a:cs typeface="Calibri" panose="020F0502020204030204" pitchFamily="34" charset="0"/>
              </a:rPr>
              <a:t> for privacy;</a:t>
            </a:r>
          </a:p>
          <a:p>
            <a:pPr marL="457200" indent="-457200">
              <a:spcAft>
                <a:spcPts val="900"/>
              </a:spcAft>
              <a:buFont typeface="Arial" panose="020B0604020202020204" pitchFamily="34" charset="0"/>
              <a:buChar char="•"/>
            </a:pPr>
            <a:r>
              <a:rPr lang="en-US" sz="3200" dirty="0">
                <a:latin typeface="Calibri" panose="020F0502020204030204" pitchFamily="34" charset="0"/>
                <a:cs typeface="Calibri" panose="020F0502020204030204" pitchFamily="34" charset="0"/>
              </a:rPr>
              <a:t>Require covered entities to </a:t>
            </a:r>
            <a:r>
              <a:rPr lang="en-US" sz="3200" dirty="0">
                <a:solidFill>
                  <a:srgbClr val="B30907"/>
                </a:solidFill>
                <a:latin typeface="Calibri" panose="020F0502020204030204" pitchFamily="34" charset="0"/>
                <a:cs typeface="Calibri" panose="020F0502020204030204" pitchFamily="34" charset="0"/>
              </a:rPr>
              <a:t>allow consumers to turn off targeted advertisements</a:t>
            </a:r>
            <a:r>
              <a:rPr lang="en-US" sz="3200" dirty="0">
                <a:latin typeface="Calibri" panose="020F0502020204030204" pitchFamily="34" charset="0"/>
                <a:cs typeface="Calibri" panose="020F0502020204030204" pitchFamily="34" charset="0"/>
              </a:rPr>
              <a:t>.</a:t>
            </a:r>
          </a:p>
        </p:txBody>
      </p:sp>
      <p:pic>
        <p:nvPicPr>
          <p:cNvPr id="5" name="Picture 4"/>
          <p:cNvPicPr>
            <a:picLocks noChangeAspect="1"/>
          </p:cNvPicPr>
          <p:nvPr/>
        </p:nvPicPr>
        <p:blipFill>
          <a:blip r:embed="rId3"/>
          <a:stretch>
            <a:fillRect/>
          </a:stretch>
        </p:blipFill>
        <p:spPr>
          <a:xfrm>
            <a:off x="13428095" y="2314404"/>
            <a:ext cx="4846012" cy="2829096"/>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787635FE-4672-60F7-C7D3-749A8216278B}"/>
              </a:ext>
            </a:extLst>
          </p:cNvPr>
          <p:cNvPicPr>
            <a:picLocks noChangeAspect="1"/>
          </p:cNvPicPr>
          <p:nvPr/>
        </p:nvPicPr>
        <p:blipFill>
          <a:blip r:embed="rId4"/>
          <a:stretch>
            <a:fillRect/>
          </a:stretch>
        </p:blipFill>
        <p:spPr>
          <a:xfrm>
            <a:off x="13599261" y="6491386"/>
            <a:ext cx="4688738" cy="2792979"/>
          </a:xfrm>
          <a:prstGeom prst="rect">
            <a:avLst/>
          </a:prstGeom>
        </p:spPr>
      </p:pic>
    </p:spTree>
    <p:extLst>
      <p:ext uri="{BB962C8B-B14F-4D97-AF65-F5344CB8AC3E}">
        <p14:creationId xmlns:p14="http://schemas.microsoft.com/office/powerpoint/2010/main" val="4160605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p:nvPr/>
        </p:nvSpPr>
        <p:spPr>
          <a:xfrm>
            <a:off x="0" y="1544080"/>
            <a:ext cx="18288000" cy="9533"/>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2" name="Google Shape;132;p3"/>
          <p:cNvGrpSpPr/>
          <p:nvPr/>
        </p:nvGrpSpPr>
        <p:grpSpPr>
          <a:xfrm>
            <a:off x="252918" y="1843502"/>
            <a:ext cx="10442791" cy="8062498"/>
            <a:chOff x="-745479" y="0"/>
            <a:chExt cx="19048623" cy="2973966"/>
          </a:xfrm>
        </p:grpSpPr>
        <p:sp>
          <p:nvSpPr>
            <p:cNvPr id="133" name="Google Shape;133;p3"/>
            <p:cNvSpPr txBox="1"/>
            <p:nvPr/>
          </p:nvSpPr>
          <p:spPr>
            <a:xfrm>
              <a:off x="-745479" y="2112447"/>
              <a:ext cx="10810161" cy="861519"/>
            </a:xfrm>
            <a:prstGeom prst="rect">
              <a:avLst/>
            </a:prstGeom>
            <a:noFill/>
            <a:ln>
              <a:noFill/>
            </a:ln>
          </p:spPr>
          <p:txBody>
            <a:bodyPr spcFirstLastPara="1" wrap="square" lIns="0" tIns="0" rIns="0" bIns="0" anchor="t" anchorCtr="0">
              <a:spAutoFit/>
            </a:bodyPr>
            <a:lstStyle/>
            <a:p>
              <a:pPr lvl="1">
                <a:lnSpc>
                  <a:spcPct val="150017"/>
                </a:lnSpc>
              </a:pPr>
              <a:endParaRPr sz="2799" b="0" i="0" u="none" strike="noStrike" cap="none" dirty="0">
                <a:solidFill>
                  <a:srgbClr val="1F1F1F"/>
                </a:solidFill>
                <a:latin typeface="Public Sans"/>
                <a:ea typeface="Public Sans"/>
                <a:cs typeface="Public Sans"/>
                <a:sym typeface="Public Sans"/>
              </a:endParaRPr>
            </a:p>
          </p:txBody>
        </p:sp>
        <p:sp>
          <p:nvSpPr>
            <p:cNvPr id="134" name="Google Shape;134;p3"/>
            <p:cNvSpPr txBox="1"/>
            <p:nvPr/>
          </p:nvSpPr>
          <p:spPr>
            <a:xfrm>
              <a:off x="0" y="0"/>
              <a:ext cx="18303144" cy="1295400"/>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2" name="Rectangle 1">
            <a:extLst>
              <a:ext uri="{FF2B5EF4-FFF2-40B4-BE49-F238E27FC236}">
                <a16:creationId xmlns:a16="http://schemas.microsoft.com/office/drawing/2014/main" id="{CEA40A1C-1513-D296-F35D-7053D7D1A67A}"/>
              </a:ext>
            </a:extLst>
          </p:cNvPr>
          <p:cNvSpPr/>
          <p:nvPr/>
        </p:nvSpPr>
        <p:spPr>
          <a:xfrm>
            <a:off x="138546" y="1729627"/>
            <a:ext cx="11957202" cy="8833187"/>
          </a:xfrm>
          <a:prstGeom prst="rect">
            <a:avLst/>
          </a:prstGeom>
        </p:spPr>
        <p:txBody>
          <a:bodyPr wrap="square">
            <a:spAutoFit/>
          </a:bodyPr>
          <a:lstStyle/>
          <a:p>
            <a:pPr marL="457200" indent="-457200">
              <a:buFont typeface="Arial" panose="020B0604020202020204" pitchFamily="34" charset="0"/>
              <a:buChar char="•"/>
            </a:pPr>
            <a:r>
              <a:rPr lang="en-US" sz="3000" dirty="0">
                <a:latin typeface="Calibri" panose="020F0502020204030204" pitchFamily="34" charset="0"/>
                <a:cs typeface="Calibri" panose="020F0502020204030204" pitchFamily="34" charset="0"/>
              </a:rPr>
              <a:t>After the Supreme Court’s decision in South Dakota v. </a:t>
            </a:r>
            <a:r>
              <a:rPr lang="en-US" sz="3000" dirty="0">
                <a:solidFill>
                  <a:srgbClr val="B30907"/>
                </a:solidFill>
                <a:latin typeface="Calibri" panose="020F0502020204030204" pitchFamily="34" charset="0"/>
                <a:cs typeface="Calibri" panose="020F0502020204030204" pitchFamily="34" charset="0"/>
              </a:rPr>
              <a:t>Wayfair</a:t>
            </a:r>
            <a:r>
              <a:rPr lang="en-US" sz="3000" dirty="0">
                <a:latin typeface="Calibri" panose="020F0502020204030204" pitchFamily="34" charset="0"/>
                <a:cs typeface="Calibri" panose="020F0502020204030204" pitchFamily="34" charset="0"/>
              </a:rPr>
              <a:t>, states now require sellers that do not have a physical presence in their state to collect and remit their taxes on sales of products delivered into their state.</a:t>
            </a:r>
          </a:p>
          <a:p>
            <a:pPr marL="457200" indent="-45720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000" dirty="0">
                <a:solidFill>
                  <a:srgbClr val="B30907"/>
                </a:solidFill>
                <a:latin typeface="Calibri" panose="020F0502020204030204" pitchFamily="34" charset="0"/>
                <a:cs typeface="Calibri" panose="020F0502020204030204" pitchFamily="34" charset="0"/>
              </a:rPr>
              <a:t>Shifting Sands:</a:t>
            </a:r>
            <a:r>
              <a:rPr lang="en-US" sz="3000" dirty="0">
                <a:latin typeface="Calibri" panose="020F0502020204030204" pitchFamily="34" charset="0"/>
                <a:cs typeface="Calibri" panose="020F0502020204030204" pitchFamily="34" charset="0"/>
              </a:rPr>
              <a:t> On January 1, 2022, 88 sales tax rate changes went into effect, spanning across 18 states.</a:t>
            </a:r>
          </a:p>
          <a:p>
            <a:pPr marL="457200" indent="-45720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000" dirty="0">
                <a:latin typeface="Calibri" panose="020F0502020204030204" pitchFamily="34" charset="0"/>
                <a:cs typeface="Calibri" panose="020F0502020204030204" pitchFamily="34" charset="0"/>
              </a:rPr>
              <a:t>ACMA has continued to actively engage and advocate for federal legislation that would create a </a:t>
            </a:r>
            <a:r>
              <a:rPr lang="en-US" sz="3000" dirty="0">
                <a:solidFill>
                  <a:srgbClr val="B30907"/>
                </a:solidFill>
                <a:latin typeface="Calibri" panose="020F0502020204030204" pitchFamily="34" charset="0"/>
                <a:cs typeface="Calibri" panose="020F0502020204030204" pitchFamily="34" charset="0"/>
              </a:rPr>
              <a:t>unified</a:t>
            </a:r>
            <a:r>
              <a:rPr lang="en-US" sz="3000" dirty="0">
                <a:latin typeface="Calibri" panose="020F0502020204030204" pitchFamily="34" charset="0"/>
                <a:cs typeface="Calibri" panose="020F0502020204030204" pitchFamily="34" charset="0"/>
              </a:rPr>
              <a:t> remote sales </a:t>
            </a:r>
            <a:r>
              <a:rPr lang="en-US" sz="3000" dirty="0">
                <a:solidFill>
                  <a:srgbClr val="B30907"/>
                </a:solidFill>
                <a:latin typeface="Calibri" panose="020F0502020204030204" pitchFamily="34" charset="0"/>
                <a:cs typeface="Calibri" panose="020F0502020204030204" pitchFamily="34" charset="0"/>
              </a:rPr>
              <a:t>tax framework</a:t>
            </a:r>
            <a:r>
              <a:rPr lang="en-US" sz="3000" dirty="0">
                <a:latin typeface="Calibri" panose="020F0502020204030204" pitchFamily="34" charset="0"/>
                <a:cs typeface="Calibri" panose="020F0502020204030204" pitchFamily="34" charset="0"/>
              </a:rPr>
              <a:t>.</a:t>
            </a:r>
          </a:p>
          <a:p>
            <a:pPr marL="457200" indent="-45720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000" dirty="0">
                <a:latin typeface="Calibri" panose="020F0502020204030204" pitchFamily="34" charset="0"/>
                <a:cs typeface="Calibri" panose="020F0502020204030204" pitchFamily="34" charset="0"/>
              </a:rPr>
              <a:t>Our </a:t>
            </a:r>
            <a:r>
              <a:rPr lang="en-US" sz="3000" dirty="0">
                <a:solidFill>
                  <a:srgbClr val="B30907"/>
                </a:solidFill>
                <a:latin typeface="Calibri" panose="020F0502020204030204" pitchFamily="34" charset="0"/>
                <a:cs typeface="Calibri" panose="020F0502020204030204" pitchFamily="34" charset="0"/>
              </a:rPr>
              <a:t>efforts</a:t>
            </a:r>
            <a:r>
              <a:rPr lang="en-US" sz="3000" dirty="0">
                <a:latin typeface="Calibri" panose="020F0502020204030204" pitchFamily="34" charset="0"/>
                <a:cs typeface="Calibri" panose="020F0502020204030204" pitchFamily="34" charset="0"/>
              </a:rPr>
              <a:t> continue to be </a:t>
            </a:r>
            <a:r>
              <a:rPr lang="en-US" sz="3000" dirty="0">
                <a:solidFill>
                  <a:srgbClr val="B30907"/>
                </a:solidFill>
                <a:latin typeface="Calibri" panose="020F0502020204030204" pitchFamily="34" charset="0"/>
                <a:cs typeface="Calibri" panose="020F0502020204030204" pitchFamily="34" charset="0"/>
              </a:rPr>
              <a:t>recognized</a:t>
            </a:r>
            <a:r>
              <a:rPr lang="en-US" sz="3000" dirty="0">
                <a:latin typeface="Calibri" panose="020F0502020204030204" pitchFamily="34" charset="0"/>
                <a:cs typeface="Calibri" panose="020F0502020204030204" pitchFamily="34" charset="0"/>
              </a:rPr>
              <a:t> by Members of Congress and in June, The Senate Finance Committee held a full committee hearing on Examining the Impact of South Dakota v. </a:t>
            </a:r>
            <a:r>
              <a:rPr lang="en-US" sz="3000" dirty="0" err="1">
                <a:latin typeface="Calibri" panose="020F0502020204030204" pitchFamily="34" charset="0"/>
                <a:cs typeface="Calibri" panose="020F0502020204030204" pitchFamily="34" charset="0"/>
              </a:rPr>
              <a:t>WayFair</a:t>
            </a:r>
            <a:r>
              <a:rPr lang="en-US" sz="3000" dirty="0">
                <a:latin typeface="Calibri" panose="020F0502020204030204" pitchFamily="34" charset="0"/>
                <a:cs typeface="Calibri" panose="020F0502020204030204" pitchFamily="34" charset="0"/>
              </a:rPr>
              <a:t> on Small Businesses and Remote Sales. </a:t>
            </a:r>
          </a:p>
          <a:p>
            <a:pPr marL="457200" indent="-45720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000" dirty="0">
                <a:latin typeface="Calibri" panose="020F0502020204030204" pitchFamily="34" charset="0"/>
                <a:cs typeface="Calibri" panose="020F0502020204030204" pitchFamily="34" charset="0"/>
              </a:rPr>
              <a:t>An ACMA Member Company was a </a:t>
            </a:r>
            <a:r>
              <a:rPr lang="en-US" sz="3000" dirty="0">
                <a:solidFill>
                  <a:srgbClr val="B30907"/>
                </a:solidFill>
                <a:latin typeface="Calibri" panose="020F0502020204030204" pitchFamily="34" charset="0"/>
                <a:cs typeface="Calibri" panose="020F0502020204030204" pitchFamily="34" charset="0"/>
              </a:rPr>
              <a:t>witness at the hearing </a:t>
            </a:r>
            <a:r>
              <a:rPr lang="en-US" sz="3000" dirty="0">
                <a:latin typeface="Calibri" panose="020F0502020204030204" pitchFamily="34" charset="0"/>
                <a:cs typeface="Calibri" panose="020F0502020204030204" pitchFamily="34" charset="0"/>
              </a:rPr>
              <a:t>and ACMA and other member companies submitted written testimony. </a:t>
            </a:r>
          </a:p>
          <a:p>
            <a:endParaRPr lang="en-US" sz="2800" dirty="0">
              <a:latin typeface="Calibri" panose="020F0502020204030204" pitchFamily="34" charset="0"/>
              <a:cs typeface="Calibri" panose="020F0502020204030204" pitchFamily="34" charset="0"/>
            </a:endParaRPr>
          </a:p>
        </p:txBody>
      </p:sp>
      <p:pic>
        <p:nvPicPr>
          <p:cNvPr id="4" name="Picture 3" descr="Map&#10;&#10;Description automatically generated">
            <a:extLst>
              <a:ext uri="{FF2B5EF4-FFF2-40B4-BE49-F238E27FC236}">
                <a16:creationId xmlns:a16="http://schemas.microsoft.com/office/drawing/2014/main" id="{032C3423-0C5E-D7B8-C1FA-BC071DC260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01600" y="239290"/>
            <a:ext cx="5486400" cy="5533765"/>
          </a:xfrm>
          <a:prstGeom prst="rect">
            <a:avLst/>
          </a:prstGeom>
        </p:spPr>
      </p:pic>
      <p:pic>
        <p:nvPicPr>
          <p:cNvPr id="7" name="Picture 6" descr="Map&#10;&#10;Description automatically generated">
            <a:extLst>
              <a:ext uri="{FF2B5EF4-FFF2-40B4-BE49-F238E27FC236}">
                <a16:creationId xmlns:a16="http://schemas.microsoft.com/office/drawing/2014/main" id="{DF189C49-A980-77F3-5DD4-9AA7AFAEAF86}"/>
              </a:ext>
            </a:extLst>
          </p:cNvPr>
          <p:cNvPicPr>
            <a:picLocks noChangeAspect="1"/>
          </p:cNvPicPr>
          <p:nvPr/>
        </p:nvPicPr>
        <p:blipFill>
          <a:blip r:embed="rId4"/>
          <a:stretch>
            <a:fillRect/>
          </a:stretch>
        </p:blipFill>
        <p:spPr>
          <a:xfrm>
            <a:off x="11653561" y="5767679"/>
            <a:ext cx="7473260" cy="4521973"/>
          </a:xfrm>
          <a:prstGeom prst="rect">
            <a:avLst/>
          </a:prstGeom>
        </p:spPr>
      </p:pic>
      <p:sp>
        <p:nvSpPr>
          <p:cNvPr id="135" name="Google Shape;135;p3"/>
          <p:cNvSpPr txBox="1"/>
          <p:nvPr/>
        </p:nvSpPr>
        <p:spPr>
          <a:xfrm>
            <a:off x="2025855" y="492435"/>
            <a:ext cx="10668000" cy="1034129"/>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b="1" dirty="0">
                <a:solidFill>
                  <a:srgbClr val="025373"/>
                </a:solidFill>
                <a:latin typeface="Calibri" panose="020F0502020204030204" pitchFamily="34" charset="0"/>
                <a:cs typeface="Calibri" panose="020F0502020204030204" pitchFamily="34" charset="0"/>
                <a:sym typeface="Archivo Narrow"/>
              </a:rPr>
              <a:t>REMOTE SELLER TAX LAW ISSUES</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7469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p:nvPr/>
        </p:nvSpPr>
        <p:spPr>
          <a:xfrm>
            <a:off x="0" y="1544080"/>
            <a:ext cx="18288000" cy="9533"/>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3"/>
          <p:cNvSpPr txBox="1"/>
          <p:nvPr/>
        </p:nvSpPr>
        <p:spPr>
          <a:xfrm>
            <a:off x="958732" y="361347"/>
            <a:ext cx="17329267" cy="971549"/>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35" name="Google Shape;135;p3"/>
          <p:cNvSpPr txBox="1"/>
          <p:nvPr/>
        </p:nvSpPr>
        <p:spPr>
          <a:xfrm>
            <a:off x="536265" y="1631117"/>
            <a:ext cx="11790218" cy="1034129"/>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b="1" dirty="0">
                <a:solidFill>
                  <a:srgbClr val="025373"/>
                </a:solidFill>
                <a:latin typeface="Calibri" panose="020F0502020204030204" pitchFamily="34" charset="0"/>
                <a:cs typeface="Calibri" panose="020F0502020204030204" pitchFamily="34" charset="0"/>
                <a:sym typeface="Archivo Narrow"/>
              </a:rPr>
              <a:t>TRADE &amp; TARIFFS</a:t>
            </a:r>
            <a:endParaRPr dirty="0">
              <a:latin typeface="Calibri" panose="020F0502020204030204" pitchFamily="34" charset="0"/>
              <a:cs typeface="Calibri" panose="020F0502020204030204" pitchFamily="34" charset="0"/>
            </a:endParaRPr>
          </a:p>
        </p:txBody>
      </p:sp>
      <p:sp>
        <p:nvSpPr>
          <p:cNvPr id="2" name="Rectangle 1"/>
          <p:cNvSpPr/>
          <p:nvPr/>
        </p:nvSpPr>
        <p:spPr>
          <a:xfrm>
            <a:off x="336232" y="2641600"/>
            <a:ext cx="12435225" cy="7448193"/>
          </a:xfrm>
          <a:prstGeom prst="rect">
            <a:avLst/>
          </a:prstGeom>
        </p:spPr>
        <p:txBody>
          <a:bodyPr wrap="square">
            <a:spAutoFit/>
          </a:bodyPr>
          <a:lstStyle/>
          <a:p>
            <a:pPr marL="457200" indent="-457200">
              <a:buFont typeface="Arial" panose="020B0604020202020204" pitchFamily="34" charset="0"/>
              <a:buChar char="•"/>
            </a:pPr>
            <a:r>
              <a:rPr lang="en-US" sz="2500" dirty="0">
                <a:latin typeface="Calibri" panose="020F0502020204030204" pitchFamily="34" charset="0"/>
                <a:cs typeface="Calibri" panose="020F0502020204030204" pitchFamily="34" charset="0"/>
              </a:rPr>
              <a:t>On May 3, USTR announced its statutory four-year review of the Section 301 tariffs imposed on $370 billion in imports from China under the Trade Act of 1974. </a:t>
            </a: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500" dirty="0">
                <a:latin typeface="Calibri" panose="020F0502020204030204" pitchFamily="34" charset="0"/>
                <a:cs typeface="Calibri" panose="020F0502020204030204" pitchFamily="34" charset="0"/>
              </a:rPr>
              <a:t>Under statute, these tariffs are required to expire on the four-year anniversary of their imposition (July 6, 2022 and August 23, 2022) unless domestic beneficiaries of the tariffs request their extension. </a:t>
            </a: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77190" indent="-285750" defTabSz="825500" hangingPunct="0">
              <a:buFont typeface="Wingdings" pitchFamily="2" charset="2"/>
              <a:buChar char="§"/>
            </a:pPr>
            <a:r>
              <a:rPr lang="en-US" sz="2500" b="1" dirty="0">
                <a:latin typeface="Calibri" panose="020F0502020204030204" pitchFamily="34" charset="0"/>
                <a:ea typeface="Helvetica Neue" panose="02000503000000020004" pitchFamily="2" charset="0"/>
                <a:cs typeface="Calibri" panose="020F0502020204030204" pitchFamily="34" charset="0"/>
                <a:sym typeface="Helvetica Light"/>
              </a:rPr>
              <a:t>This review is an opportunity for industry and other tariff-effected stakeholders to make the best possible case for the modification or elimination of the Section 301 tariffs on certain products and rebut protectionist organizations from extending these tariffs. </a:t>
            </a:r>
          </a:p>
          <a:p>
            <a:pPr marL="91440" defTabSz="825500" hangingPunct="0"/>
            <a:endParaRPr lang="en-US" sz="1200" dirty="0">
              <a:latin typeface="Calibri" panose="020F0502020204030204" pitchFamily="34" charset="0"/>
              <a:ea typeface="Helvetica Neue Light" panose="02000403000000020004" pitchFamily="2" charset="0"/>
              <a:cs typeface="Calibri" panose="020F0502020204030204" pitchFamily="34" charset="0"/>
              <a:sym typeface="Helvetica Light"/>
            </a:endParaRPr>
          </a:p>
          <a:p>
            <a:pPr marL="377190" indent="-285750" defTabSz="825500" hangingPunct="0">
              <a:buFont typeface="Wingdings" pitchFamily="2" charset="2"/>
              <a:buChar char="§"/>
            </a:pPr>
            <a:r>
              <a:rPr lang="en-US" sz="2500" dirty="0">
                <a:latin typeface="Calibri" panose="020F0502020204030204" pitchFamily="34" charset="0"/>
                <a:ea typeface="Helvetica Neue Light" panose="02000403000000020004" pitchFamily="2" charset="0"/>
                <a:cs typeface="Calibri" panose="020F0502020204030204" pitchFamily="34" charset="0"/>
                <a:sym typeface="Helvetica Light"/>
              </a:rPr>
              <a:t>The review will cover the products on Lists 1, 2, 3, and 4.</a:t>
            </a:r>
          </a:p>
          <a:p>
            <a:pPr marL="377190" indent="-285750" defTabSz="825500" hangingPunct="0">
              <a:buFont typeface="Wingdings" pitchFamily="2" charset="2"/>
              <a:buChar char="§"/>
            </a:pPr>
            <a:endParaRPr lang="en-US" dirty="0">
              <a:latin typeface="Calibri" panose="020F0502020204030204" pitchFamily="34" charset="0"/>
              <a:ea typeface="Helvetica Neue Light" panose="02000403000000020004" pitchFamily="2" charset="0"/>
              <a:cs typeface="Calibri" panose="020F0502020204030204" pitchFamily="34" charset="0"/>
              <a:sym typeface="Helvetica Light"/>
            </a:endParaRPr>
          </a:p>
          <a:p>
            <a:pPr marL="377190" indent="-285750" defTabSz="825500" hangingPunct="0">
              <a:buFont typeface="Wingdings" pitchFamily="2" charset="2"/>
              <a:buChar char="§"/>
            </a:pPr>
            <a:r>
              <a:rPr lang="en-US" sz="2500" b="1" dirty="0">
                <a:latin typeface="Calibri" panose="020F0502020204030204" pitchFamily="34" charset="0"/>
                <a:ea typeface="Helvetica Neue" panose="02000503000000020004" pitchFamily="2" charset="0"/>
                <a:cs typeface="Calibri" panose="020F0502020204030204" pitchFamily="34" charset="0"/>
                <a:sym typeface="Helvetica Light"/>
              </a:rPr>
              <a:t>USTR Katherine Tai has mentioned in the past that she does not want to weaken her negotiating position with China by lifting 301 tariffs</a:t>
            </a:r>
            <a:r>
              <a:rPr lang="en-US" sz="2500" dirty="0">
                <a:latin typeface="Calibri" panose="020F0502020204030204" pitchFamily="34" charset="0"/>
                <a:ea typeface="Helvetica Neue Light" panose="02000403000000020004" pitchFamily="2" charset="0"/>
                <a:cs typeface="Calibri" panose="020F0502020204030204" pitchFamily="34" charset="0"/>
                <a:sym typeface="Helvetica Light"/>
              </a:rPr>
              <a:t>, especially considering China’s failure to hit the Phase One agreement trade targets. </a:t>
            </a:r>
          </a:p>
          <a:p>
            <a:pPr marL="377190" indent="-285750" defTabSz="825500" hangingPunct="0">
              <a:buFont typeface="Wingdings" pitchFamily="2" charset="2"/>
              <a:buChar char="§"/>
            </a:pPr>
            <a:endParaRPr lang="en-US" dirty="0">
              <a:latin typeface="Calibri" panose="020F0502020204030204" pitchFamily="34" charset="0"/>
              <a:ea typeface="Helvetica Neue Light" panose="02000403000000020004" pitchFamily="2" charset="0"/>
              <a:cs typeface="Calibri" panose="020F0502020204030204" pitchFamily="34" charset="0"/>
              <a:sym typeface="Helvetica Light"/>
            </a:endParaRPr>
          </a:p>
          <a:p>
            <a:pPr marL="377190" indent="-285750" defTabSz="825500" hangingPunct="0">
              <a:buFont typeface="Wingdings" pitchFamily="2" charset="2"/>
              <a:buChar char="§"/>
            </a:pPr>
            <a:r>
              <a:rPr lang="en-US" sz="2500" dirty="0">
                <a:latin typeface="Calibri" panose="020F0502020204030204" pitchFamily="34" charset="0"/>
                <a:ea typeface="Helvetica Neue Light" panose="02000403000000020004" pitchFamily="2" charset="0"/>
                <a:cs typeface="Calibri" panose="020F0502020204030204" pitchFamily="34" charset="0"/>
                <a:sym typeface="Helvetica Light"/>
              </a:rPr>
              <a:t>According to conversations with senior staff at USTR - The second phase (soliciting comments from those who dislike the tariffs) of the Section 301 tariff review is coming very soon and should be released by USTR shortly.</a:t>
            </a:r>
            <a:endParaRPr lang="en-US" sz="25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12881811" y="5355365"/>
            <a:ext cx="4238313" cy="4022805"/>
          </a:xfrm>
          <a:prstGeom prst="rect">
            <a:avLst/>
          </a:prstGeom>
        </p:spPr>
      </p:pic>
      <p:pic>
        <p:nvPicPr>
          <p:cNvPr id="4" name="Picture 3"/>
          <p:cNvPicPr>
            <a:picLocks noChangeAspect="1"/>
          </p:cNvPicPr>
          <p:nvPr/>
        </p:nvPicPr>
        <p:blipFill>
          <a:blip r:embed="rId4"/>
          <a:stretch>
            <a:fillRect/>
          </a:stretch>
        </p:blipFill>
        <p:spPr>
          <a:xfrm>
            <a:off x="12688142" y="1770225"/>
            <a:ext cx="5320733" cy="3373275"/>
          </a:xfrm>
          <a:prstGeom prst="rect">
            <a:avLst/>
          </a:prstGeom>
        </p:spPr>
      </p:pic>
      <p:sp>
        <p:nvSpPr>
          <p:cNvPr id="5" name="TextBox 4">
            <a:extLst>
              <a:ext uri="{FF2B5EF4-FFF2-40B4-BE49-F238E27FC236}">
                <a16:creationId xmlns:a16="http://schemas.microsoft.com/office/drawing/2014/main" id="{A4BE8BA8-D2FE-ED07-8D74-85083EF239E3}"/>
              </a:ext>
            </a:extLst>
          </p:cNvPr>
          <p:cNvSpPr txBox="1"/>
          <p:nvPr/>
        </p:nvSpPr>
        <p:spPr>
          <a:xfrm>
            <a:off x="2734717" y="147520"/>
            <a:ext cx="15397642" cy="1138773"/>
          </a:xfrm>
          <a:prstGeom prst="rect">
            <a:avLst/>
          </a:prstGeom>
          <a:noFill/>
        </p:spPr>
        <p:txBody>
          <a:bodyPr wrap="square" rtlCol="0">
            <a:spAutoFit/>
          </a:bodyPr>
          <a:lstStyle/>
          <a:p>
            <a:pPr algn="ctr"/>
            <a:r>
              <a:rPr lang="en-US" sz="3400" b="1" dirty="0">
                <a:solidFill>
                  <a:srgbClr val="B30907"/>
                </a:solidFill>
                <a:latin typeface="Calibri" panose="020F0502020204030204" pitchFamily="34" charset="0"/>
                <a:cs typeface="Calibri" panose="020F0502020204030204" pitchFamily="34" charset="0"/>
              </a:rPr>
              <a:t>ACMA regularly updates its members with timely updates on other topics such as trade issues, new extra-jurisdictional regulations and other material developments…</a:t>
            </a:r>
          </a:p>
        </p:txBody>
      </p:sp>
    </p:spTree>
    <p:extLst>
      <p:ext uri="{BB962C8B-B14F-4D97-AF65-F5344CB8AC3E}">
        <p14:creationId xmlns:p14="http://schemas.microsoft.com/office/powerpoint/2010/main" val="2432895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p:nvPr/>
        </p:nvSpPr>
        <p:spPr>
          <a:xfrm>
            <a:off x="0" y="1544080"/>
            <a:ext cx="18288000" cy="9533"/>
          </a:xfrm>
          <a:prstGeom prst="rect">
            <a:avLst/>
          </a:prstGeom>
          <a:solidFill>
            <a:srgbClr val="DA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2" name="Google Shape;132;p3"/>
          <p:cNvGrpSpPr/>
          <p:nvPr/>
        </p:nvGrpSpPr>
        <p:grpSpPr>
          <a:xfrm>
            <a:off x="252919" y="361347"/>
            <a:ext cx="18035080" cy="2230473"/>
            <a:chOff x="-745479" y="0"/>
            <a:chExt cx="19048623" cy="2973966"/>
          </a:xfrm>
        </p:grpSpPr>
        <p:sp>
          <p:nvSpPr>
            <p:cNvPr id="133" name="Google Shape;133;p3"/>
            <p:cNvSpPr txBox="1"/>
            <p:nvPr/>
          </p:nvSpPr>
          <p:spPr>
            <a:xfrm>
              <a:off x="-745479" y="2112447"/>
              <a:ext cx="19048623" cy="861519"/>
            </a:xfrm>
            <a:prstGeom prst="rect">
              <a:avLst/>
            </a:prstGeom>
            <a:noFill/>
            <a:ln>
              <a:noFill/>
            </a:ln>
          </p:spPr>
          <p:txBody>
            <a:bodyPr spcFirstLastPara="1" wrap="square" lIns="0" tIns="0" rIns="0" bIns="0" anchor="t" anchorCtr="0">
              <a:spAutoFit/>
            </a:bodyPr>
            <a:lstStyle/>
            <a:p>
              <a:pPr lvl="1">
                <a:lnSpc>
                  <a:spcPct val="150017"/>
                </a:lnSpc>
              </a:pPr>
              <a:endParaRPr sz="2799" b="0" i="0" u="none" strike="noStrike" cap="none" dirty="0">
                <a:solidFill>
                  <a:srgbClr val="1F1F1F"/>
                </a:solidFill>
                <a:latin typeface="Public Sans"/>
                <a:ea typeface="Public Sans"/>
                <a:cs typeface="Public Sans"/>
                <a:sym typeface="Public Sans"/>
              </a:endParaRPr>
            </a:p>
          </p:txBody>
        </p:sp>
        <p:sp>
          <p:nvSpPr>
            <p:cNvPr id="134" name="Google Shape;134;p3"/>
            <p:cNvSpPr txBox="1"/>
            <p:nvPr/>
          </p:nvSpPr>
          <p:spPr>
            <a:xfrm>
              <a:off x="0" y="0"/>
              <a:ext cx="18303144" cy="1295400"/>
            </a:xfrm>
            <a:prstGeom prst="rect">
              <a:avLst/>
            </a:prstGeom>
            <a:noFill/>
            <a:ln>
              <a:noFill/>
            </a:ln>
          </p:spPr>
          <p:txBody>
            <a:bodyPr spcFirstLastPara="1" wrap="square" lIns="0" tIns="0" rIns="0" bIns="0" anchor="t" anchorCtr="0">
              <a:spAutoFit/>
            </a:bodyPr>
            <a:lstStyle/>
            <a:p>
              <a:pPr marL="0" marR="0" lvl="1" indent="0" algn="ctr" rtl="0">
                <a:lnSpc>
                  <a:spcPct val="426611"/>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135" name="Google Shape;135;p3"/>
          <p:cNvSpPr txBox="1"/>
          <p:nvPr/>
        </p:nvSpPr>
        <p:spPr>
          <a:xfrm>
            <a:off x="3403294" y="486388"/>
            <a:ext cx="10384972" cy="1034129"/>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b="1" dirty="0">
                <a:solidFill>
                  <a:srgbClr val="025373"/>
                </a:solidFill>
                <a:latin typeface="Calibri" panose="020F0502020204030204" pitchFamily="34" charset="0"/>
                <a:cs typeface="Calibri" panose="020F0502020204030204" pitchFamily="34" charset="0"/>
                <a:sym typeface="Archivo Narrow"/>
              </a:rPr>
              <a:t>POSTAL SERVICE REFORM ACT (PSRA)</a:t>
            </a:r>
            <a:endParaRPr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91440" y="1764797"/>
            <a:ext cx="13105814" cy="8254414"/>
          </a:xfrm>
        </p:spPr>
        <p:txBody>
          <a:bodyPr>
            <a:normAutofit fontScale="62500" lnSpcReduction="20000"/>
          </a:bodyPr>
          <a:lstStyle/>
          <a:p>
            <a:r>
              <a:rPr lang="en-US" sz="4000" dirty="0"/>
              <a:t>In April, after massive bipartisan support in House and Senate, </a:t>
            </a:r>
            <a:r>
              <a:rPr lang="en-US" sz="4000" dirty="0">
                <a:solidFill>
                  <a:srgbClr val="B30907"/>
                </a:solidFill>
              </a:rPr>
              <a:t>Biden signed the PSRA into law</a:t>
            </a:r>
            <a:r>
              <a:rPr lang="en-US" sz="4000" dirty="0"/>
              <a:t>, which provides </a:t>
            </a:r>
            <a:r>
              <a:rPr lang="en-US" sz="4000" dirty="0">
                <a:solidFill>
                  <a:srgbClr val="B30907"/>
                </a:solidFill>
              </a:rPr>
              <a:t>$107 billion in direct and indirect support </a:t>
            </a:r>
            <a:r>
              <a:rPr lang="en-US" sz="4000" dirty="0"/>
              <a:t>for the USPS.  </a:t>
            </a:r>
          </a:p>
          <a:p>
            <a:pPr marL="114300" indent="0">
              <a:buNone/>
            </a:pPr>
            <a:endParaRPr lang="en-US" sz="4000" dirty="0"/>
          </a:p>
          <a:p>
            <a:r>
              <a:rPr lang="en-US" sz="4000" b="1" dirty="0"/>
              <a:t>The PSRA would:</a:t>
            </a:r>
          </a:p>
          <a:p>
            <a:pPr lvl="1"/>
            <a:r>
              <a:rPr lang="en-US" sz="4200" dirty="0"/>
              <a:t>Eliminate the </a:t>
            </a:r>
            <a:r>
              <a:rPr lang="en-US" sz="4200" dirty="0">
                <a:solidFill>
                  <a:srgbClr val="B30907"/>
                </a:solidFill>
              </a:rPr>
              <a:t>retiree health prefunding </a:t>
            </a:r>
            <a:r>
              <a:rPr lang="en-US" sz="4200" dirty="0"/>
              <a:t>requirement for the USPS. </a:t>
            </a:r>
          </a:p>
          <a:p>
            <a:pPr marL="571500" lvl="1" indent="0">
              <a:buNone/>
            </a:pPr>
            <a:endParaRPr lang="en-US" sz="4200" dirty="0"/>
          </a:p>
          <a:p>
            <a:pPr lvl="1"/>
            <a:r>
              <a:rPr lang="en-US" sz="4200" dirty="0"/>
              <a:t>Requires the USPS to establish and provide reasonable </a:t>
            </a:r>
            <a:r>
              <a:rPr lang="en-US" sz="4200" dirty="0">
                <a:solidFill>
                  <a:srgbClr val="B30907"/>
                </a:solidFill>
              </a:rPr>
              <a:t>service performance </a:t>
            </a:r>
            <a:r>
              <a:rPr lang="en-US" sz="4200" dirty="0"/>
              <a:t>targets for “market dominant products” – annually, and create a portal for public to display publically. </a:t>
            </a:r>
          </a:p>
          <a:p>
            <a:pPr lvl="1"/>
            <a:endParaRPr lang="en-US" sz="4200" dirty="0"/>
          </a:p>
          <a:p>
            <a:pPr lvl="1"/>
            <a:r>
              <a:rPr lang="en-US" sz="4200" dirty="0"/>
              <a:t>Requires that the USPS maintain an </a:t>
            </a:r>
            <a:r>
              <a:rPr lang="en-US" sz="4200" dirty="0">
                <a:solidFill>
                  <a:srgbClr val="B30907"/>
                </a:solidFill>
              </a:rPr>
              <a:t>integrated network </a:t>
            </a:r>
            <a:r>
              <a:rPr lang="en-US" sz="4200" dirty="0"/>
              <a:t>of delivery of market dominant products and competitive products – </a:t>
            </a:r>
            <a:r>
              <a:rPr lang="en-US" sz="4200" dirty="0">
                <a:solidFill>
                  <a:srgbClr val="B30907"/>
                </a:solidFill>
              </a:rPr>
              <a:t>six days a week</a:t>
            </a:r>
            <a:r>
              <a:rPr lang="en-US" sz="4200" dirty="0"/>
              <a:t>. </a:t>
            </a:r>
          </a:p>
          <a:p>
            <a:pPr lvl="1"/>
            <a:endParaRPr lang="en-US" sz="4200" dirty="0"/>
          </a:p>
          <a:p>
            <a:pPr lvl="1"/>
            <a:r>
              <a:rPr lang="en-US" sz="4200" dirty="0"/>
              <a:t>Requires the PRC to </a:t>
            </a:r>
            <a:r>
              <a:rPr lang="en-US" sz="4200" dirty="0">
                <a:solidFill>
                  <a:srgbClr val="B30907"/>
                </a:solidFill>
              </a:rPr>
              <a:t>assess</a:t>
            </a:r>
            <a:r>
              <a:rPr lang="en-US" sz="4200" dirty="0"/>
              <a:t> whether </a:t>
            </a:r>
            <a:r>
              <a:rPr lang="en-US" sz="4200" dirty="0">
                <a:solidFill>
                  <a:srgbClr val="B30907"/>
                </a:solidFill>
              </a:rPr>
              <a:t>regulatory revisions </a:t>
            </a:r>
            <a:r>
              <a:rPr lang="en-US" sz="4200" dirty="0"/>
              <a:t>are needed to ensure all direct and indirect costs attributable to mail and package delivery are properly attributed to these products.</a:t>
            </a:r>
          </a:p>
          <a:p>
            <a:pPr lvl="1"/>
            <a:endParaRPr lang="en-US" sz="4200" dirty="0"/>
          </a:p>
          <a:p>
            <a:pPr lvl="1"/>
            <a:r>
              <a:rPr lang="en-US" sz="4200" dirty="0"/>
              <a:t>Requires the PRC, in cooperation with the USPS inspector general, to submit a report to Congress and the postmaster general identifying the </a:t>
            </a:r>
            <a:r>
              <a:rPr lang="en-US" sz="4200" dirty="0">
                <a:solidFill>
                  <a:srgbClr val="B30907"/>
                </a:solidFill>
              </a:rPr>
              <a:t>causes of inefficiencies </a:t>
            </a:r>
            <a:r>
              <a:rPr lang="en-US" sz="4200" dirty="0"/>
              <a:t>in handling flats mail – such as </a:t>
            </a:r>
            <a:r>
              <a:rPr lang="en-US" sz="4200" dirty="0">
                <a:solidFill>
                  <a:srgbClr val="B30907"/>
                </a:solidFill>
              </a:rPr>
              <a:t>catalogs and magazines </a:t>
            </a:r>
            <a:r>
              <a:rPr lang="en-US" sz="4200" dirty="0"/>
              <a:t>– and quantifying the effects of volume trends, investment decisions, excess capacity, and operational inefficiencies on flats costs.</a:t>
            </a:r>
          </a:p>
          <a:p>
            <a:endParaRPr lang="en-US" sz="4000" dirty="0"/>
          </a:p>
          <a:p>
            <a:endParaRPr lang="en-US" sz="4000" dirty="0"/>
          </a:p>
        </p:txBody>
      </p:sp>
      <p:pic>
        <p:nvPicPr>
          <p:cNvPr id="2" name="Picture 1">
            <a:extLst>
              <a:ext uri="{FF2B5EF4-FFF2-40B4-BE49-F238E27FC236}">
                <a16:creationId xmlns:a16="http://schemas.microsoft.com/office/drawing/2014/main" id="{3AA09EF9-AF20-9D7A-E17B-737B0A283E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250779" y="1764797"/>
            <a:ext cx="5090745" cy="2863544"/>
          </a:xfrm>
          <a:prstGeom prst="rect">
            <a:avLst/>
          </a:prstGeom>
          <a:effectLst>
            <a:softEdge rad="127000"/>
          </a:effectLst>
        </p:spPr>
      </p:pic>
      <p:pic>
        <p:nvPicPr>
          <p:cNvPr id="4" name="Picture 3">
            <a:extLst>
              <a:ext uri="{FF2B5EF4-FFF2-40B4-BE49-F238E27FC236}">
                <a16:creationId xmlns:a16="http://schemas.microsoft.com/office/drawing/2014/main" id="{2B4E2C2A-7D1A-1A8C-D1F2-E0C1841D2B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24005" y="4736433"/>
            <a:ext cx="4311076" cy="2424980"/>
          </a:xfrm>
          <a:prstGeom prst="rect">
            <a:avLst/>
          </a:prstGeom>
          <a:effectLst>
            <a:softEdge rad="127000"/>
          </a:effectLst>
        </p:spPr>
      </p:pic>
      <p:pic>
        <p:nvPicPr>
          <p:cNvPr id="5" name="Picture 4">
            <a:extLst>
              <a:ext uri="{FF2B5EF4-FFF2-40B4-BE49-F238E27FC236}">
                <a16:creationId xmlns:a16="http://schemas.microsoft.com/office/drawing/2014/main" id="{D2693FD9-74F7-C1F3-062C-15BF916BDF54}"/>
              </a:ext>
            </a:extLst>
          </p:cNvPr>
          <p:cNvPicPr>
            <a:picLocks noChangeAspect="1"/>
          </p:cNvPicPr>
          <p:nvPr/>
        </p:nvPicPr>
        <p:blipFill>
          <a:blip r:embed="rId5"/>
          <a:stretch>
            <a:fillRect/>
          </a:stretch>
        </p:blipFill>
        <p:spPr>
          <a:xfrm>
            <a:off x="12967419" y="7341174"/>
            <a:ext cx="5374105" cy="2803491"/>
          </a:xfrm>
          <a:prstGeom prst="rect">
            <a:avLst/>
          </a:prstGeom>
          <a:effectLst>
            <a:softEdge rad="189603"/>
          </a:effectLst>
        </p:spPr>
      </p:pic>
      <p:pic>
        <p:nvPicPr>
          <p:cNvPr id="6" name="Picture 5" descr="A picture containing text, clipart&#10;&#10;Description automatically generated">
            <a:extLst>
              <a:ext uri="{FF2B5EF4-FFF2-40B4-BE49-F238E27FC236}">
                <a16:creationId xmlns:a16="http://schemas.microsoft.com/office/drawing/2014/main" id="{E62A4F54-655A-D164-283B-645E88E405D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2354" y="342901"/>
            <a:ext cx="2368446" cy="592112"/>
          </a:xfrm>
          <a:prstGeom prst="rect">
            <a:avLst/>
          </a:prstGeom>
        </p:spPr>
      </p:pic>
    </p:spTree>
    <p:extLst>
      <p:ext uri="{BB962C8B-B14F-4D97-AF65-F5344CB8AC3E}">
        <p14:creationId xmlns:p14="http://schemas.microsoft.com/office/powerpoint/2010/main" val="164141136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11019</TotalTime>
  <Words>2304</Words>
  <Application>Microsoft Macintosh PowerPoint</Application>
  <PresentationFormat>Custom</PresentationFormat>
  <Paragraphs>219</Paragraphs>
  <Slides>27</Slides>
  <Notes>15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Calibri</vt:lpstr>
      <vt:lpstr>Arimo</vt:lpstr>
      <vt:lpstr>Arial</vt:lpstr>
      <vt:lpstr>Clear Sans Regular</vt:lpstr>
      <vt:lpstr>Clear Sans Regular Bold</vt:lpstr>
      <vt:lpstr>Wingdings</vt:lpstr>
      <vt:lpstr>Public Sans</vt:lpstr>
      <vt:lpstr>Hammersmith One</vt:lpstr>
      <vt:lpstr>Archivo Narrow</vt:lpstr>
      <vt:lpstr>Hammersmith One Bold</vt:lpstr>
      <vt:lpstr>Office Theme</vt:lpstr>
      <vt:lpstr>PowerPoint Presentation</vt:lpstr>
      <vt:lpstr>PowerPoint Presentation</vt:lpstr>
      <vt:lpstr>Guest Speaker Biography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Lundquist</dc:creator>
  <cp:lastModifiedBy>Hamilton Davison</cp:lastModifiedBy>
  <cp:revision>87</cp:revision>
  <dcterms:created xsi:type="dcterms:W3CDTF">2006-08-16T00:00:00Z</dcterms:created>
  <dcterms:modified xsi:type="dcterms:W3CDTF">2022-08-18T16:05:22Z</dcterms:modified>
</cp:coreProperties>
</file>