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361" r:id="rId2"/>
    <p:sldId id="258" r:id="rId3"/>
    <p:sldId id="261" r:id="rId4"/>
    <p:sldId id="264" r:id="rId5"/>
    <p:sldId id="267" r:id="rId6"/>
    <p:sldId id="307" r:id="rId7"/>
    <p:sldId id="308" r:id="rId8"/>
    <p:sldId id="362" r:id="rId9"/>
    <p:sldId id="273" r:id="rId10"/>
    <p:sldId id="269" r:id="rId11"/>
    <p:sldId id="313" r:id="rId12"/>
    <p:sldId id="309" r:id="rId13"/>
    <p:sldId id="290" r:id="rId14"/>
    <p:sldId id="310" r:id="rId15"/>
    <p:sldId id="289" r:id="rId16"/>
    <p:sldId id="288" r:id="rId17"/>
    <p:sldId id="275" r:id="rId18"/>
    <p:sldId id="294" r:id="rId19"/>
    <p:sldId id="284" r:id="rId20"/>
    <p:sldId id="272" r:id="rId21"/>
    <p:sldId id="329" r:id="rId22"/>
    <p:sldId id="330" r:id="rId23"/>
    <p:sldId id="333" r:id="rId24"/>
    <p:sldId id="334" r:id="rId25"/>
    <p:sldId id="335" r:id="rId26"/>
    <p:sldId id="336" r:id="rId27"/>
    <p:sldId id="337" r:id="rId28"/>
    <p:sldId id="339" r:id="rId29"/>
    <p:sldId id="343" r:id="rId30"/>
    <p:sldId id="344" r:id="rId31"/>
    <p:sldId id="338" r:id="rId32"/>
    <p:sldId id="345" r:id="rId33"/>
    <p:sldId id="358" r:id="rId34"/>
    <p:sldId id="359" r:id="rId35"/>
    <p:sldId id="346" r:id="rId36"/>
    <p:sldId id="349" r:id="rId37"/>
    <p:sldId id="353" r:id="rId38"/>
    <p:sldId id="354" r:id="rId39"/>
    <p:sldId id="355" r:id="rId40"/>
    <p:sldId id="356" r:id="rId41"/>
    <p:sldId id="357" r:id="rId42"/>
    <p:sldId id="262" r:id="rId43"/>
    <p:sldId id="26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otte Kress" initials="CK" lastIdx="3" clrIdx="0">
    <p:extLst>
      <p:ext uri="{19B8F6BF-5375-455C-9EA6-DF929625EA0E}">
        <p15:presenceInfo xmlns:p15="http://schemas.microsoft.com/office/powerpoint/2012/main" userId="S::charlotte@zwillgenpllc.onmicrosoft.com::9251e4c8-4341-4289-82bb-d8e2767fd1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71C"/>
    <a:srgbClr val="F26522"/>
    <a:srgbClr val="333333"/>
    <a:srgbClr val="DEE0E6"/>
    <a:srgbClr val="F5F5F7"/>
    <a:srgbClr val="D8D9DC"/>
    <a:srgbClr val="C0C0C0"/>
    <a:srgbClr val="007199"/>
    <a:srgbClr val="2B58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3"/>
    <p:restoredTop sz="71994"/>
  </p:normalViewPr>
  <p:slideViewPr>
    <p:cSldViewPr snapToGrid="0" snapToObjects="1">
      <p:cViewPr varScale="1">
        <p:scale>
          <a:sx n="76" d="100"/>
          <a:sy n="76" d="100"/>
        </p:scale>
        <p:origin x="193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55127-D03C-5448-83FE-817164CFCE2F}" type="datetimeFigureOut">
              <a:rPr lang="en-US" smtClean="0"/>
              <a:t>3/24/21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8B5ED-137C-0341-B2DE-C0B03F7983A4}" type="slidenum">
              <a:rPr lang="en-US" smtClean="0"/>
              <a:t>‹#›</a:t>
            </a:fld>
            <a:endParaRPr lang="en-US" dirty="0"/>
          </a:p>
        </p:txBody>
      </p:sp>
    </p:spTree>
    <p:extLst>
      <p:ext uri="{BB962C8B-B14F-4D97-AF65-F5344CB8AC3E}">
        <p14:creationId xmlns:p14="http://schemas.microsoft.com/office/powerpoint/2010/main" val="3527282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78B5ED-137C-0341-B2DE-C0B03F7983A4}" type="slidenum">
              <a:rPr lang="en-US" smtClean="0"/>
              <a:t>1</a:t>
            </a:fld>
            <a:endParaRPr lang="en-US" dirty="0"/>
          </a:p>
        </p:txBody>
      </p:sp>
    </p:spTree>
    <p:extLst>
      <p:ext uri="{BB962C8B-B14F-4D97-AF65-F5344CB8AC3E}">
        <p14:creationId xmlns:p14="http://schemas.microsoft.com/office/powerpoint/2010/main" val="587759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1798.130(a)(2)(B): “</a:t>
            </a:r>
            <a:r>
              <a:rPr lang="en-US" dirty="0"/>
              <a:t>The disclosure of the required information shall cover the 12-month period preceding the business's receipt of the verifiable consumer request, provided that, upon the adoption of a regulation pursuant to paragraph {9} of subdivision (a} of Section 1798,185, a consumer may request that the business disclose the required information beyond the 12-month period and the business shall be required to provide such Information unless doing so proves Impossible or would Involve a disproportionate effort. A consumer's right to request required information beyond the 12-month period, and a business's obligation to provide such information, shall only apply to personal Information collected on or after January 1, 2022. Nothing in this subparagraph shall require a business to keep personal information for any length of time.”</a:t>
            </a:r>
          </a:p>
          <a:p>
            <a:endParaRPr lang="en-US" dirty="0"/>
          </a:p>
        </p:txBody>
      </p:sp>
      <p:sp>
        <p:nvSpPr>
          <p:cNvPr id="4" name="Slide Number Placeholder 3"/>
          <p:cNvSpPr>
            <a:spLocks noGrp="1"/>
          </p:cNvSpPr>
          <p:nvPr>
            <p:ph type="sldNum" sz="quarter" idx="5"/>
          </p:nvPr>
        </p:nvSpPr>
        <p:spPr/>
        <p:txBody>
          <a:bodyPr/>
          <a:lstStyle/>
          <a:p>
            <a:fld id="{C178B5ED-137C-0341-B2DE-C0B03F7983A4}" type="slidenum">
              <a:rPr lang="en-US" smtClean="0"/>
              <a:t>12</a:t>
            </a:fld>
            <a:endParaRPr lang="en-US" dirty="0"/>
          </a:p>
        </p:txBody>
      </p:sp>
    </p:spTree>
    <p:extLst>
      <p:ext uri="{BB962C8B-B14F-4D97-AF65-F5344CB8AC3E}">
        <p14:creationId xmlns:p14="http://schemas.microsoft.com/office/powerpoint/2010/main" val="782760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Watching how the regs develop around “impossible or disproportionate effort” will be very important.  This requirement to pass deletion requests to third parties is going to be very burdensome.</a:t>
            </a:r>
          </a:p>
        </p:txBody>
      </p:sp>
      <p:sp>
        <p:nvSpPr>
          <p:cNvPr id="4" name="Slide Number Placeholder 3"/>
          <p:cNvSpPr>
            <a:spLocks noGrp="1"/>
          </p:cNvSpPr>
          <p:nvPr>
            <p:ph type="sldNum" sz="quarter" idx="5"/>
          </p:nvPr>
        </p:nvSpPr>
        <p:spPr/>
        <p:txBody>
          <a:bodyPr/>
          <a:lstStyle/>
          <a:p>
            <a:fld id="{C178B5ED-137C-0341-B2DE-C0B03F7983A4}" type="slidenum">
              <a:rPr lang="en-US" smtClean="0"/>
              <a:t>13</a:t>
            </a:fld>
            <a:endParaRPr lang="en-US" dirty="0"/>
          </a:p>
        </p:txBody>
      </p:sp>
    </p:spTree>
    <p:extLst>
      <p:ext uri="{BB962C8B-B14F-4D97-AF65-F5344CB8AC3E}">
        <p14:creationId xmlns:p14="http://schemas.microsoft.com/office/powerpoint/2010/main" val="3604738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YAY to hopefully have log data and technical data excluded, although we expect consumer groups to push back on this through the regs process.</a:t>
            </a:r>
          </a:p>
        </p:txBody>
      </p:sp>
      <p:sp>
        <p:nvSpPr>
          <p:cNvPr id="4" name="Slide Number Placeholder 3"/>
          <p:cNvSpPr>
            <a:spLocks noGrp="1"/>
          </p:cNvSpPr>
          <p:nvPr>
            <p:ph type="sldNum" sz="quarter" idx="5"/>
          </p:nvPr>
        </p:nvSpPr>
        <p:spPr/>
        <p:txBody>
          <a:bodyPr/>
          <a:lstStyle/>
          <a:p>
            <a:fld id="{C178B5ED-137C-0341-B2DE-C0B03F7983A4}" type="slidenum">
              <a:rPr lang="en-US" smtClean="0"/>
              <a:t>14</a:t>
            </a:fld>
            <a:endParaRPr lang="en-US" dirty="0"/>
          </a:p>
        </p:txBody>
      </p:sp>
    </p:spTree>
    <p:extLst>
      <p:ext uri="{BB962C8B-B14F-4D97-AF65-F5344CB8AC3E}">
        <p14:creationId xmlns:p14="http://schemas.microsoft.com/office/powerpoint/2010/main" val="1040663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The correction right is potentially more dangerous than deletion or access when it comes to proper verification – don’t want a bad guy to correct your data/change your account.</a:t>
            </a:r>
          </a:p>
          <a:p>
            <a:endParaRPr lang="en-US" sz="1200" dirty="0"/>
          </a:p>
          <a:p>
            <a:r>
              <a:rPr lang="en-US" sz="1200" dirty="0"/>
              <a:t>“A business…shall use commercially reasonable efforts to correct the inaccurate PI, as directed by the consumer, pursuant to Section 1798.130 and [future] regulations.” 1798.106(c)</a:t>
            </a:r>
            <a:endParaRPr lang="en-US" dirty="0"/>
          </a:p>
        </p:txBody>
      </p:sp>
      <p:sp>
        <p:nvSpPr>
          <p:cNvPr id="4" name="Slide Number Placeholder 3"/>
          <p:cNvSpPr>
            <a:spLocks noGrp="1"/>
          </p:cNvSpPr>
          <p:nvPr>
            <p:ph type="sldNum" sz="quarter" idx="5"/>
          </p:nvPr>
        </p:nvSpPr>
        <p:spPr/>
        <p:txBody>
          <a:bodyPr/>
          <a:lstStyle/>
          <a:p>
            <a:fld id="{C178B5ED-137C-0341-B2DE-C0B03F7983A4}" type="slidenum">
              <a:rPr lang="en-US" smtClean="0"/>
              <a:t>15</a:t>
            </a:fld>
            <a:endParaRPr lang="en-US" dirty="0"/>
          </a:p>
        </p:txBody>
      </p:sp>
    </p:spTree>
    <p:extLst>
      <p:ext uri="{BB962C8B-B14F-4D97-AF65-F5344CB8AC3E}">
        <p14:creationId xmlns:p14="http://schemas.microsoft.com/office/powerpoint/2010/main" val="325105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Kandi – what does this inference exception mean?  MM – very unclear, we will need to wait for regs.  Seems like too broad of a carve out, especially given that this provision states that sensitive PI that isn’t used to infer characteristics shall be treated as normal PI for all purposes – which means you also may not need the same types of disclosures.  Could be that the main concern is around advertising – any time you use sensitive PI to market someone (e.g., I have sensitive health information suggesting that someone is 3 weeks post partum so I will show an ad for post partum depression because I am assuming the individual might be struggling with it) that’s what the use provision is really aimed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MM note to audience about sensitive data opt out and potential limitation:  </a:t>
            </a:r>
            <a:r>
              <a:rPr lang="en-US" sz="1200" b="1" i="1" kern="1200" dirty="0">
                <a:solidFill>
                  <a:schemeClr val="tx1"/>
                </a:solidFill>
                <a:effectLst/>
                <a:latin typeface="+mn-lt"/>
                <a:ea typeface="+mn-ea"/>
                <a:cs typeface="+mn-cs"/>
              </a:rPr>
              <a:t>(d) Sensitive Personal Information that </a:t>
            </a:r>
            <a:r>
              <a:rPr lang="en-US" sz="1200" b="1" kern="1200" dirty="0">
                <a:solidFill>
                  <a:schemeClr val="tx1"/>
                </a:solidFill>
                <a:effectLst/>
                <a:latin typeface="+mn-lt"/>
                <a:ea typeface="+mn-ea"/>
                <a:cs typeface="+mn-cs"/>
              </a:rPr>
              <a:t>is </a:t>
            </a:r>
            <a:r>
              <a:rPr lang="en-US" sz="1200" b="1" i="1" kern="1200" dirty="0">
                <a:solidFill>
                  <a:schemeClr val="tx1"/>
                </a:solidFill>
                <a:effectLst/>
                <a:latin typeface="+mn-lt"/>
                <a:ea typeface="+mn-ea"/>
                <a:cs typeface="+mn-cs"/>
              </a:rPr>
              <a:t>collected or processed without the purpose of inferring characteristics about a consumer, is not subject to this Section (as further defined In regulations) and shall be treated as personal information for purposes of all other sections of this Act.  </a:t>
            </a:r>
            <a:r>
              <a:rPr lang="en-US" sz="1200" b="0" i="0" kern="1200" dirty="0">
                <a:solidFill>
                  <a:schemeClr val="tx1"/>
                </a:solidFill>
                <a:effectLst/>
                <a:latin typeface="+mn-lt"/>
                <a:ea typeface="+mn-ea"/>
                <a:cs typeface="+mn-cs"/>
              </a:rPr>
              <a:t>Very unclear what this means – as long as you’re not using sensitive PI to infer characteristics about a user, seems you should be able to treat sensitive PI as normal PI.  </a:t>
            </a:r>
            <a:endParaRPr lang="en-US" sz="1200" kern="1200" dirty="0">
              <a:solidFill>
                <a:schemeClr val="tx1"/>
              </a:solidFill>
              <a:effectLst/>
              <a:latin typeface="+mn-lt"/>
              <a:ea typeface="+mn-ea"/>
              <a:cs typeface="+mn-cs"/>
            </a:endParaRPr>
          </a:p>
          <a:p>
            <a:endParaRPr lang="en-US" sz="1400" b="0" dirty="0"/>
          </a:p>
          <a:p>
            <a:endParaRPr lang="en-US" sz="1400" b="1" dirty="0"/>
          </a:p>
          <a:p>
            <a:r>
              <a:rPr lang="en-US" sz="1400" b="1" dirty="0"/>
              <a:t>If you use one link for all three, I wonder what that would need to be titled???</a:t>
            </a:r>
          </a:p>
        </p:txBody>
      </p:sp>
      <p:sp>
        <p:nvSpPr>
          <p:cNvPr id="4" name="Slide Number Placeholder 3"/>
          <p:cNvSpPr>
            <a:spLocks noGrp="1"/>
          </p:cNvSpPr>
          <p:nvPr>
            <p:ph type="sldNum" sz="quarter" idx="5"/>
          </p:nvPr>
        </p:nvSpPr>
        <p:spPr/>
        <p:txBody>
          <a:bodyPr/>
          <a:lstStyle/>
          <a:p>
            <a:fld id="{C178B5ED-137C-0341-B2DE-C0B03F7983A4}" type="slidenum">
              <a:rPr lang="en-US" smtClean="0"/>
              <a:t>17</a:t>
            </a:fld>
            <a:endParaRPr lang="en-US" dirty="0"/>
          </a:p>
        </p:txBody>
      </p:sp>
    </p:spTree>
    <p:extLst>
      <p:ext uri="{BB962C8B-B14F-4D97-AF65-F5344CB8AC3E}">
        <p14:creationId xmlns:p14="http://schemas.microsoft.com/office/powerpoint/2010/main" val="2331523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MM to Kandi – the definition here is vague and we will have to await regs, but do we think this sharing opt out, and cross-context behavioral advertising, applies to first party re-targeting activities as well?</a:t>
            </a:r>
          </a:p>
          <a:p>
            <a:endParaRPr lang="en-US" b="1" dirty="0"/>
          </a:p>
          <a:p>
            <a:r>
              <a:rPr lang="en-US" b="0" dirty="0"/>
              <a:t>Arguments both ways:</a:t>
            </a:r>
          </a:p>
          <a:p>
            <a:pPr marL="228600" indent="-228600">
              <a:buAutoNum type="arabicPeriod"/>
            </a:pPr>
            <a:r>
              <a:rPr lang="en-US" b="0" dirty="0"/>
              <a:t>Maybe not when just retargeting on communications platforms like Twitter, FB, LI</a:t>
            </a:r>
          </a:p>
          <a:p>
            <a:pPr marL="228600" indent="-228600">
              <a:buAutoNum type="arabicPeriod"/>
            </a:pPr>
            <a:r>
              <a:rPr lang="en-US" b="0" dirty="0"/>
              <a:t>Could be that the whole purpose of adding the sharing opt out is to address advertising activities where there was no consideration</a:t>
            </a:r>
          </a:p>
          <a:p>
            <a:pPr marL="228600" indent="-228600">
              <a:buAutoNum type="arabicPeriod"/>
            </a:pPr>
            <a:r>
              <a:rPr lang="en-US" b="0" dirty="0"/>
              <a:t>Preface to CPRA seems to consider OBA a ”sale,” so share must either mean re-targeting or OBA where there </a:t>
            </a:r>
            <a:r>
              <a:rPr lang="en-US" b="0"/>
              <a:t>isn’t consideration: “</a:t>
            </a:r>
            <a:r>
              <a:rPr lang="en-US" sz="1200" b="0" i="0" kern="1200">
                <a:solidFill>
                  <a:schemeClr val="tx1"/>
                </a:solidFill>
                <a:effectLst/>
                <a:latin typeface="+mn-lt"/>
                <a:ea typeface="+mn-ea"/>
                <a:cs typeface="+mn-cs"/>
              </a:rPr>
              <a:t>The CCPA gives California consumers the right to learn what information a business has collected about them, to delete their personal information, to stop businesses from selling their personal information, including using It to target them with ads that follow them as they browse the internet from one website to another”</a:t>
            </a:r>
            <a:endParaRPr lang="en-US" b="0" dirty="0"/>
          </a:p>
        </p:txBody>
      </p:sp>
      <p:sp>
        <p:nvSpPr>
          <p:cNvPr id="4" name="Slide Number Placeholder 3"/>
          <p:cNvSpPr>
            <a:spLocks noGrp="1"/>
          </p:cNvSpPr>
          <p:nvPr>
            <p:ph type="sldNum" sz="quarter" idx="5"/>
          </p:nvPr>
        </p:nvSpPr>
        <p:spPr/>
        <p:txBody>
          <a:bodyPr/>
          <a:lstStyle/>
          <a:p>
            <a:fld id="{C178B5ED-137C-0341-B2DE-C0B03F7983A4}" type="slidenum">
              <a:rPr lang="en-US" smtClean="0"/>
              <a:t>18</a:t>
            </a:fld>
            <a:endParaRPr lang="en-US" dirty="0"/>
          </a:p>
        </p:txBody>
      </p:sp>
    </p:spTree>
    <p:extLst>
      <p:ext uri="{BB962C8B-B14F-4D97-AF65-F5344CB8AC3E}">
        <p14:creationId xmlns:p14="http://schemas.microsoft.com/office/powerpoint/2010/main" val="1264336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Melissa to Kandi – what’s your prediction for who will be part of the CPPA?  Likely some of the same team currently working on CCPA at the AG’s office?</a:t>
            </a:r>
          </a:p>
        </p:txBody>
      </p:sp>
      <p:sp>
        <p:nvSpPr>
          <p:cNvPr id="4" name="Slide Number Placeholder 3"/>
          <p:cNvSpPr>
            <a:spLocks noGrp="1"/>
          </p:cNvSpPr>
          <p:nvPr>
            <p:ph type="sldNum" sz="quarter" idx="5"/>
          </p:nvPr>
        </p:nvSpPr>
        <p:spPr/>
        <p:txBody>
          <a:bodyPr/>
          <a:lstStyle/>
          <a:p>
            <a:fld id="{C178B5ED-137C-0341-B2DE-C0B03F7983A4}" type="slidenum">
              <a:rPr lang="en-US" smtClean="0"/>
              <a:t>20</a:t>
            </a:fld>
            <a:endParaRPr lang="en-US" dirty="0"/>
          </a:p>
        </p:txBody>
      </p:sp>
    </p:spTree>
    <p:extLst>
      <p:ext uri="{BB962C8B-B14F-4D97-AF65-F5344CB8AC3E}">
        <p14:creationId xmlns:p14="http://schemas.microsoft.com/office/powerpoint/2010/main" val="3989361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78B5ED-137C-0341-B2DE-C0B03F7983A4}" type="slidenum">
              <a:rPr lang="en-US" smtClean="0"/>
              <a:t>21</a:t>
            </a:fld>
            <a:endParaRPr lang="en-US" dirty="0"/>
          </a:p>
        </p:txBody>
      </p:sp>
    </p:spTree>
    <p:extLst>
      <p:ext uri="{BB962C8B-B14F-4D97-AF65-F5344CB8AC3E}">
        <p14:creationId xmlns:p14="http://schemas.microsoft.com/office/powerpoint/2010/main" val="1312632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highlight>
                <a:srgbClr val="FFFF00"/>
              </a:highlight>
            </a:endParaRPr>
          </a:p>
        </p:txBody>
      </p:sp>
      <p:sp>
        <p:nvSpPr>
          <p:cNvPr id="4" name="Slide Number Placeholder 3"/>
          <p:cNvSpPr>
            <a:spLocks noGrp="1"/>
          </p:cNvSpPr>
          <p:nvPr>
            <p:ph type="sldNum" sz="quarter" idx="5"/>
          </p:nvPr>
        </p:nvSpPr>
        <p:spPr/>
        <p:txBody>
          <a:bodyPr/>
          <a:lstStyle/>
          <a:p>
            <a:fld id="{C178B5ED-137C-0341-B2DE-C0B03F7983A4}" type="slidenum">
              <a:rPr lang="en-US" smtClean="0"/>
              <a:t>22</a:t>
            </a:fld>
            <a:endParaRPr lang="en-US" dirty="0"/>
          </a:p>
        </p:txBody>
      </p:sp>
    </p:spTree>
    <p:extLst>
      <p:ext uri="{BB962C8B-B14F-4D97-AF65-F5344CB8AC3E}">
        <p14:creationId xmlns:p14="http://schemas.microsoft.com/office/powerpoint/2010/main" val="2511027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78B5ED-137C-0341-B2DE-C0B03F7983A4}" type="slidenum">
              <a:rPr lang="en-US" smtClean="0"/>
              <a:t>23</a:t>
            </a:fld>
            <a:endParaRPr lang="en-US" dirty="0"/>
          </a:p>
        </p:txBody>
      </p:sp>
    </p:spTree>
    <p:extLst>
      <p:ext uri="{BB962C8B-B14F-4D97-AF65-F5344CB8AC3E}">
        <p14:creationId xmlns:p14="http://schemas.microsoft.com/office/powerpoint/2010/main" val="514418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78B5ED-137C-0341-B2DE-C0B03F7983A4}" type="slidenum">
              <a:rPr lang="en-US" smtClean="0"/>
              <a:t>2</a:t>
            </a:fld>
            <a:endParaRPr lang="en-US" dirty="0"/>
          </a:p>
        </p:txBody>
      </p:sp>
    </p:spTree>
    <p:extLst>
      <p:ext uri="{BB962C8B-B14F-4D97-AF65-F5344CB8AC3E}">
        <p14:creationId xmlns:p14="http://schemas.microsoft.com/office/powerpoint/2010/main" val="436129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CDPA § 59.1-572(A)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178B5ED-137C-0341-B2DE-C0B03F7983A4}" type="slidenum">
              <a:rPr lang="en-US" smtClean="0"/>
              <a:t>24</a:t>
            </a:fld>
            <a:endParaRPr lang="en-US" dirty="0"/>
          </a:p>
        </p:txBody>
      </p:sp>
    </p:spTree>
    <p:extLst>
      <p:ext uri="{BB962C8B-B14F-4D97-AF65-F5344CB8AC3E}">
        <p14:creationId xmlns:p14="http://schemas.microsoft.com/office/powerpoint/2010/main" val="4009459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10000"/>
              </a:lnSpc>
            </a:pPr>
            <a:endParaRPr lang="en-US" dirty="0"/>
          </a:p>
          <a:p>
            <a:r>
              <a:rPr lang="en-US" dirty="0"/>
              <a:t>CDPA § 59.1-571:</a:t>
            </a:r>
          </a:p>
          <a:p>
            <a:endParaRPr lang="en-US" dirty="0"/>
          </a:p>
          <a:p>
            <a:r>
              <a:rPr lang="en-US" dirty="0"/>
              <a:t>"Consumer" means a natural person who is a resident of the Commonwealth acting only in an individual or household context. </a:t>
            </a:r>
            <a:r>
              <a:rPr lang="en-US" b="1" dirty="0"/>
              <a:t>It does not include a natural person acting in a commercial or employment context</a:t>
            </a:r>
            <a:r>
              <a:rPr lang="en-US" b="0" dirty="0"/>
              <a:t>.</a:t>
            </a:r>
            <a:endParaRPr lang="en-US" b="1" dirty="0"/>
          </a:p>
          <a:p>
            <a:endParaRPr lang="en-US" dirty="0"/>
          </a:p>
          <a:p>
            <a:r>
              <a:rPr lang="en-US" dirty="0"/>
              <a:t>"Controller" means the natural or legal person that, alone or jointly with others, determines the purpose and means of processing personal data.</a:t>
            </a:r>
          </a:p>
          <a:p>
            <a:endParaRPr lang="en-US" dirty="0"/>
          </a:p>
          <a:p>
            <a:r>
              <a:rPr lang="en-US" dirty="0"/>
              <a:t>"Processor" means a natural or legal entity that processes personal data on behalf of a controller.</a:t>
            </a:r>
          </a:p>
          <a:p>
            <a:endParaRPr lang="en-US" dirty="0"/>
          </a:p>
        </p:txBody>
      </p:sp>
      <p:sp>
        <p:nvSpPr>
          <p:cNvPr id="4" name="Slide Number Placeholder 3"/>
          <p:cNvSpPr>
            <a:spLocks noGrp="1"/>
          </p:cNvSpPr>
          <p:nvPr>
            <p:ph type="sldNum" sz="quarter" idx="5"/>
          </p:nvPr>
        </p:nvSpPr>
        <p:spPr/>
        <p:txBody>
          <a:bodyPr/>
          <a:lstStyle/>
          <a:p>
            <a:fld id="{C178B5ED-137C-0341-B2DE-C0B03F7983A4}" type="slidenum">
              <a:rPr lang="en-US" smtClean="0"/>
              <a:t>25</a:t>
            </a:fld>
            <a:endParaRPr lang="en-US" dirty="0"/>
          </a:p>
        </p:txBody>
      </p:sp>
    </p:spTree>
    <p:extLst>
      <p:ext uri="{BB962C8B-B14F-4D97-AF65-F5344CB8AC3E}">
        <p14:creationId xmlns:p14="http://schemas.microsoft.com/office/powerpoint/2010/main" val="3967739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 the CDPA, </a:t>
            </a:r>
            <a:r>
              <a:rPr lang="en-US" sz="1400" b="1" dirty="0"/>
              <a:t>publicly available information </a:t>
            </a:r>
            <a:r>
              <a:rPr lang="en-US" sz="1400" dirty="0"/>
              <a:t>is defined </a:t>
            </a:r>
            <a:r>
              <a:rPr lang="en-US" sz="1400" i="1" dirty="0"/>
              <a:t>essentially the same</a:t>
            </a:r>
            <a:r>
              <a:rPr lang="en-US" sz="1400" dirty="0"/>
              <a:t> as in the CPRA:</a:t>
            </a:r>
          </a:p>
          <a:p>
            <a:endParaRPr lang="en-US" sz="14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CDPA: </a:t>
            </a:r>
            <a:r>
              <a:rPr lang="en-US" sz="1400" dirty="0"/>
              <a:t>"Publicly available information" means information that is lawfully made available through federal, state, or local government records, or information that a business has a reasonable basis to believe is lawfully made available to the general public through widely distributed media, by the consumer, or by a person to whom the consumer has disclosed the information, unless the consumer has restricted the information to a specific audience.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CPRA: </a:t>
            </a:r>
            <a:r>
              <a:rPr lang="en-US" sz="1400" dirty="0"/>
              <a:t>"Publicly available information" means information that is lawfully made available from federal, state, or local government records (in CCPA); or information that a business has reasonable basis to believe is lawfully made available to the the general public (1) by the consumer, (2) by widely distributed media, or (3) by someone to whom the consumer disclosed the information unrestricted to a specific audience.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In the CDPA, </a:t>
            </a:r>
            <a:r>
              <a:rPr lang="en-US" sz="1400" b="1" dirty="0"/>
              <a:t>de-identified information </a:t>
            </a:r>
            <a:r>
              <a:rPr lang="en-US" sz="1400" dirty="0"/>
              <a:t>is defined </a:t>
            </a:r>
            <a:r>
              <a:rPr lang="en-US" sz="1400" i="1" dirty="0"/>
              <a:t>essentially the same </a:t>
            </a:r>
            <a:r>
              <a:rPr lang="en-US" sz="1400" dirty="0"/>
              <a:t>as in the CPRA: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CDPA: </a:t>
            </a:r>
            <a:r>
              <a:rPr lang="en-US" sz="1400" dirty="0"/>
              <a:t>"De-identified data" means data that cannot reasonably be linked to an identified or identifiable natural person, or a device linked to such person.</a:t>
            </a:r>
            <a:r>
              <a:rPr lang="en-US" sz="1400" b="1" dirty="0">
                <a:solidFill>
                  <a:srgbClr val="F26522"/>
                </a:solidFill>
              </a:rPr>
              <a:t> </a:t>
            </a:r>
            <a:r>
              <a:rPr lang="en-US" sz="1400" dirty="0"/>
              <a:t>A controller that possesses "de-identified data" shall: 1. Take reasonable measures to ensure that the data cannot be associated with a natural person; 2. Publicly commit to maintaining and using de-identified data without attempting to re-identify the data; and 3. Contractually obligate any recipients of the de-identified data to comply with all provisions of this chapter.</a:t>
            </a:r>
            <a:endParaRPr lang="en-US" sz="1400" b="1" dirty="0">
              <a:solidFill>
                <a:srgbClr val="F26522"/>
              </a:solidFill>
            </a:endParaRPr>
          </a:p>
          <a:p>
            <a:pPr marL="171450" indent="-171450">
              <a:buFont typeface="Arial" panose="020B0604020202020204" pitchFamily="34" charset="0"/>
              <a:buChar char="•"/>
            </a:pPr>
            <a:endParaRPr lang="en-US" sz="1400" b="1" dirty="0">
              <a:solidFill>
                <a:srgbClr val="F26522"/>
              </a:solidFill>
            </a:endParaRPr>
          </a:p>
          <a:p>
            <a:pPr marL="171450" indent="-171450">
              <a:buFont typeface="Arial" panose="020B0604020202020204" pitchFamily="34" charset="0"/>
              <a:buChar char="•"/>
            </a:pPr>
            <a:r>
              <a:rPr lang="en-US" sz="1400" b="1" dirty="0"/>
              <a:t>CPRA: </a:t>
            </a:r>
            <a:r>
              <a:rPr lang="en-US" sz="1400" dirty="0"/>
              <a:t>"De-identified data" means information that cannot reasonably be used to infer information about, or otherwise be linked to, a particular consumer, provided that the business that possesses the information: (A) takes reasonable measures to ensure that the Information cannot be associated with a consumer or household; (B) publicly commits to maintain and use the information in deidentified form and not to attempt to reidentify the Information, except that the business may attempt to reidentify the information solely for the purpose of determining whether its deidentification processes satisfy the requirements of this subdivision; and (C) contractually obligates any recipients of the Information to comply with all provisions of this subdivision.  </a:t>
            </a:r>
          </a:p>
          <a:p>
            <a:pPr marL="171450" indent="-171450">
              <a:buFont typeface="Arial" panose="020B0604020202020204" pitchFamily="34" charset="0"/>
              <a:buChar char="•"/>
            </a:pPr>
            <a:endParaRPr lang="en-US" sz="1400" b="1" dirty="0">
              <a:solidFill>
                <a:srgbClr val="F26522"/>
              </a:solidFill>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Differences between the CDPA’s “sensitive data” and the CPRA’s “sensitive personal information”:</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CDPA: “</a:t>
            </a:r>
            <a:r>
              <a:rPr lang="en-US" sz="1400" dirty="0"/>
              <a:t>sensitive data" includes: </a:t>
            </a:r>
            <a:r>
              <a:rPr lang="en-US" sz="1400" dirty="0">
                <a:solidFill>
                  <a:srgbClr val="F26522"/>
                </a:solidFill>
              </a:rPr>
              <a:t>citizenship or immigration status; PD collected from a known child.</a:t>
            </a:r>
            <a:endParaRPr lang="en-US" sz="1400" b="1" dirty="0">
              <a:solidFill>
                <a:srgbClr val="F26522"/>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CPRA: “</a:t>
            </a:r>
            <a:r>
              <a:rPr lang="en-US" sz="1400" dirty="0"/>
              <a:t>sensitive personal information" includes: SSN, driver’s license number, passport number, account log-in or financial account information </a:t>
            </a:r>
            <a:r>
              <a:rPr lang="en-US" sz="1400" i="1" dirty="0"/>
              <a:t>in combination with </a:t>
            </a:r>
            <a:r>
              <a:rPr lang="en-US" sz="1400" dirty="0"/>
              <a:t>any required credentials allowing access to an account; </a:t>
            </a:r>
            <a:r>
              <a:rPr lang="en-US" sz="1400" dirty="0">
                <a:solidFill>
                  <a:srgbClr val="F26522"/>
                </a:solidFill>
              </a:rPr>
              <a:t>union membership;</a:t>
            </a:r>
            <a:r>
              <a:rPr lang="en-US" sz="1400" dirty="0"/>
              <a:t> </a:t>
            </a:r>
            <a:r>
              <a:rPr lang="en-US" sz="1400" dirty="0">
                <a:solidFill>
                  <a:srgbClr val="F26522"/>
                </a:solidFill>
              </a:rPr>
              <a:t>personal communication contents </a:t>
            </a:r>
            <a:r>
              <a:rPr lang="en-US" sz="1400" dirty="0"/>
              <a:t>where the intended recipient is not the business itself, genetic data, health information. 1798.140(ad)</a:t>
            </a:r>
          </a:p>
          <a:p>
            <a:pPr marL="285750" indent="-285750">
              <a:lnSpc>
                <a:spcPct val="110000"/>
              </a:lnSpc>
              <a:buFont typeface="Arial" panose="020B0604020202020204" pitchFamily="34" charset="0"/>
              <a:buChar char="•"/>
            </a:pPr>
            <a:endParaRPr lang="en-US" sz="1400" dirty="0"/>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1400" dirty="0"/>
              <a:t>Differences between “precise geolocation” in the CDPA and the CPRA: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CDPA: </a:t>
            </a:r>
            <a:r>
              <a:rPr lang="en-US" sz="1400" dirty="0"/>
              <a:t>locates a person within a radius of </a:t>
            </a:r>
            <a:r>
              <a:rPr lang="en-US" sz="1400" b="1" dirty="0"/>
              <a:t>1,750</a:t>
            </a:r>
            <a:r>
              <a:rPr lang="en-US" sz="1400" dirty="0"/>
              <a:t> ft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CPRA: </a:t>
            </a:r>
            <a:r>
              <a:rPr lang="en-US" sz="1400" dirty="0"/>
              <a:t>locates a person within a geographic area </a:t>
            </a:r>
            <a:r>
              <a:rPr lang="en-US" sz="1400" b="1" dirty="0"/>
              <a:t>≤ </a:t>
            </a:r>
            <a:r>
              <a:rPr lang="en-US" sz="1400" dirty="0"/>
              <a:t>the area of a circle with a radius of </a:t>
            </a:r>
            <a:r>
              <a:rPr lang="en-US" sz="1400" b="1" dirty="0"/>
              <a:t>1,850</a:t>
            </a:r>
            <a:r>
              <a:rPr lang="en-US" sz="1400" dirty="0"/>
              <a:t> ft., except as prescribed by regulations.</a:t>
            </a:r>
          </a:p>
          <a:p>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178B5ED-137C-0341-B2DE-C0B03F7983A4}" type="slidenum">
              <a:rPr lang="en-US" smtClean="0"/>
              <a:t>26</a:t>
            </a:fld>
            <a:endParaRPr lang="en-US" dirty="0"/>
          </a:p>
        </p:txBody>
      </p:sp>
    </p:spTree>
    <p:extLst>
      <p:ext uri="{BB962C8B-B14F-4D97-AF65-F5344CB8AC3E}">
        <p14:creationId xmlns:p14="http://schemas.microsoft.com/office/powerpoint/2010/main" val="2677368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78B5ED-137C-0341-B2DE-C0B03F7983A4}" type="slidenum">
              <a:rPr lang="en-US" smtClean="0"/>
              <a:t>27</a:t>
            </a:fld>
            <a:endParaRPr lang="en-US" dirty="0"/>
          </a:p>
        </p:txBody>
      </p:sp>
    </p:spTree>
    <p:extLst>
      <p:ext uri="{BB962C8B-B14F-4D97-AF65-F5344CB8AC3E}">
        <p14:creationId xmlns:p14="http://schemas.microsoft.com/office/powerpoint/2010/main" val="859115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VCDPA:</a:t>
            </a:r>
          </a:p>
          <a:p>
            <a:endParaRPr lang="en-US" dirty="0"/>
          </a:p>
          <a:p>
            <a:pPr>
              <a:lnSpc>
                <a:spcPct val="110000"/>
              </a:lnSpc>
            </a:pPr>
            <a:r>
              <a:rPr lang="en-US" sz="1200" dirty="0"/>
              <a:t>“</a:t>
            </a:r>
            <a:r>
              <a:rPr lang="en-US" sz="1200" b="1" dirty="0">
                <a:solidFill>
                  <a:srgbClr val="F26522"/>
                </a:solidFill>
              </a:rPr>
              <a:t>Confirm</a:t>
            </a:r>
            <a:r>
              <a:rPr lang="en-US" sz="1200" dirty="0"/>
              <a:t> whether a controller is processing his PD </a:t>
            </a:r>
            <a:br>
              <a:rPr lang="en-US" sz="1200" dirty="0"/>
            </a:br>
            <a:r>
              <a:rPr lang="en-US" sz="1200" b="1" dirty="0"/>
              <a:t>and </a:t>
            </a:r>
            <a:r>
              <a:rPr lang="en-US" sz="1200" dirty="0"/>
              <a:t>to </a:t>
            </a:r>
            <a:r>
              <a:rPr lang="en-US" sz="1200" b="1" dirty="0">
                <a:solidFill>
                  <a:srgbClr val="F26522"/>
                </a:solidFill>
              </a:rPr>
              <a:t>access</a:t>
            </a:r>
            <a:r>
              <a:rPr lang="en-US" sz="1200" dirty="0"/>
              <a:t> such PD.” 59.1-573(A)(1)</a:t>
            </a:r>
            <a:br>
              <a:rPr lang="en-US" sz="1200" dirty="0"/>
            </a:br>
            <a:endParaRPr lang="en-US" sz="1200" dirty="0"/>
          </a:p>
          <a:p>
            <a:pPr>
              <a:lnSpc>
                <a:spcPct val="110000"/>
              </a:lnSpc>
            </a:pPr>
            <a:r>
              <a:rPr lang="en-US" sz="1200" dirty="0"/>
              <a:t>“</a:t>
            </a:r>
            <a:r>
              <a:rPr lang="en-US" sz="1200" b="1" dirty="0">
                <a:solidFill>
                  <a:srgbClr val="F26522"/>
                </a:solidFill>
              </a:rPr>
              <a:t>Delete</a:t>
            </a:r>
            <a:r>
              <a:rPr lang="en-US" sz="1200" dirty="0"/>
              <a:t> PD provided by or obtained about the consumer.” 59.1-573(A)(3)</a:t>
            </a:r>
            <a:br>
              <a:rPr lang="en-US" sz="1200" dirty="0"/>
            </a:br>
            <a:endParaRPr lang="en-US" sz="1200" dirty="0"/>
          </a:p>
          <a:p>
            <a:pPr>
              <a:lnSpc>
                <a:spcPct val="110000"/>
              </a:lnSpc>
            </a:pPr>
            <a:r>
              <a:rPr lang="en-US" sz="1200" dirty="0"/>
              <a:t>“</a:t>
            </a:r>
            <a:r>
              <a:rPr lang="en-US" sz="1200" b="1" dirty="0">
                <a:solidFill>
                  <a:srgbClr val="F26522"/>
                </a:solidFill>
              </a:rPr>
              <a:t>Correct</a:t>
            </a:r>
            <a:r>
              <a:rPr lang="en-US" sz="1200" dirty="0"/>
              <a:t> inaccuracies in his PD, taking into account the nature and purpose of processing.” 59.1-573(A)(2)</a:t>
            </a:r>
            <a:br>
              <a:rPr lang="en-US" sz="1200" dirty="0"/>
            </a:br>
            <a:endParaRPr lang="en-US" sz="1200" dirty="0"/>
          </a:p>
          <a:p>
            <a:pPr>
              <a:lnSpc>
                <a:spcPct val="110000"/>
              </a:lnSpc>
            </a:pPr>
            <a:r>
              <a:rPr lang="en-US" sz="1200" dirty="0"/>
              <a:t>“</a:t>
            </a:r>
            <a:r>
              <a:rPr lang="en-US" sz="1200" b="1" dirty="0">
                <a:solidFill>
                  <a:srgbClr val="F26522"/>
                </a:solidFill>
              </a:rPr>
              <a:t>Obtain a copy </a:t>
            </a:r>
            <a:r>
              <a:rPr lang="en-US" sz="1200" dirty="0"/>
              <a:t>of his PD </a:t>
            </a:r>
            <a:r>
              <a:rPr lang="en-US" sz="1200" i="1" dirty="0"/>
              <a:t>that</a:t>
            </a:r>
            <a:r>
              <a:rPr lang="en-US" sz="1200" dirty="0"/>
              <a:t> </a:t>
            </a:r>
            <a:r>
              <a:rPr lang="en-US" sz="1200" i="1" dirty="0"/>
              <a:t>he previously provided to the controller </a:t>
            </a:r>
            <a:r>
              <a:rPr lang="en-US" sz="1200" dirty="0"/>
              <a:t>in a </a:t>
            </a:r>
            <a:r>
              <a:rPr lang="en-US" sz="1200" b="1" dirty="0"/>
              <a:t>portable</a:t>
            </a:r>
            <a:r>
              <a:rPr lang="en-US" sz="1200" dirty="0"/>
              <a:t> and, to the extent technically feasible, </a:t>
            </a:r>
            <a:r>
              <a:rPr lang="en-US" sz="1200" b="1" dirty="0"/>
              <a:t>readily usable format </a:t>
            </a:r>
            <a:r>
              <a:rPr lang="en-US" sz="1200" dirty="0"/>
              <a:t>that </a:t>
            </a:r>
            <a:r>
              <a:rPr lang="en-US" sz="1200" i="1" dirty="0"/>
              <a:t>allows the consumer to transmit the data </a:t>
            </a:r>
            <a:r>
              <a:rPr lang="en-US" sz="1200" dirty="0"/>
              <a:t>to another controller without hindrance, where the processing is carried out by automated means.” </a:t>
            </a:r>
            <a:br>
              <a:rPr lang="en-US" sz="1200" dirty="0"/>
            </a:br>
            <a:r>
              <a:rPr lang="en-US" sz="1200" dirty="0"/>
              <a:t>59.1-573(A)(4)</a:t>
            </a:r>
          </a:p>
          <a:p>
            <a:endParaRPr lang="en-US" dirty="0"/>
          </a:p>
        </p:txBody>
      </p:sp>
      <p:sp>
        <p:nvSpPr>
          <p:cNvPr id="4" name="Slide Number Placeholder 3"/>
          <p:cNvSpPr>
            <a:spLocks noGrp="1"/>
          </p:cNvSpPr>
          <p:nvPr>
            <p:ph type="sldNum" sz="quarter" idx="5"/>
          </p:nvPr>
        </p:nvSpPr>
        <p:spPr/>
        <p:txBody>
          <a:bodyPr/>
          <a:lstStyle/>
          <a:p>
            <a:fld id="{C178B5ED-137C-0341-B2DE-C0B03F7983A4}" type="slidenum">
              <a:rPr lang="en-US" smtClean="0"/>
              <a:t>28</a:t>
            </a:fld>
            <a:endParaRPr lang="en-US" dirty="0"/>
          </a:p>
        </p:txBody>
      </p:sp>
    </p:spTree>
    <p:extLst>
      <p:ext uri="{BB962C8B-B14F-4D97-AF65-F5344CB8AC3E}">
        <p14:creationId xmlns:p14="http://schemas.microsoft.com/office/powerpoint/2010/main" val="269810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8B5ED-137C-0341-B2DE-C0B03F7983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621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8B5ED-137C-0341-B2DE-C0B03F7983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571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None/>
            </a:pPr>
            <a:r>
              <a:rPr lang="en-US" dirty="0"/>
              <a:t>“</a:t>
            </a:r>
            <a:r>
              <a:rPr lang="en-US" b="1" dirty="0"/>
              <a:t>Cross-context behavioral advertising</a:t>
            </a:r>
            <a:r>
              <a:rPr lang="en-US" dirty="0"/>
              <a:t>”: advertising targeted to a consumer based on PI obtained from the consumer’s activity across: 1798.140(k)</a:t>
            </a:r>
          </a:p>
          <a:p>
            <a:pPr lvl="1">
              <a:lnSpc>
                <a:spcPct val="110000"/>
              </a:lnSpc>
              <a:buFont typeface="Courier New" panose="02070309020205020404" pitchFamily="49" charset="0"/>
              <a:buChar char="o"/>
            </a:pPr>
            <a:r>
              <a:rPr lang="en-US" dirty="0"/>
              <a:t>Businesses,</a:t>
            </a:r>
          </a:p>
          <a:p>
            <a:pPr lvl="1">
              <a:lnSpc>
                <a:spcPct val="110000"/>
              </a:lnSpc>
              <a:buFont typeface="Courier New" panose="02070309020205020404" pitchFamily="49" charset="0"/>
              <a:buChar char="o"/>
            </a:pPr>
            <a:r>
              <a:rPr lang="en-US" dirty="0"/>
              <a:t>Distinctly-branded websites, </a:t>
            </a:r>
          </a:p>
          <a:p>
            <a:pPr lvl="1">
              <a:lnSpc>
                <a:spcPct val="110000"/>
              </a:lnSpc>
              <a:buFont typeface="Courier New" panose="02070309020205020404" pitchFamily="49" charset="0"/>
              <a:buChar char="o"/>
            </a:pPr>
            <a:r>
              <a:rPr lang="en-US" dirty="0"/>
              <a:t>Applications, or </a:t>
            </a:r>
          </a:p>
          <a:p>
            <a:pPr lvl="1">
              <a:lnSpc>
                <a:spcPct val="110000"/>
              </a:lnSpc>
              <a:buFont typeface="Courier New" panose="02070309020205020404" pitchFamily="49" charset="0"/>
              <a:buChar char="o"/>
            </a:pPr>
            <a:r>
              <a:rPr lang="en-US" dirty="0"/>
              <a:t>Services. </a:t>
            </a:r>
            <a:endParaRPr lang="en-US" sz="1800" dirty="0"/>
          </a:p>
          <a:p>
            <a:pPr marL="457200" lvl="1" indent="0">
              <a:lnSpc>
                <a:spcPct val="110000"/>
              </a:lnSpc>
              <a:buNone/>
            </a:pPr>
            <a:r>
              <a:rPr lang="en-US" sz="1800" dirty="0"/>
              <a:t>(other than the business, distinctly-branded website, application, or service with which the consumer intentionally interacts). </a:t>
            </a:r>
            <a:endParaRPr lang="en-US" dirty="0"/>
          </a:p>
          <a:p>
            <a:pPr marL="0" indent="0">
              <a:lnSpc>
                <a:spcPct val="110000"/>
              </a:lnSpc>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8B5ED-137C-0341-B2DE-C0B03F7983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64286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None/>
            </a:pP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8B5ED-137C-0341-B2DE-C0B03F7983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7936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10000"/>
              </a:lnSpc>
              <a:spcBef>
                <a:spcPts val="0"/>
              </a:spcBef>
              <a:spcAft>
                <a:spcPts val="0"/>
              </a:spcAft>
              <a:buClrTx/>
              <a:buSzTx/>
              <a:buFontTx/>
              <a:buNone/>
              <a:tabLst/>
              <a:defRPr/>
            </a:pPr>
            <a:r>
              <a:rPr lang="en-US" dirty="0"/>
              <a:t>Another major difference is the fact that the CDPA does </a:t>
            </a:r>
            <a:r>
              <a:rPr lang="en-US" b="1" dirty="0"/>
              <a:t>not</a:t>
            </a:r>
            <a:r>
              <a:rPr lang="en-US" dirty="0"/>
              <a:t> include any opt-out form requirements. </a:t>
            </a:r>
          </a:p>
          <a:p>
            <a:pPr marL="457200" marR="0" lvl="1" indent="0" algn="l" defTabSz="914400" rtl="0" eaLnBrk="1" fontAlgn="auto" latinLnBrk="0" hangingPunct="1">
              <a:lnSpc>
                <a:spcPct val="110000"/>
              </a:lnSpc>
              <a:spcBef>
                <a:spcPts val="0"/>
              </a:spcBef>
              <a:spcAft>
                <a:spcPts val="0"/>
              </a:spcAft>
              <a:buClrTx/>
              <a:buSzTx/>
              <a:buFontTx/>
              <a:buNone/>
              <a:tabLst/>
              <a:defRPr/>
            </a:pPr>
            <a:endParaRPr lang="en-US" dirty="0"/>
          </a:p>
          <a:p>
            <a:pPr marL="457200" marR="0" lvl="1" indent="0" algn="l" defTabSz="914400" rtl="0" eaLnBrk="1" fontAlgn="auto" latinLnBrk="0" hangingPunct="1">
              <a:lnSpc>
                <a:spcPct val="110000"/>
              </a:lnSpc>
              <a:spcBef>
                <a:spcPts val="0"/>
              </a:spcBef>
              <a:spcAft>
                <a:spcPts val="0"/>
              </a:spcAft>
              <a:buClrTx/>
              <a:buSzTx/>
              <a:buFontTx/>
              <a:buNone/>
              <a:tabLst/>
              <a:defRPr/>
            </a:pPr>
            <a:r>
              <a:rPr lang="en-US" dirty="0"/>
              <a:t>Rather, it requires clear and conspicuous disclosure of sale of PD to TPs or of processing PD for targeted advertising, including, a method of opting out.59.1-574(C),(D)</a:t>
            </a:r>
          </a:p>
          <a:p>
            <a:pPr lvl="1">
              <a:lnSpc>
                <a:spcPct val="110000"/>
              </a:lnSpc>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8B5ED-137C-0341-B2DE-C0B03F7983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49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78B5ED-137C-0341-B2DE-C0B03F7983A4}" type="slidenum">
              <a:rPr lang="en-US" smtClean="0"/>
              <a:t>3</a:t>
            </a:fld>
            <a:endParaRPr lang="en-US" dirty="0"/>
          </a:p>
        </p:txBody>
      </p:sp>
    </p:spTree>
    <p:extLst>
      <p:ext uri="{BB962C8B-B14F-4D97-AF65-F5344CB8AC3E}">
        <p14:creationId xmlns:p14="http://schemas.microsoft.com/office/powerpoint/2010/main" val="31937553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DPAs are confidential and exempt from public inspection and copying under the VA FOIA. They must be made available upon AG request where relevant to an investigation.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DPAs conducted for the purpose of compliance with other laws </a:t>
            </a:r>
            <a:r>
              <a:rPr lang="en-US" b="1" i="1" dirty="0"/>
              <a:t>may comply here</a:t>
            </a:r>
            <a:r>
              <a:rPr lang="en-US" dirty="0"/>
              <a:t> if there is a reasonably comparable scope and effect. 59.1-576(D)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DPA requirements shall apply to processing activities created or generated after </a:t>
            </a:r>
            <a:r>
              <a:rPr lang="en-US" b="1" dirty="0"/>
              <a:t>January 1, 2023. </a:t>
            </a:r>
            <a:r>
              <a:rPr lang="en-US" dirty="0"/>
              <a:t>59.1-576(E)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DPAs shall take into account the extent to which PD is sensitive and the context in which it is to be processed. They shall identify and weigh the benefits that may flow from the processing to the C, consumer, other stakeholders, and the public against the potential risks to the rights of the consumer associated with such processing, as mitigated by safeguards that can reduce such risks. Controllers must factor in: [§ 59.1-576.B]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use of de-identified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reasonable expectations of consumers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context of the processing, 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relationship between C and the consumer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8B5ED-137C-0341-B2DE-C0B03F7983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220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8B5ED-137C-0341-B2DE-C0B03F7983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104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dirty="0"/>
              <a:t>CDPA § 59.1-580.</a:t>
            </a:r>
          </a:p>
          <a:p>
            <a:pPr>
              <a:lnSpc>
                <a:spcPct val="110000"/>
              </a:lnSpc>
            </a:pPr>
            <a:endParaRPr lang="en-US" dirty="0"/>
          </a:p>
          <a:p>
            <a:pPr>
              <a:lnSpc>
                <a:spcPct val="110000"/>
              </a:lnSpc>
            </a:pPr>
            <a:r>
              <a:rPr lang="en-US" dirty="0"/>
              <a:t>The CPRA includes a timeline for phasing out the California Attorney General’s current rulemaking and enforcement responsibilities in favor of the new agency. </a:t>
            </a:r>
          </a:p>
          <a:p>
            <a:pPr lvl="1">
              <a:lnSpc>
                <a:spcPct val="110000"/>
              </a:lnSpc>
              <a:buFont typeface="Courier New" panose="02070309020205020404" pitchFamily="49" charset="0"/>
              <a:buChar char="o"/>
            </a:pPr>
            <a:r>
              <a:rPr lang="en-US" dirty="0"/>
              <a:t>“On and after the earlier of </a:t>
            </a:r>
            <a:r>
              <a:rPr lang="en-US" b="1" dirty="0"/>
              <a:t>July 1, 2021</a:t>
            </a:r>
            <a:r>
              <a:rPr lang="en-US" dirty="0"/>
              <a:t>, or within six months of the Agency providing the AG with notice that it is prepared to assume rulemaking responsibilities under this title, [the agency shall] adopt, amend, and rescind regulations pursuant to Section 1798.185.” 1798.199.40(b) </a:t>
            </a:r>
          </a:p>
          <a:p>
            <a:pPr>
              <a:lnSpc>
                <a:spcPct val="110000"/>
              </a:lnSpc>
            </a:pPr>
            <a:endParaRPr lang="en-US" dirty="0"/>
          </a:p>
          <a:p>
            <a:pPr>
              <a:lnSpc>
                <a:spcPct val="110000"/>
              </a:lnSpc>
            </a:pPr>
            <a:r>
              <a:rPr lang="en-US" dirty="0"/>
              <a:t>The “</a:t>
            </a:r>
            <a:r>
              <a:rPr lang="en-US" dirty="0">
                <a:solidFill>
                  <a:srgbClr val="F26522"/>
                </a:solidFill>
              </a:rPr>
              <a:t>California Privacy Protection Agency</a:t>
            </a:r>
            <a:r>
              <a:rPr lang="en-US" dirty="0"/>
              <a:t>” – an independent executive agency tasked with (1798.199.10, .199.40):</a:t>
            </a:r>
          </a:p>
          <a:p>
            <a:pPr lvl="1">
              <a:lnSpc>
                <a:spcPct val="110000"/>
              </a:lnSpc>
              <a:buFont typeface="Courier New" panose="02070309020205020404" pitchFamily="49" charset="0"/>
              <a:buChar char="o"/>
            </a:pPr>
            <a:r>
              <a:rPr lang="en-US" dirty="0"/>
              <a:t>Protecting consumer privacy.</a:t>
            </a:r>
          </a:p>
          <a:p>
            <a:pPr lvl="1">
              <a:lnSpc>
                <a:spcPct val="110000"/>
              </a:lnSpc>
              <a:buFont typeface="Courier New" panose="02070309020205020404" pitchFamily="49" charset="0"/>
              <a:buChar char="o"/>
            </a:pPr>
            <a:r>
              <a:rPr lang="en-US" dirty="0"/>
              <a:t>Educating consumers about their rights.</a:t>
            </a:r>
          </a:p>
          <a:p>
            <a:pPr lvl="1">
              <a:lnSpc>
                <a:spcPct val="110000"/>
              </a:lnSpc>
              <a:buFont typeface="Courier New" panose="02070309020205020404" pitchFamily="49" charset="0"/>
              <a:buChar char="o"/>
            </a:pPr>
            <a:r>
              <a:rPr lang="en-US" dirty="0"/>
              <a:t>Promulgating regulations.</a:t>
            </a:r>
          </a:p>
          <a:p>
            <a:pPr lvl="1">
              <a:lnSpc>
                <a:spcPct val="110000"/>
              </a:lnSpc>
              <a:buFont typeface="Courier New" panose="02070309020205020404" pitchFamily="49" charset="0"/>
              <a:buChar char="o"/>
            </a:pPr>
            <a:r>
              <a:rPr lang="en-US" dirty="0"/>
              <a:t>Enforcing the law.</a:t>
            </a:r>
          </a:p>
          <a:p>
            <a:pPr lvl="1">
              <a:lnSpc>
                <a:spcPct val="110000"/>
              </a:lnSpc>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8B5ED-137C-0341-B2DE-C0B03F7983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7092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CDPA § 59.1-579:</a:t>
            </a:r>
          </a:p>
          <a:p>
            <a:endParaRPr lang="en-US" dirty="0"/>
          </a:p>
          <a:p>
            <a:r>
              <a:rPr lang="en-US" dirty="0"/>
              <a:t>“The Attorney General shall have exclusive authority to enforce violations of this chapter. Prior to initiating any action under this chapter, the </a:t>
            </a:r>
            <a:r>
              <a:rPr lang="en-US" b="1" i="1" dirty="0"/>
              <a:t>Attorney General shall provide a controller or processor 30 days' written notice identifying the specific provisions of this chapter the Attorney General, on behalf of a consumer, alleges have been or are being violated</a:t>
            </a:r>
            <a:r>
              <a:rPr lang="en-US" dirty="0"/>
              <a:t>. If within the 30 days the controller or processor cures the noticed violation and provides the Attorney General an express written statement that the alleged violations have been cured and that no further violations shall occur, no action for statutory damages shall be initiated against the controller or processor. </a:t>
            </a:r>
          </a:p>
          <a:p>
            <a:endParaRPr lang="en-US" dirty="0"/>
          </a:p>
          <a:p>
            <a:r>
              <a:rPr lang="en-US" dirty="0"/>
              <a:t>If a controller or processor continues to violate this chapter in breach of an express written statement provided to the consumer under this section, the Attorney General may initiate an action and seek damages for up to </a:t>
            </a:r>
            <a:r>
              <a:rPr lang="en-US" b="1" dirty="0"/>
              <a:t>$7,500 </a:t>
            </a:r>
            <a:r>
              <a:rPr lang="en-US" dirty="0"/>
              <a:t>for each violation under this chapter. </a:t>
            </a:r>
          </a:p>
          <a:p>
            <a:endParaRPr lang="en-US" dirty="0"/>
          </a:p>
          <a:p>
            <a:r>
              <a:rPr lang="en-US" dirty="0"/>
              <a:t>Nothing in this chapter shall be construed as providing the basis for, or be subject to, a private right of action to violations of this chapter or under any other law.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8B5ED-137C-0341-B2DE-C0B03F7983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0710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78B5ED-137C-0341-B2DE-C0B03F7983A4}" type="slidenum">
              <a:rPr lang="en-US" smtClean="0"/>
              <a:t>42</a:t>
            </a:fld>
            <a:endParaRPr lang="en-US" dirty="0"/>
          </a:p>
        </p:txBody>
      </p:sp>
    </p:spTree>
    <p:extLst>
      <p:ext uri="{BB962C8B-B14F-4D97-AF65-F5344CB8AC3E}">
        <p14:creationId xmlns:p14="http://schemas.microsoft.com/office/powerpoint/2010/main" val="1434700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highlight>
                <a:srgbClr val="FFFF00"/>
              </a:highlight>
            </a:endParaRPr>
          </a:p>
        </p:txBody>
      </p:sp>
      <p:sp>
        <p:nvSpPr>
          <p:cNvPr id="4" name="Slide Number Placeholder 3"/>
          <p:cNvSpPr>
            <a:spLocks noGrp="1"/>
          </p:cNvSpPr>
          <p:nvPr>
            <p:ph type="sldNum" sz="quarter" idx="5"/>
          </p:nvPr>
        </p:nvSpPr>
        <p:spPr/>
        <p:txBody>
          <a:bodyPr/>
          <a:lstStyle/>
          <a:p>
            <a:fld id="{C178B5ED-137C-0341-B2DE-C0B03F7983A4}" type="slidenum">
              <a:rPr lang="en-US" smtClean="0"/>
              <a:t>4</a:t>
            </a:fld>
            <a:endParaRPr lang="en-US" dirty="0"/>
          </a:p>
        </p:txBody>
      </p:sp>
    </p:spTree>
    <p:extLst>
      <p:ext uri="{BB962C8B-B14F-4D97-AF65-F5344CB8AC3E}">
        <p14:creationId xmlns:p14="http://schemas.microsoft.com/office/powerpoint/2010/main" val="1499594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1798.140(d)(1) and (2)</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Kandi to ask Melissa:  These changes seem like they are pro-business, particularly the common branding clarifications.  Is that right?  Yes: These changes are very helpful for companies because: (1) you only need to consider last year’s revenue thresholds; (2) increasing the threshold for data bought, sold, or shared will help remove some companies from scope; and (3) the narrowing of the branding requirement is most important – now, you can share common branding, but as long as you don’t share PI, can be separate businesses.  </a:t>
            </a:r>
          </a:p>
        </p:txBody>
      </p:sp>
      <p:sp>
        <p:nvSpPr>
          <p:cNvPr id="4" name="Slide Number Placeholder 3"/>
          <p:cNvSpPr>
            <a:spLocks noGrp="1"/>
          </p:cNvSpPr>
          <p:nvPr>
            <p:ph type="sldNum" sz="quarter" idx="5"/>
          </p:nvPr>
        </p:nvSpPr>
        <p:spPr/>
        <p:txBody>
          <a:bodyPr/>
          <a:lstStyle/>
          <a:p>
            <a:fld id="{C178B5ED-137C-0341-B2DE-C0B03F7983A4}" type="slidenum">
              <a:rPr lang="en-US" smtClean="0"/>
              <a:t>6</a:t>
            </a:fld>
            <a:endParaRPr lang="en-US" dirty="0"/>
          </a:p>
        </p:txBody>
      </p:sp>
    </p:spTree>
    <p:extLst>
      <p:ext uri="{BB962C8B-B14F-4D97-AF65-F5344CB8AC3E}">
        <p14:creationId xmlns:p14="http://schemas.microsoft.com/office/powerpoint/2010/main" val="205880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THIS IS A BIG BIG DEAL. [WIDELY DISTRIBUTED MEDIA – MAY INCLUDE SCRAPING. OR MAYBE POSTING]</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Kandi to Melissa:  That last change to the definition of “publicly available information” seems very broad – what do we think it applies to?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does seem very broad, but it is probably meant to apply to information obtained from a public Instagram, or Facebook profile.  Given the whole statute and regs the AG has issued, don’t read it broader than it should be applied (i.e., if I share information with a business but don’t say who the audience is restricted to, that it’s somehow public).  Even so, if it does mean public IG or FB page, this will be a big departure from GDPR – regs will be important here.  Would mean you don’t have to do deletion, access, sale opt outs, etc. with regards to info collected from these sources.</a:t>
            </a:r>
          </a:p>
        </p:txBody>
      </p:sp>
      <p:sp>
        <p:nvSpPr>
          <p:cNvPr id="4" name="Slide Number Placeholder 3"/>
          <p:cNvSpPr>
            <a:spLocks noGrp="1"/>
          </p:cNvSpPr>
          <p:nvPr>
            <p:ph type="sldNum" sz="quarter" idx="5"/>
          </p:nvPr>
        </p:nvSpPr>
        <p:spPr/>
        <p:txBody>
          <a:bodyPr/>
          <a:lstStyle/>
          <a:p>
            <a:fld id="{C178B5ED-137C-0341-B2DE-C0B03F7983A4}" type="slidenum">
              <a:rPr lang="en-US" smtClean="0"/>
              <a:t>7</a:t>
            </a:fld>
            <a:endParaRPr lang="en-US" dirty="0"/>
          </a:p>
        </p:txBody>
      </p:sp>
    </p:spTree>
    <p:extLst>
      <p:ext uri="{BB962C8B-B14F-4D97-AF65-F5344CB8AC3E}">
        <p14:creationId xmlns:p14="http://schemas.microsoft.com/office/powerpoint/2010/main" val="1546903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THIS IS A BIG BIG DEAL. [WIDELY DISTRIBUTED MEDIA – MAY INCLUDE SCRAPING. OR MAYBE POSTING]</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Kandi to Melissa:  That last change to the definition of “publicly available information” seems very broad – what do we think it applies to?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does seem very broad, but it is probably meant to apply to information obtained from a public Instagram, or Facebook profile.  Given the whole statute and regs the AG has issued, don’t read it broader than it should be applied (i.e., if I share information with a business but don’t say who the audience is restricted to, that it’s somehow public).  Even so, if it does mean public IG or FB page, this will be a big departure from GDPR – regs will be important here.  Would mean you don’t have to do deletion, access, sale opt outs, etc. with regards to info collected from these sources.</a:t>
            </a:r>
          </a:p>
        </p:txBody>
      </p:sp>
      <p:sp>
        <p:nvSpPr>
          <p:cNvPr id="4" name="Slide Number Placeholder 3"/>
          <p:cNvSpPr>
            <a:spLocks noGrp="1"/>
          </p:cNvSpPr>
          <p:nvPr>
            <p:ph type="sldNum" sz="quarter" idx="5"/>
          </p:nvPr>
        </p:nvSpPr>
        <p:spPr/>
        <p:txBody>
          <a:bodyPr/>
          <a:lstStyle/>
          <a:p>
            <a:fld id="{C178B5ED-137C-0341-B2DE-C0B03F7983A4}" type="slidenum">
              <a:rPr lang="en-US" smtClean="0"/>
              <a:t>8</a:t>
            </a:fld>
            <a:endParaRPr lang="en-US" dirty="0"/>
          </a:p>
        </p:txBody>
      </p:sp>
    </p:spTree>
    <p:extLst>
      <p:ext uri="{BB962C8B-B14F-4D97-AF65-F5344CB8AC3E}">
        <p14:creationId xmlns:p14="http://schemas.microsoft.com/office/powerpoint/2010/main" val="837101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78B5ED-137C-0341-B2DE-C0B03F7983A4}" type="slidenum">
              <a:rPr lang="en-US" smtClean="0"/>
              <a:t>9</a:t>
            </a:fld>
            <a:endParaRPr lang="en-US" dirty="0"/>
          </a:p>
        </p:txBody>
      </p:sp>
    </p:spTree>
    <p:extLst>
      <p:ext uri="{BB962C8B-B14F-4D97-AF65-F5344CB8AC3E}">
        <p14:creationId xmlns:p14="http://schemas.microsoft.com/office/powerpoint/2010/main" val="1080610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HH exemption and how we will need to wait for regs before understanding what is exempt HH data.</a:t>
            </a:r>
          </a:p>
          <a:p>
            <a:endParaRPr lang="en-US" dirty="0"/>
          </a:p>
          <a:p>
            <a:r>
              <a:rPr lang="en-US" dirty="0"/>
              <a:t>p} The obligations Imposed on businesses in Sections 1798,105, 1798.106, 1798.110, and 1798.115 Inclusive, shall not apply to household data. </a:t>
            </a:r>
          </a:p>
          <a:p>
            <a:endParaRPr lang="en-US" dirty="0"/>
          </a:p>
          <a:p>
            <a:r>
              <a:rPr lang="en-US" dirty="0"/>
              <a:t>WTF IS “HOUSEHOLD DATA”</a:t>
            </a:r>
          </a:p>
        </p:txBody>
      </p:sp>
      <p:sp>
        <p:nvSpPr>
          <p:cNvPr id="4" name="Slide Number Placeholder 3"/>
          <p:cNvSpPr>
            <a:spLocks noGrp="1"/>
          </p:cNvSpPr>
          <p:nvPr>
            <p:ph type="sldNum" sz="quarter" idx="5"/>
          </p:nvPr>
        </p:nvSpPr>
        <p:spPr/>
        <p:txBody>
          <a:bodyPr/>
          <a:lstStyle/>
          <a:p>
            <a:fld id="{C178B5ED-137C-0341-B2DE-C0B03F7983A4}" type="slidenum">
              <a:rPr lang="en-US" smtClean="0"/>
              <a:t>10</a:t>
            </a:fld>
            <a:endParaRPr lang="en-US" dirty="0"/>
          </a:p>
        </p:txBody>
      </p:sp>
    </p:spTree>
    <p:extLst>
      <p:ext uri="{BB962C8B-B14F-4D97-AF65-F5344CB8AC3E}">
        <p14:creationId xmlns:p14="http://schemas.microsoft.com/office/powerpoint/2010/main" val="1613853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056CB0A-FDD5-2245-A37D-C823B5C4ACFB}"/>
              </a:ext>
            </a:extLst>
          </p:cNvPr>
          <p:cNvSpPr>
            <a:spLocks noGrp="1"/>
          </p:cNvSpPr>
          <p:nvPr>
            <p:ph type="dt" sz="half" idx="10"/>
          </p:nvPr>
        </p:nvSpPr>
        <p:spPr/>
        <p:txBody>
          <a:bodyPr/>
          <a:lstStyle>
            <a:lvl1pPr>
              <a:defRPr sz="1100" b="1">
                <a:latin typeface="Arial" panose="020B0604020202020204" pitchFamily="34" charset="0"/>
                <a:cs typeface="Arial" panose="020B0604020202020204" pitchFamily="34" charset="0"/>
              </a:defRPr>
            </a:lvl1pPr>
          </a:lstStyle>
          <a:p>
            <a:fld id="{65C8A4C3-F006-C841-AC57-00360683322B}" type="datetimeFigureOut">
              <a:rPr lang="en-US" smtClean="0"/>
              <a:pPr/>
              <a:t>3/24/21</a:t>
            </a:fld>
            <a:endParaRPr lang="en-US" dirty="0"/>
          </a:p>
        </p:txBody>
      </p:sp>
      <p:sp>
        <p:nvSpPr>
          <p:cNvPr id="5" name="Footer Placeholder 4">
            <a:extLst>
              <a:ext uri="{FF2B5EF4-FFF2-40B4-BE49-F238E27FC236}">
                <a16:creationId xmlns:a16="http://schemas.microsoft.com/office/drawing/2014/main" id="{A2B42C43-06F3-4B45-B70B-FC533D5D2313}"/>
              </a:ext>
            </a:extLst>
          </p:cNvPr>
          <p:cNvSpPr>
            <a:spLocks noGrp="1"/>
          </p:cNvSpPr>
          <p:nvPr>
            <p:ph type="ftr" sz="quarter" idx="11"/>
          </p:nvPr>
        </p:nvSpPr>
        <p:spPr/>
        <p:txBody>
          <a:bodyPr/>
          <a:lstStyle>
            <a:lvl1pPr>
              <a:defRPr sz="1100" b="1">
                <a:latin typeface="Arial" panose="020B0604020202020204" pitchFamily="34" charset="0"/>
                <a:cs typeface="Arial" panose="020B0604020202020204" pitchFamily="34" charset="0"/>
              </a:defRPr>
            </a:lvl1pPr>
          </a:lstStyle>
          <a:p>
            <a:endParaRPr lang="en-US" dirty="0"/>
          </a:p>
        </p:txBody>
      </p:sp>
      <p:sp>
        <p:nvSpPr>
          <p:cNvPr id="23" name="Title 1">
            <a:extLst>
              <a:ext uri="{FF2B5EF4-FFF2-40B4-BE49-F238E27FC236}">
                <a16:creationId xmlns:a16="http://schemas.microsoft.com/office/drawing/2014/main" id="{AB338821-BBEA-944B-B11F-26FA1E2003B8}"/>
              </a:ext>
            </a:extLst>
          </p:cNvPr>
          <p:cNvSpPr>
            <a:spLocks noGrp="1"/>
          </p:cNvSpPr>
          <p:nvPr>
            <p:ph type="ctrTitle"/>
          </p:nvPr>
        </p:nvSpPr>
        <p:spPr>
          <a:xfrm>
            <a:off x="1524000" y="2804300"/>
            <a:ext cx="9144000" cy="918915"/>
          </a:xfrm>
          <a:prstGeom prst="rect">
            <a:avLst/>
          </a:prstGeom>
        </p:spPr>
        <p:txBody>
          <a:bodyPr>
            <a:normAutofit/>
          </a:bodyPr>
          <a:lstStyle/>
          <a:p>
            <a:pPr algn="l"/>
            <a:r>
              <a:rPr lang="en-US" sz="4800" dirty="0">
                <a:solidFill>
                  <a:srgbClr val="333333"/>
                </a:solidFill>
                <a:latin typeface="Arial" panose="020B0604020202020204" pitchFamily="34" charset="0"/>
                <a:cs typeface="Arial" panose="020B0604020202020204" pitchFamily="34" charset="0"/>
              </a:rPr>
              <a:t>Presentation Title Goes Here</a:t>
            </a:r>
          </a:p>
        </p:txBody>
      </p:sp>
      <p:sp>
        <p:nvSpPr>
          <p:cNvPr id="24" name="Subtitle 2">
            <a:extLst>
              <a:ext uri="{FF2B5EF4-FFF2-40B4-BE49-F238E27FC236}">
                <a16:creationId xmlns:a16="http://schemas.microsoft.com/office/drawing/2014/main" id="{3B427BBC-1EC1-5449-A72A-E4C5377B15C2}"/>
              </a:ext>
            </a:extLst>
          </p:cNvPr>
          <p:cNvSpPr>
            <a:spLocks noGrp="1"/>
          </p:cNvSpPr>
          <p:nvPr>
            <p:ph type="subTitle" idx="1"/>
          </p:nvPr>
        </p:nvSpPr>
        <p:spPr>
          <a:xfrm>
            <a:off x="1524000" y="3826569"/>
            <a:ext cx="9144000" cy="612610"/>
          </a:xfrm>
          <a:prstGeom prst="rect">
            <a:avLst/>
          </a:prstGeom>
        </p:spPr>
        <p:txBody>
          <a:bodyPr/>
          <a:lstStyle>
            <a:lvl1pPr marL="0" indent="0">
              <a:buNone/>
              <a:defRPr/>
            </a:lvl1pPr>
          </a:lstStyle>
          <a:p>
            <a:pPr algn="l"/>
            <a:r>
              <a:rPr lang="en-US" dirty="0">
                <a:solidFill>
                  <a:srgbClr val="F26522"/>
                </a:solidFill>
                <a:latin typeface="Arial" panose="020B0604020202020204" pitchFamily="34" charset="0"/>
                <a:cs typeface="Arial" panose="020B0604020202020204" pitchFamily="34" charset="0"/>
              </a:rPr>
              <a:t>Presentation subtitle goes here</a:t>
            </a:r>
          </a:p>
        </p:txBody>
      </p:sp>
      <p:sp>
        <p:nvSpPr>
          <p:cNvPr id="3" name="Text Placeholder 2">
            <a:extLst>
              <a:ext uri="{FF2B5EF4-FFF2-40B4-BE49-F238E27FC236}">
                <a16:creationId xmlns:a16="http://schemas.microsoft.com/office/drawing/2014/main" id="{5CA92E99-D312-2141-B101-57536F3F3C41}"/>
              </a:ext>
            </a:extLst>
          </p:cNvPr>
          <p:cNvSpPr>
            <a:spLocks noGrp="1"/>
          </p:cNvSpPr>
          <p:nvPr>
            <p:ph type="body" sz="quarter" idx="12" hasCustomPrompt="1"/>
          </p:nvPr>
        </p:nvSpPr>
        <p:spPr>
          <a:xfrm>
            <a:off x="1524000" y="2257950"/>
            <a:ext cx="9144000" cy="473075"/>
          </a:xfrm>
        </p:spPr>
        <p:txBody>
          <a:bodyPr>
            <a:normAutofit/>
          </a:bodyPr>
          <a:lstStyle>
            <a:lvl1pPr marL="0" indent="0">
              <a:buNone/>
              <a:defRPr sz="1800"/>
            </a:lvl1pPr>
          </a:lstStyle>
          <a:p>
            <a:pPr lvl="0"/>
            <a:r>
              <a:rPr lang="en-US" dirty="0"/>
              <a:t>January 1, 2020</a:t>
            </a:r>
          </a:p>
        </p:txBody>
      </p:sp>
      <p:sp>
        <p:nvSpPr>
          <p:cNvPr id="7" name="Text Placeholder 6">
            <a:extLst>
              <a:ext uri="{FF2B5EF4-FFF2-40B4-BE49-F238E27FC236}">
                <a16:creationId xmlns:a16="http://schemas.microsoft.com/office/drawing/2014/main" id="{7AB62726-8802-D34E-9551-17CE3AE3CB26}"/>
              </a:ext>
            </a:extLst>
          </p:cNvPr>
          <p:cNvSpPr>
            <a:spLocks noGrp="1"/>
          </p:cNvSpPr>
          <p:nvPr>
            <p:ph type="body" sz="quarter" idx="13" hasCustomPrompt="1"/>
          </p:nvPr>
        </p:nvSpPr>
        <p:spPr>
          <a:xfrm>
            <a:off x="1524000" y="4861177"/>
            <a:ext cx="9144000" cy="121084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Attorney Name</a:t>
            </a:r>
            <a:br>
              <a:rPr lang="en-US" dirty="0"/>
            </a:br>
            <a:r>
              <a:rPr lang="en-US" dirty="0"/>
              <a:t>Attorney Name</a:t>
            </a:r>
            <a:br>
              <a:rPr lang="en-US" dirty="0"/>
            </a:br>
            <a:r>
              <a:rPr lang="en-US" dirty="0"/>
              <a:t>Attorney Name</a:t>
            </a:r>
          </a:p>
        </p:txBody>
      </p:sp>
    </p:spTree>
    <p:extLst>
      <p:ext uri="{BB962C8B-B14F-4D97-AF65-F5344CB8AC3E}">
        <p14:creationId xmlns:p14="http://schemas.microsoft.com/office/powerpoint/2010/main" val="3775820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1977A1A-E339-3944-85B6-75BC1C929B24}"/>
              </a:ext>
            </a:extLst>
          </p:cNvPr>
          <p:cNvSpPr>
            <a:spLocks noGrp="1"/>
          </p:cNvSpPr>
          <p:nvPr>
            <p:ph type="dt" sz="half" idx="10"/>
          </p:nvPr>
        </p:nvSpPr>
        <p:spPr/>
        <p:txBody>
          <a:bodyPr/>
          <a:lstStyle>
            <a:lvl1pPr>
              <a:defRPr sz="1100" b="1">
                <a:latin typeface="Arial" panose="020B0604020202020204" pitchFamily="34" charset="0"/>
                <a:cs typeface="Arial" panose="020B0604020202020204" pitchFamily="34" charset="0"/>
              </a:defRPr>
            </a:lvl1pPr>
          </a:lstStyle>
          <a:p>
            <a:fld id="{65C8A4C3-F006-C841-AC57-00360683322B}" type="datetimeFigureOut">
              <a:rPr lang="en-US" smtClean="0"/>
              <a:pPr/>
              <a:t>3/24/21</a:t>
            </a:fld>
            <a:endParaRPr lang="en-US" dirty="0"/>
          </a:p>
        </p:txBody>
      </p:sp>
      <p:sp>
        <p:nvSpPr>
          <p:cNvPr id="5" name="Footer Placeholder 4">
            <a:extLst>
              <a:ext uri="{FF2B5EF4-FFF2-40B4-BE49-F238E27FC236}">
                <a16:creationId xmlns:a16="http://schemas.microsoft.com/office/drawing/2014/main" id="{B30E903E-CC94-BE49-B6DB-E8053A5C7AD6}"/>
              </a:ext>
            </a:extLst>
          </p:cNvPr>
          <p:cNvSpPr>
            <a:spLocks noGrp="1"/>
          </p:cNvSpPr>
          <p:nvPr>
            <p:ph type="ftr" sz="quarter" idx="11"/>
          </p:nvPr>
        </p:nvSpPr>
        <p:spPr/>
        <p:txBody>
          <a:bodyPr/>
          <a:lstStyle>
            <a:lvl1pPr>
              <a:defRPr sz="1100" b="1">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61CCD15F-769A-8245-92AC-0AA9E6BCA646}"/>
              </a:ext>
            </a:extLst>
          </p:cNvPr>
          <p:cNvSpPr>
            <a:spLocks noGrp="1"/>
          </p:cNvSpPr>
          <p:nvPr>
            <p:ph type="sldNum" sz="quarter" idx="12"/>
          </p:nvPr>
        </p:nvSpPr>
        <p:spPr/>
        <p:txBody>
          <a:bodyPr/>
          <a:lstStyle>
            <a:lvl1pPr>
              <a:defRPr sz="1100" b="1">
                <a:latin typeface="Arial" panose="020B0604020202020204" pitchFamily="34" charset="0"/>
                <a:cs typeface="Arial" panose="020B0604020202020204" pitchFamily="34" charset="0"/>
              </a:defRPr>
            </a:lvl1pPr>
          </a:lstStyle>
          <a:p>
            <a:fld id="{C78D4FCB-2BD9-EB4E-966E-32D7B8627158}" type="slidenum">
              <a:rPr lang="en-US" smtClean="0"/>
              <a:pPr/>
              <a:t>‹#›</a:t>
            </a:fld>
            <a:endParaRPr lang="en-US" dirty="0"/>
          </a:p>
        </p:txBody>
      </p:sp>
      <p:sp>
        <p:nvSpPr>
          <p:cNvPr id="7" name="Title 1">
            <a:extLst>
              <a:ext uri="{FF2B5EF4-FFF2-40B4-BE49-F238E27FC236}">
                <a16:creationId xmlns:a16="http://schemas.microsoft.com/office/drawing/2014/main" id="{BFF1F779-4564-9548-8FA0-6E07CAE87C5D}"/>
              </a:ext>
            </a:extLst>
          </p:cNvPr>
          <p:cNvSpPr>
            <a:spLocks noGrp="1"/>
          </p:cNvSpPr>
          <p:nvPr>
            <p:ph type="title"/>
          </p:nvPr>
        </p:nvSpPr>
        <p:spPr>
          <a:xfrm>
            <a:off x="371474" y="377238"/>
            <a:ext cx="9907059" cy="1142726"/>
          </a:xfrm>
          <a:prstGeom prst="rect">
            <a:avLst/>
          </a:prstGeom>
        </p:spPr>
        <p:txBody>
          <a:bodyPr anchor="ctr">
            <a:normAutofit/>
          </a:bodyPr>
          <a:lstStyle/>
          <a:p>
            <a:r>
              <a:rPr lang="en-US" sz="3600" dirty="0">
                <a:solidFill>
                  <a:srgbClr val="333333"/>
                </a:solidFill>
                <a:latin typeface="Arial" panose="020B0604020202020204" pitchFamily="34" charset="0"/>
                <a:cs typeface="Arial" panose="020B0604020202020204" pitchFamily="34" charset="0"/>
              </a:rPr>
              <a:t>Slide title goes here</a:t>
            </a:r>
          </a:p>
        </p:txBody>
      </p:sp>
      <p:sp>
        <p:nvSpPr>
          <p:cNvPr id="3" name="Text Placeholder 2">
            <a:extLst>
              <a:ext uri="{FF2B5EF4-FFF2-40B4-BE49-F238E27FC236}">
                <a16:creationId xmlns:a16="http://schemas.microsoft.com/office/drawing/2014/main" id="{C24E3C00-CB79-DA4D-AEB2-286D354ED5A0}"/>
              </a:ext>
            </a:extLst>
          </p:cNvPr>
          <p:cNvSpPr>
            <a:spLocks noGrp="1"/>
          </p:cNvSpPr>
          <p:nvPr>
            <p:ph type="body" sz="quarter" idx="13"/>
          </p:nvPr>
        </p:nvSpPr>
        <p:spPr>
          <a:xfrm>
            <a:off x="723011" y="1531253"/>
            <a:ext cx="9555521" cy="4722791"/>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1387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84B24A9-73AF-9D47-B4C7-8989F0540DC6}"/>
              </a:ext>
            </a:extLst>
          </p:cNvPr>
          <p:cNvSpPr>
            <a:spLocks noGrp="1"/>
          </p:cNvSpPr>
          <p:nvPr>
            <p:ph type="body" sz="quarter" idx="10" hasCustomPrompt="1"/>
          </p:nvPr>
        </p:nvSpPr>
        <p:spPr>
          <a:xfrm>
            <a:off x="1535574" y="2838656"/>
            <a:ext cx="8428038" cy="612610"/>
          </a:xfrm>
        </p:spPr>
        <p:txBody>
          <a:bodyPr wrap="square">
            <a:noAutofit/>
          </a:bodyPr>
          <a:lstStyle>
            <a:lvl1pPr>
              <a:buNone/>
              <a:defRPr sz="4000"/>
            </a:lvl1pPr>
          </a:lstStyle>
          <a:p>
            <a:pPr lvl="0"/>
            <a:r>
              <a:rPr lang="en-US" dirty="0"/>
              <a:t>Section title goes here</a:t>
            </a:r>
          </a:p>
        </p:txBody>
      </p:sp>
      <p:sp>
        <p:nvSpPr>
          <p:cNvPr id="9" name="Text Placeholder 4">
            <a:extLst>
              <a:ext uri="{FF2B5EF4-FFF2-40B4-BE49-F238E27FC236}">
                <a16:creationId xmlns:a16="http://schemas.microsoft.com/office/drawing/2014/main" id="{A4082101-95BB-C745-973B-535ADAD66A17}"/>
              </a:ext>
            </a:extLst>
          </p:cNvPr>
          <p:cNvSpPr>
            <a:spLocks noGrp="1"/>
          </p:cNvSpPr>
          <p:nvPr>
            <p:ph type="body" sz="quarter" idx="11" hasCustomPrompt="1"/>
          </p:nvPr>
        </p:nvSpPr>
        <p:spPr>
          <a:xfrm>
            <a:off x="1535574" y="3613316"/>
            <a:ext cx="8428038" cy="470888"/>
          </a:xfrm>
        </p:spPr>
        <p:txBody>
          <a:bodyPr wrap="square">
            <a:noAutofit/>
          </a:bodyPr>
          <a:lstStyle>
            <a:lvl1pPr marL="0" indent="0">
              <a:buNone/>
              <a:defRPr sz="2800">
                <a:solidFill>
                  <a:srgbClr val="F26522"/>
                </a:solidFill>
              </a:defRPr>
            </a:lvl1pPr>
          </a:lstStyle>
          <a:p>
            <a:pPr marL="0" indent="0">
              <a:buNone/>
            </a:pPr>
            <a:r>
              <a:rPr lang="en-US" dirty="0">
                <a:solidFill>
                  <a:srgbClr val="F26522"/>
                </a:solidFill>
                <a:latin typeface="Arial" panose="020B0604020202020204" pitchFamily="34" charset="0"/>
                <a:cs typeface="Arial" panose="020B0604020202020204" pitchFamily="34" charset="0"/>
              </a:rPr>
              <a:t>Section header subtitle goes here</a:t>
            </a:r>
          </a:p>
        </p:txBody>
      </p:sp>
    </p:spTree>
    <p:extLst>
      <p:ext uri="{BB962C8B-B14F-4D97-AF65-F5344CB8AC3E}">
        <p14:creationId xmlns:p14="http://schemas.microsoft.com/office/powerpoint/2010/main" val="1941781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0270C-8780-0C4F-874D-E9D8B76D0396}"/>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7C48DC82-D476-C04C-A543-F167A07DC90A}"/>
              </a:ext>
            </a:extLst>
          </p:cNvPr>
          <p:cNvSpPr>
            <a:spLocks noGrp="1"/>
          </p:cNvSpPr>
          <p:nvPr>
            <p:ph type="dt" sz="half" idx="10"/>
          </p:nvPr>
        </p:nvSpPr>
        <p:spPr/>
        <p:txBody>
          <a:bodyPr/>
          <a:lstStyle>
            <a:lvl1pPr>
              <a:defRPr sz="1100" b="1"/>
            </a:lvl1pPr>
          </a:lstStyle>
          <a:p>
            <a:fld id="{65C8A4C3-F006-C841-AC57-00360683322B}" type="datetimeFigureOut">
              <a:rPr lang="en-US" smtClean="0"/>
              <a:pPr/>
              <a:t>3/24/21</a:t>
            </a:fld>
            <a:endParaRPr lang="en-US" dirty="0"/>
          </a:p>
        </p:txBody>
      </p:sp>
      <p:sp>
        <p:nvSpPr>
          <p:cNvPr id="4" name="Footer Placeholder 3">
            <a:extLst>
              <a:ext uri="{FF2B5EF4-FFF2-40B4-BE49-F238E27FC236}">
                <a16:creationId xmlns:a16="http://schemas.microsoft.com/office/drawing/2014/main" id="{1A613F70-8C74-564A-9332-9CD969A6BCE4}"/>
              </a:ext>
            </a:extLst>
          </p:cNvPr>
          <p:cNvSpPr>
            <a:spLocks noGrp="1"/>
          </p:cNvSpPr>
          <p:nvPr>
            <p:ph type="ftr" sz="quarter" idx="11"/>
          </p:nvPr>
        </p:nvSpPr>
        <p:spPr/>
        <p:txBody>
          <a:bodyPr/>
          <a:lstStyle>
            <a:lvl1pPr>
              <a:defRPr sz="1100" b="1"/>
            </a:lvl1pPr>
          </a:lstStyle>
          <a:p>
            <a:endParaRPr lang="en-US" dirty="0"/>
          </a:p>
        </p:txBody>
      </p:sp>
      <p:sp>
        <p:nvSpPr>
          <p:cNvPr id="5" name="Slide Number Placeholder 4">
            <a:extLst>
              <a:ext uri="{FF2B5EF4-FFF2-40B4-BE49-F238E27FC236}">
                <a16:creationId xmlns:a16="http://schemas.microsoft.com/office/drawing/2014/main" id="{ECA02D41-25BF-5F49-BC02-A5789984D003}"/>
              </a:ext>
            </a:extLst>
          </p:cNvPr>
          <p:cNvSpPr>
            <a:spLocks noGrp="1"/>
          </p:cNvSpPr>
          <p:nvPr>
            <p:ph type="sldNum" sz="quarter" idx="12"/>
          </p:nvPr>
        </p:nvSpPr>
        <p:spPr/>
        <p:txBody>
          <a:bodyPr/>
          <a:lstStyle>
            <a:lvl1pPr>
              <a:defRPr sz="1100" b="1"/>
            </a:lvl1pPr>
          </a:lstStyle>
          <a:p>
            <a:fld id="{C78D4FCB-2BD9-EB4E-966E-32D7B8627158}" type="slidenum">
              <a:rPr lang="en-US" smtClean="0"/>
              <a:pPr/>
              <a:t>‹#›</a:t>
            </a:fld>
            <a:endParaRPr lang="en-US" dirty="0"/>
          </a:p>
        </p:txBody>
      </p:sp>
    </p:spTree>
    <p:extLst>
      <p:ext uri="{BB962C8B-B14F-4D97-AF65-F5344CB8AC3E}">
        <p14:creationId xmlns:p14="http://schemas.microsoft.com/office/powerpoint/2010/main" val="196627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rgbClr val="007199"/>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38CEB0E-CCBF-1B4C-947F-6ECC9B78FA1E}"/>
              </a:ext>
            </a:extLst>
          </p:cNvPr>
          <p:cNvSpPr txBox="1">
            <a:spLocks/>
          </p:cNvSpPr>
          <p:nvPr userDrawn="1"/>
        </p:nvSpPr>
        <p:spPr>
          <a:xfrm>
            <a:off x="1524000" y="2969542"/>
            <a:ext cx="4570229" cy="9189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latin typeface="Arial" panose="020B0604020202020204" pitchFamily="34" charset="0"/>
                <a:cs typeface="Arial" panose="020B0604020202020204" pitchFamily="34" charset="0"/>
              </a:rPr>
              <a:t>Ask us anything</a:t>
            </a:r>
          </a:p>
        </p:txBody>
      </p:sp>
      <p:sp>
        <p:nvSpPr>
          <p:cNvPr id="30" name="Picture Placeholder 29">
            <a:extLst>
              <a:ext uri="{FF2B5EF4-FFF2-40B4-BE49-F238E27FC236}">
                <a16:creationId xmlns:a16="http://schemas.microsoft.com/office/drawing/2014/main" id="{FE9EC23A-8641-5B49-8899-0319233CEEA8}"/>
              </a:ext>
            </a:extLst>
          </p:cNvPr>
          <p:cNvSpPr>
            <a:spLocks noGrp="1"/>
          </p:cNvSpPr>
          <p:nvPr>
            <p:ph type="pic" sz="quarter" idx="14"/>
          </p:nvPr>
        </p:nvSpPr>
        <p:spPr>
          <a:xfrm>
            <a:off x="6128434" y="2085280"/>
            <a:ext cx="1432710" cy="1436894"/>
          </a:xfrm>
        </p:spPr>
        <p:txBody>
          <a:bodyPr/>
          <a:lstStyle>
            <a:lvl1pPr marL="0" indent="0">
              <a:buNone/>
              <a:defRPr/>
            </a:lvl1pPr>
          </a:lstStyle>
          <a:p>
            <a:endParaRPr lang="en-US" dirty="0"/>
          </a:p>
        </p:txBody>
      </p:sp>
      <p:sp>
        <p:nvSpPr>
          <p:cNvPr id="31" name="Picture Placeholder 29">
            <a:extLst>
              <a:ext uri="{FF2B5EF4-FFF2-40B4-BE49-F238E27FC236}">
                <a16:creationId xmlns:a16="http://schemas.microsoft.com/office/drawing/2014/main" id="{37C11D9D-CB78-754B-A348-E74E91081071}"/>
              </a:ext>
            </a:extLst>
          </p:cNvPr>
          <p:cNvSpPr>
            <a:spLocks noGrp="1"/>
          </p:cNvSpPr>
          <p:nvPr>
            <p:ph type="pic" sz="quarter" idx="15"/>
          </p:nvPr>
        </p:nvSpPr>
        <p:spPr>
          <a:xfrm>
            <a:off x="6128434" y="3522174"/>
            <a:ext cx="1432710" cy="1436894"/>
          </a:xfrm>
        </p:spPr>
        <p:txBody>
          <a:bodyPr/>
          <a:lstStyle>
            <a:lvl1pPr marL="0" indent="0">
              <a:buNone/>
              <a:defRPr/>
            </a:lvl1pPr>
          </a:lstStyle>
          <a:p>
            <a:endParaRPr lang="en-US" dirty="0"/>
          </a:p>
        </p:txBody>
      </p:sp>
      <p:sp>
        <p:nvSpPr>
          <p:cNvPr id="35" name="Text Placeholder 34">
            <a:extLst>
              <a:ext uri="{FF2B5EF4-FFF2-40B4-BE49-F238E27FC236}">
                <a16:creationId xmlns:a16="http://schemas.microsoft.com/office/drawing/2014/main" id="{7AF41562-68AE-0348-8FA8-B7788A2DFDD3}"/>
              </a:ext>
            </a:extLst>
          </p:cNvPr>
          <p:cNvSpPr>
            <a:spLocks noGrp="1"/>
          </p:cNvSpPr>
          <p:nvPr>
            <p:ph type="body" sz="quarter" idx="16" hasCustomPrompt="1"/>
          </p:nvPr>
        </p:nvSpPr>
        <p:spPr>
          <a:xfrm>
            <a:off x="7572296" y="2085280"/>
            <a:ext cx="4046538" cy="456696"/>
          </a:xfrm>
        </p:spPr>
        <p:txBody>
          <a:bodyPr>
            <a:normAutofit/>
          </a:bodyPr>
          <a:lstStyle>
            <a:lvl1pPr marL="0" indent="0">
              <a:buNone/>
              <a:defRPr sz="2400" b="1">
                <a:solidFill>
                  <a:schemeClr val="bg1"/>
                </a:solidFill>
              </a:defRPr>
            </a:lvl1pPr>
          </a:lstStyle>
          <a:p>
            <a:pPr lvl="0"/>
            <a:r>
              <a:rPr lang="en-US" dirty="0"/>
              <a:t>Attorney Name</a:t>
            </a:r>
          </a:p>
        </p:txBody>
      </p:sp>
      <p:sp>
        <p:nvSpPr>
          <p:cNvPr id="36" name="Text Placeholder 34">
            <a:extLst>
              <a:ext uri="{FF2B5EF4-FFF2-40B4-BE49-F238E27FC236}">
                <a16:creationId xmlns:a16="http://schemas.microsoft.com/office/drawing/2014/main" id="{541A04A7-ECEC-A74C-AD16-D4DEABF95A2E}"/>
              </a:ext>
            </a:extLst>
          </p:cNvPr>
          <p:cNvSpPr>
            <a:spLocks noGrp="1"/>
          </p:cNvSpPr>
          <p:nvPr>
            <p:ph type="body" sz="quarter" idx="17" hasCustomPrompt="1"/>
          </p:nvPr>
        </p:nvSpPr>
        <p:spPr>
          <a:xfrm>
            <a:off x="7595349" y="3522174"/>
            <a:ext cx="4046538" cy="456696"/>
          </a:xfrm>
        </p:spPr>
        <p:txBody>
          <a:bodyPr>
            <a:normAutofit/>
          </a:bodyPr>
          <a:lstStyle>
            <a:lvl1pPr marL="0" indent="0">
              <a:buNone/>
              <a:defRPr sz="2400" b="1">
                <a:solidFill>
                  <a:schemeClr val="bg1"/>
                </a:solidFill>
              </a:defRPr>
            </a:lvl1pPr>
          </a:lstStyle>
          <a:p>
            <a:pPr lvl="0"/>
            <a:r>
              <a:rPr lang="en-US" dirty="0"/>
              <a:t>Attorney Name</a:t>
            </a:r>
          </a:p>
        </p:txBody>
      </p:sp>
      <p:sp>
        <p:nvSpPr>
          <p:cNvPr id="37" name="Text Placeholder 34">
            <a:extLst>
              <a:ext uri="{FF2B5EF4-FFF2-40B4-BE49-F238E27FC236}">
                <a16:creationId xmlns:a16="http://schemas.microsoft.com/office/drawing/2014/main" id="{EDC91A39-8548-1040-800A-492D542CCB52}"/>
              </a:ext>
            </a:extLst>
          </p:cNvPr>
          <p:cNvSpPr>
            <a:spLocks noGrp="1"/>
          </p:cNvSpPr>
          <p:nvPr>
            <p:ph type="body" sz="quarter" idx="18" hasCustomPrompt="1"/>
          </p:nvPr>
        </p:nvSpPr>
        <p:spPr>
          <a:xfrm>
            <a:off x="7595349" y="2575378"/>
            <a:ext cx="4046538" cy="946795"/>
          </a:xfrm>
        </p:spPr>
        <p:txBody>
          <a:bodyPr>
            <a:normAutofit/>
          </a:bodyPr>
          <a:lstStyle>
            <a:lvl1pPr marL="0" indent="0">
              <a:buNone/>
              <a:defRPr sz="1800" b="0">
                <a:solidFill>
                  <a:schemeClr val="bg1"/>
                </a:solidFill>
              </a:defRPr>
            </a:lvl1pPr>
          </a:lstStyle>
          <a:p>
            <a:pPr lvl="0"/>
            <a:r>
              <a:rPr lang="en-US" dirty="0"/>
              <a:t>Attorney Title</a:t>
            </a:r>
          </a:p>
          <a:p>
            <a:pPr lvl="0"/>
            <a:r>
              <a:rPr lang="en-US" dirty="0" err="1"/>
              <a:t>name@zwillgen.com</a:t>
            </a:r>
            <a:endParaRPr lang="en-US" dirty="0"/>
          </a:p>
        </p:txBody>
      </p:sp>
      <p:sp>
        <p:nvSpPr>
          <p:cNvPr id="38" name="Text Placeholder 34">
            <a:extLst>
              <a:ext uri="{FF2B5EF4-FFF2-40B4-BE49-F238E27FC236}">
                <a16:creationId xmlns:a16="http://schemas.microsoft.com/office/drawing/2014/main" id="{FA8E3760-C0BD-AF47-AC88-23B260FBAF5B}"/>
              </a:ext>
            </a:extLst>
          </p:cNvPr>
          <p:cNvSpPr>
            <a:spLocks noGrp="1"/>
          </p:cNvSpPr>
          <p:nvPr>
            <p:ph type="body" sz="quarter" idx="19" hasCustomPrompt="1"/>
          </p:nvPr>
        </p:nvSpPr>
        <p:spPr>
          <a:xfrm>
            <a:off x="7595349" y="4012273"/>
            <a:ext cx="4046538" cy="946795"/>
          </a:xfrm>
        </p:spPr>
        <p:txBody>
          <a:bodyPr>
            <a:normAutofit/>
          </a:bodyPr>
          <a:lstStyle>
            <a:lvl1pPr marL="0" indent="0">
              <a:buNone/>
              <a:defRPr sz="1800" b="0">
                <a:solidFill>
                  <a:schemeClr val="bg1"/>
                </a:solidFill>
              </a:defRPr>
            </a:lvl1pPr>
          </a:lstStyle>
          <a:p>
            <a:pPr lvl="0"/>
            <a:r>
              <a:rPr lang="en-US" dirty="0"/>
              <a:t>Attorney Title</a:t>
            </a:r>
          </a:p>
          <a:p>
            <a:pPr lvl="0"/>
            <a:r>
              <a:rPr lang="en-US" dirty="0" err="1"/>
              <a:t>name@zwillgen.com</a:t>
            </a:r>
            <a:endParaRPr lang="en-US" dirty="0"/>
          </a:p>
        </p:txBody>
      </p:sp>
    </p:spTree>
    <p:extLst>
      <p:ext uri="{BB962C8B-B14F-4D97-AF65-F5344CB8AC3E}">
        <p14:creationId xmlns:p14="http://schemas.microsoft.com/office/powerpoint/2010/main" val="2541778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428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DB9AAE-9B58-C946-89C3-64FCDAF0E1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5BE0F14-021E-0E42-96EF-66681C4549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DB8E12-A48D-1349-8FFB-E1D8998419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b="1">
                <a:solidFill>
                  <a:schemeClr val="tx1">
                    <a:tint val="75000"/>
                  </a:schemeClr>
                </a:solidFill>
                <a:latin typeface="Arial" panose="020B0604020202020204" pitchFamily="34" charset="0"/>
                <a:cs typeface="Arial" panose="020B0604020202020204" pitchFamily="34" charset="0"/>
              </a:defRPr>
            </a:lvl1pPr>
          </a:lstStyle>
          <a:p>
            <a:fld id="{65C8A4C3-F006-C841-AC57-00360683322B}" type="datetimeFigureOut">
              <a:rPr lang="en-US" smtClean="0"/>
              <a:pPr/>
              <a:t>3/24/21</a:t>
            </a:fld>
            <a:endParaRPr lang="en-US" dirty="0"/>
          </a:p>
        </p:txBody>
      </p:sp>
      <p:sp>
        <p:nvSpPr>
          <p:cNvPr id="5" name="Footer Placeholder 4">
            <a:extLst>
              <a:ext uri="{FF2B5EF4-FFF2-40B4-BE49-F238E27FC236}">
                <a16:creationId xmlns:a16="http://schemas.microsoft.com/office/drawing/2014/main" id="{7CCB48AE-B9FB-4F42-8F06-4D6381D238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b="1">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207A7D3E-3E90-1C4A-B57F-D5B4FAAC6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b="1">
                <a:solidFill>
                  <a:schemeClr val="tx1">
                    <a:tint val="75000"/>
                  </a:schemeClr>
                </a:solidFill>
                <a:latin typeface="Arial" panose="020B0604020202020204" pitchFamily="34" charset="0"/>
                <a:cs typeface="Arial" panose="020B0604020202020204" pitchFamily="34" charset="0"/>
              </a:defRPr>
            </a:lvl1pPr>
          </a:lstStyle>
          <a:p>
            <a:fld id="{C78D4FCB-2BD9-EB4E-966E-32D7B8627158}" type="slidenum">
              <a:rPr lang="en-US" smtClean="0"/>
              <a:pPr/>
              <a:t>‹#›</a:t>
            </a:fld>
            <a:endParaRPr lang="en-US" dirty="0"/>
          </a:p>
        </p:txBody>
      </p:sp>
    </p:spTree>
    <p:extLst>
      <p:ext uri="{BB962C8B-B14F-4D97-AF65-F5344CB8AC3E}">
        <p14:creationId xmlns:p14="http://schemas.microsoft.com/office/powerpoint/2010/main" val="3043871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Lst>
  <p:txStyles>
    <p:titleStyle>
      <a:lvl1pPr algn="l" defTabSz="914400" rtl="0" eaLnBrk="1" latinLnBrk="0" hangingPunct="1">
        <a:lnSpc>
          <a:spcPct val="90000"/>
        </a:lnSpc>
        <a:spcBef>
          <a:spcPct val="0"/>
        </a:spcBef>
        <a:buNone/>
        <a:defRPr sz="3600" kern="1200">
          <a:solidFill>
            <a:srgbClr val="33333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E3758-01AC-B746-924F-172E2C004EB4}"/>
              </a:ext>
            </a:extLst>
          </p:cNvPr>
          <p:cNvSpPr>
            <a:spLocks noGrp="1"/>
          </p:cNvSpPr>
          <p:nvPr>
            <p:ph type="ctrTitle"/>
          </p:nvPr>
        </p:nvSpPr>
        <p:spPr>
          <a:xfrm>
            <a:off x="1523999" y="2569522"/>
            <a:ext cx="9838267" cy="918915"/>
          </a:xfrm>
        </p:spPr>
        <p:txBody>
          <a:bodyPr>
            <a:normAutofit/>
          </a:bodyPr>
          <a:lstStyle/>
          <a:p>
            <a:r>
              <a:rPr lang="en-US" b="1" dirty="0"/>
              <a:t>California (and Now Virginia!) 2.0</a:t>
            </a:r>
          </a:p>
        </p:txBody>
      </p:sp>
      <p:sp>
        <p:nvSpPr>
          <p:cNvPr id="3" name="Subtitle 2">
            <a:extLst>
              <a:ext uri="{FF2B5EF4-FFF2-40B4-BE49-F238E27FC236}">
                <a16:creationId xmlns:a16="http://schemas.microsoft.com/office/drawing/2014/main" id="{7F2234F6-737A-8A4B-A4CD-010DA4BAC092}"/>
              </a:ext>
            </a:extLst>
          </p:cNvPr>
          <p:cNvSpPr>
            <a:spLocks noGrp="1"/>
          </p:cNvSpPr>
          <p:nvPr>
            <p:ph type="subTitle" idx="1"/>
          </p:nvPr>
        </p:nvSpPr>
        <p:spPr>
          <a:xfrm>
            <a:off x="1524000" y="3591791"/>
            <a:ext cx="9144000" cy="612610"/>
          </a:xfrm>
        </p:spPr>
        <p:txBody>
          <a:bodyPr>
            <a:normAutofit fontScale="85000" lnSpcReduction="10000"/>
          </a:bodyPr>
          <a:lstStyle/>
          <a:p>
            <a:r>
              <a:rPr lang="en-US" b="1" dirty="0"/>
              <a:t>CCPA, CPRA, CDPA and What Data Companies Need to Know</a:t>
            </a:r>
            <a:endParaRPr lang="en-US" i="1" dirty="0">
              <a:solidFill>
                <a:srgbClr val="F26522"/>
              </a:solidFill>
            </a:endParaRPr>
          </a:p>
        </p:txBody>
      </p:sp>
      <p:sp>
        <p:nvSpPr>
          <p:cNvPr id="4" name="Text Placeholder 3">
            <a:extLst>
              <a:ext uri="{FF2B5EF4-FFF2-40B4-BE49-F238E27FC236}">
                <a16:creationId xmlns:a16="http://schemas.microsoft.com/office/drawing/2014/main" id="{C62089CC-9FAE-C74E-BB9E-7397BAD418EF}"/>
              </a:ext>
            </a:extLst>
          </p:cNvPr>
          <p:cNvSpPr>
            <a:spLocks noGrp="1"/>
          </p:cNvSpPr>
          <p:nvPr>
            <p:ph type="body" sz="quarter" idx="12"/>
          </p:nvPr>
        </p:nvSpPr>
        <p:spPr>
          <a:xfrm>
            <a:off x="1524000" y="2023172"/>
            <a:ext cx="9144000" cy="473075"/>
          </a:xfrm>
        </p:spPr>
        <p:txBody>
          <a:bodyPr/>
          <a:lstStyle/>
          <a:p>
            <a:r>
              <a:rPr lang="en-US" b="1" dirty="0"/>
              <a:t>March 25, 2021</a:t>
            </a:r>
          </a:p>
        </p:txBody>
      </p:sp>
      <p:sp>
        <p:nvSpPr>
          <p:cNvPr id="5" name="Text Placeholder 4">
            <a:extLst>
              <a:ext uri="{FF2B5EF4-FFF2-40B4-BE49-F238E27FC236}">
                <a16:creationId xmlns:a16="http://schemas.microsoft.com/office/drawing/2014/main" id="{A780972D-6334-3448-B613-9A540BA93026}"/>
              </a:ext>
            </a:extLst>
          </p:cNvPr>
          <p:cNvSpPr>
            <a:spLocks noGrp="1"/>
          </p:cNvSpPr>
          <p:nvPr>
            <p:ph type="body" sz="quarter" idx="13"/>
          </p:nvPr>
        </p:nvSpPr>
        <p:spPr>
          <a:xfrm>
            <a:off x="1524000" y="4626399"/>
            <a:ext cx="9144000" cy="1210849"/>
          </a:xfrm>
        </p:spPr>
        <p:txBody>
          <a:bodyPr>
            <a:normAutofit/>
          </a:bodyPr>
          <a:lstStyle/>
          <a:p>
            <a:r>
              <a:rPr lang="en-US" sz="2400" b="1" dirty="0"/>
              <a:t>Ken </a:t>
            </a:r>
            <a:r>
              <a:rPr lang="en-US" sz="2400" b="1" dirty="0" err="1"/>
              <a:t>Dreifach</a:t>
            </a:r>
            <a:endParaRPr lang="en-US" sz="2400" b="1" dirty="0"/>
          </a:p>
          <a:p>
            <a:r>
              <a:rPr lang="en-US" sz="2400" b="1" dirty="0"/>
              <a:t>Tony </a:t>
            </a:r>
            <a:r>
              <a:rPr lang="en-US" sz="2400" b="1" dirty="0" err="1"/>
              <a:t>Ficarrotta</a:t>
            </a:r>
            <a:endParaRPr lang="en-US" sz="2400" b="1" dirty="0"/>
          </a:p>
        </p:txBody>
      </p:sp>
      <p:pic>
        <p:nvPicPr>
          <p:cNvPr id="8" name="Picture 7" descr="Logo, company name&#10;&#10;Description automatically generated">
            <a:extLst>
              <a:ext uri="{FF2B5EF4-FFF2-40B4-BE49-F238E27FC236}">
                <a16:creationId xmlns:a16="http://schemas.microsoft.com/office/drawing/2014/main" id="{E7771A2E-B6D3-4E69-9CC2-8BBECFE13207}"/>
              </a:ext>
            </a:extLst>
          </p:cNvPr>
          <p:cNvPicPr>
            <a:picLocks noChangeAspect="1"/>
          </p:cNvPicPr>
          <p:nvPr/>
        </p:nvPicPr>
        <p:blipFill>
          <a:blip r:embed="rId3"/>
          <a:stretch>
            <a:fillRect/>
          </a:stretch>
        </p:blipFill>
        <p:spPr>
          <a:xfrm>
            <a:off x="246993" y="5335049"/>
            <a:ext cx="1277007" cy="1277007"/>
          </a:xfrm>
          <a:prstGeom prst="rect">
            <a:avLst/>
          </a:prstGeom>
        </p:spPr>
      </p:pic>
    </p:spTree>
    <p:extLst>
      <p:ext uri="{BB962C8B-B14F-4D97-AF65-F5344CB8AC3E}">
        <p14:creationId xmlns:p14="http://schemas.microsoft.com/office/powerpoint/2010/main" val="1999602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15EC-7D89-F846-A002-47CA987C3A46}"/>
              </a:ext>
            </a:extLst>
          </p:cNvPr>
          <p:cNvSpPr>
            <a:spLocks noGrp="1"/>
          </p:cNvSpPr>
          <p:nvPr>
            <p:ph type="title"/>
          </p:nvPr>
        </p:nvSpPr>
        <p:spPr/>
        <p:txBody>
          <a:bodyPr/>
          <a:lstStyle/>
          <a:p>
            <a:r>
              <a:rPr lang="en-US" b="1" dirty="0">
                <a:solidFill>
                  <a:srgbClr val="D2571C"/>
                </a:solidFill>
              </a:rPr>
              <a:t>At a Glance…</a:t>
            </a:r>
          </a:p>
        </p:txBody>
      </p:sp>
      <p:sp>
        <p:nvSpPr>
          <p:cNvPr id="3" name="Text Placeholder 2">
            <a:extLst>
              <a:ext uri="{FF2B5EF4-FFF2-40B4-BE49-F238E27FC236}">
                <a16:creationId xmlns:a16="http://schemas.microsoft.com/office/drawing/2014/main" id="{D567F4AC-977D-A543-89DD-CDDD10AFC0A8}"/>
              </a:ext>
            </a:extLst>
          </p:cNvPr>
          <p:cNvSpPr>
            <a:spLocks noGrp="1"/>
          </p:cNvSpPr>
          <p:nvPr>
            <p:ph type="body" sz="quarter" idx="13"/>
          </p:nvPr>
        </p:nvSpPr>
        <p:spPr>
          <a:xfrm>
            <a:off x="469556" y="1531253"/>
            <a:ext cx="11252888" cy="4722791"/>
          </a:xfrm>
        </p:spPr>
        <p:txBody>
          <a:bodyPr>
            <a:normAutofit/>
          </a:bodyPr>
          <a:lstStyle/>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17463" indent="0" algn="ctr">
              <a:buNone/>
              <a:tabLst>
                <a:tab pos="615950" algn="l"/>
              </a:tabLst>
            </a:pPr>
            <a:endParaRPr lang="en-US" sz="1600" dirty="0"/>
          </a:p>
          <a:p>
            <a:pPr marL="17463" indent="0" algn="ctr">
              <a:buNone/>
              <a:tabLst>
                <a:tab pos="615950" algn="l"/>
              </a:tabLst>
            </a:pPr>
            <a:r>
              <a:rPr lang="en-US" sz="1600" dirty="0"/>
              <a:t>* The right to opt out of sharing of PI is limited to sharing for the purpose of cross-context behavioral advertising.</a:t>
            </a:r>
          </a:p>
          <a:p>
            <a:r>
              <a:rPr lang="en-US" sz="1600" b="1" dirty="0"/>
              <a:t>Note:  Household data is now exempt from these requests</a:t>
            </a:r>
          </a:p>
          <a:p>
            <a:pPr algn="ctr"/>
            <a:endParaRPr lang="en-US" sz="1600" dirty="0"/>
          </a:p>
          <a:p>
            <a:pPr marL="0" indent="0" algn="ctr">
              <a:buNone/>
            </a:pPr>
            <a:endParaRPr lang="en-US" sz="1600" dirty="0"/>
          </a:p>
        </p:txBody>
      </p:sp>
      <p:graphicFrame>
        <p:nvGraphicFramePr>
          <p:cNvPr id="4" name="Table 4">
            <a:extLst>
              <a:ext uri="{FF2B5EF4-FFF2-40B4-BE49-F238E27FC236}">
                <a16:creationId xmlns:a16="http://schemas.microsoft.com/office/drawing/2014/main" id="{F83BB07F-C123-BF45-A170-74E6EAE7C514}"/>
              </a:ext>
            </a:extLst>
          </p:cNvPr>
          <p:cNvGraphicFramePr>
            <a:graphicFrameLocks noGrp="1"/>
          </p:cNvGraphicFramePr>
          <p:nvPr>
            <p:extLst>
              <p:ext uri="{D42A27DB-BD31-4B8C-83A1-F6EECF244321}">
                <p14:modId xmlns:p14="http://schemas.microsoft.com/office/powerpoint/2010/main" val="148416137"/>
              </p:ext>
            </p:extLst>
          </p:nvPr>
        </p:nvGraphicFramePr>
        <p:xfrm>
          <a:off x="469556" y="1531253"/>
          <a:ext cx="11294075" cy="3802990"/>
        </p:xfrm>
        <a:graphic>
          <a:graphicData uri="http://schemas.openxmlformats.org/drawingml/2006/table">
            <a:tbl>
              <a:tblPr firstRow="1" bandRow="1">
                <a:tableStyleId>{21E4AEA4-8DFA-4A89-87EB-49C32662AFE0}</a:tableStyleId>
              </a:tblPr>
              <a:tblGrid>
                <a:gridCol w="3928423">
                  <a:extLst>
                    <a:ext uri="{9D8B030D-6E8A-4147-A177-3AD203B41FA5}">
                      <a16:colId xmlns:a16="http://schemas.microsoft.com/office/drawing/2014/main" val="616781908"/>
                    </a:ext>
                  </a:extLst>
                </a:gridCol>
                <a:gridCol w="3670983">
                  <a:extLst>
                    <a:ext uri="{9D8B030D-6E8A-4147-A177-3AD203B41FA5}">
                      <a16:colId xmlns:a16="http://schemas.microsoft.com/office/drawing/2014/main" val="2001793119"/>
                    </a:ext>
                  </a:extLst>
                </a:gridCol>
                <a:gridCol w="3694669">
                  <a:extLst>
                    <a:ext uri="{9D8B030D-6E8A-4147-A177-3AD203B41FA5}">
                      <a16:colId xmlns:a16="http://schemas.microsoft.com/office/drawing/2014/main" val="3075482408"/>
                    </a:ext>
                  </a:extLst>
                </a:gridCol>
              </a:tblGrid>
              <a:tr h="632582">
                <a:tc>
                  <a:txBody>
                    <a:bodyPr/>
                    <a:lstStyle/>
                    <a:p>
                      <a:endParaRPr lang="en-US" dirty="0">
                        <a:latin typeface="Arial" panose="020B0604020202020204" pitchFamily="34" charset="0"/>
                        <a:cs typeface="Arial" panose="020B0604020202020204" pitchFamily="34" charset="0"/>
                      </a:endParaRPr>
                    </a:p>
                  </a:txBody>
                  <a:tcPr anchor="ctr">
                    <a:noFill/>
                  </a:tcPr>
                </a:tc>
                <a:tc>
                  <a:txBody>
                    <a:bodyPr/>
                    <a:lstStyle/>
                    <a:p>
                      <a:pPr algn="ctr"/>
                      <a:r>
                        <a:rPr lang="en-US" sz="2400" dirty="0">
                          <a:latin typeface="Arial" panose="020B0604020202020204" pitchFamily="34" charset="0"/>
                          <a:cs typeface="Arial" panose="020B0604020202020204" pitchFamily="34" charset="0"/>
                        </a:rPr>
                        <a:t>CCPA</a:t>
                      </a:r>
                    </a:p>
                  </a:txBody>
                  <a:tcPr anchor="ctr">
                    <a:solidFill>
                      <a:srgbClr val="333333"/>
                    </a:solidFill>
                  </a:tcPr>
                </a:tc>
                <a:tc>
                  <a:txBody>
                    <a:bodyPr/>
                    <a:lstStyle/>
                    <a:p>
                      <a:pPr algn="ctr"/>
                      <a:r>
                        <a:rPr lang="en-US" sz="2400" dirty="0">
                          <a:latin typeface="Arial" panose="020B0604020202020204" pitchFamily="34" charset="0"/>
                          <a:cs typeface="Arial" panose="020B0604020202020204" pitchFamily="34" charset="0"/>
                        </a:rPr>
                        <a:t>CPRA</a:t>
                      </a:r>
                    </a:p>
                  </a:txBody>
                  <a:tcPr anchor="ctr">
                    <a:solidFill>
                      <a:srgbClr val="333333"/>
                    </a:solidFill>
                  </a:tcPr>
                </a:tc>
                <a:extLst>
                  <a:ext uri="{0D108BD9-81ED-4DB2-BD59-A6C34878D82A}">
                    <a16:rowId xmlns:a16="http://schemas.microsoft.com/office/drawing/2014/main" val="3180288680"/>
                  </a:ext>
                </a:extLst>
              </a:tr>
              <a:tr h="632582">
                <a:tc>
                  <a:txBody>
                    <a:bodyPr/>
                    <a:lstStyle/>
                    <a:p>
                      <a:pPr lvl="0" algn="r"/>
                      <a:r>
                        <a:rPr lang="en-US" b="1" dirty="0">
                          <a:solidFill>
                            <a:srgbClr val="333333"/>
                          </a:solidFill>
                          <a:latin typeface="Arial" panose="020B0604020202020204" pitchFamily="34" charset="0"/>
                          <a:cs typeface="Arial" panose="020B0604020202020204" pitchFamily="34" charset="0"/>
                        </a:rPr>
                        <a:t>Knowledge/Access</a:t>
                      </a:r>
                    </a:p>
                  </a:txBody>
                  <a:tcPr anchor="ctr">
                    <a:gradFill flip="none" rotWithShape="1">
                      <a:gsLst>
                        <a:gs pos="0">
                          <a:schemeClr val="bg1"/>
                        </a:gs>
                        <a:gs pos="100000">
                          <a:srgbClr val="DEE0E6"/>
                        </a:gs>
                      </a:gsLst>
                      <a:lin ang="0" scaled="1"/>
                      <a:tileRect/>
                    </a:gradFill>
                  </a:tcPr>
                </a:tc>
                <a:tc>
                  <a:txBody>
                    <a:bodyPr/>
                    <a:lstStyle/>
                    <a:p>
                      <a:pPr algn="ctr"/>
                      <a:r>
                        <a:rPr lang="en-US" sz="2000" b="1" dirty="0">
                          <a:solidFill>
                            <a:schemeClr val="accent6">
                              <a:lumMod val="75000"/>
                            </a:schemeClr>
                          </a:solidFill>
                          <a:latin typeface="Arial" panose="020B0604020202020204" pitchFamily="34" charset="0"/>
                          <a:cs typeface="Arial" panose="020B0604020202020204" pitchFamily="34" charset="0"/>
                        </a:rPr>
                        <a:t>✓</a:t>
                      </a:r>
                    </a:p>
                  </a:txBody>
                  <a:tcPr anchor="ctr">
                    <a:solidFill>
                      <a:srgbClr val="DEE0E6"/>
                    </a:solidFill>
                  </a:tcPr>
                </a:tc>
                <a:tc>
                  <a:txBody>
                    <a:bodyPr/>
                    <a:lstStyle/>
                    <a:p>
                      <a:pPr algn="ctr"/>
                      <a:r>
                        <a:rPr lang="en-US" sz="2000" b="1" dirty="0">
                          <a:solidFill>
                            <a:schemeClr val="accent6">
                              <a:lumMod val="75000"/>
                            </a:schemeClr>
                          </a:solidFill>
                          <a:latin typeface="Arial" panose="020B0604020202020204" pitchFamily="34" charset="0"/>
                          <a:cs typeface="Arial" panose="020B0604020202020204" pitchFamily="34" charset="0"/>
                        </a:rPr>
                        <a:t>✓</a:t>
                      </a:r>
                    </a:p>
                  </a:txBody>
                  <a:tcPr anchor="ctr">
                    <a:solidFill>
                      <a:srgbClr val="DEE0E6"/>
                    </a:solidFill>
                  </a:tcPr>
                </a:tc>
                <a:extLst>
                  <a:ext uri="{0D108BD9-81ED-4DB2-BD59-A6C34878D82A}">
                    <a16:rowId xmlns:a16="http://schemas.microsoft.com/office/drawing/2014/main" val="231349561"/>
                  </a:ext>
                </a:extLst>
              </a:tr>
              <a:tr h="632582">
                <a:tc>
                  <a:txBody>
                    <a:bodyPr/>
                    <a:lstStyle/>
                    <a:p>
                      <a:pPr lvl="0" algn="r"/>
                      <a:r>
                        <a:rPr lang="en-US" b="1" dirty="0">
                          <a:solidFill>
                            <a:srgbClr val="333333"/>
                          </a:solidFill>
                          <a:latin typeface="Arial" panose="020B0604020202020204" pitchFamily="34" charset="0"/>
                          <a:cs typeface="Arial" panose="020B0604020202020204" pitchFamily="34" charset="0"/>
                        </a:rPr>
                        <a:t>Deletion</a:t>
                      </a:r>
                    </a:p>
                  </a:txBody>
                  <a:tcPr anchor="ctr">
                    <a:gradFill flip="none" rotWithShape="1">
                      <a:gsLst>
                        <a:gs pos="0">
                          <a:schemeClr val="bg1"/>
                        </a:gs>
                        <a:gs pos="99000">
                          <a:srgbClr val="F5F5F7"/>
                        </a:gs>
                      </a:gsLst>
                      <a:lin ang="0" scaled="1"/>
                      <a:tileRect/>
                    </a:gradFill>
                  </a:tcPr>
                </a:tc>
                <a:tc>
                  <a:txBody>
                    <a:bodyPr/>
                    <a:lstStyle/>
                    <a:p>
                      <a:pPr algn="ctr"/>
                      <a:r>
                        <a:rPr lang="en-US" sz="2000" b="1" dirty="0">
                          <a:solidFill>
                            <a:schemeClr val="accent6">
                              <a:lumMod val="75000"/>
                            </a:schemeClr>
                          </a:solidFill>
                          <a:latin typeface="Arial" panose="020B0604020202020204" pitchFamily="34" charset="0"/>
                          <a:cs typeface="Arial" panose="020B0604020202020204" pitchFamily="34" charset="0"/>
                        </a:rPr>
                        <a:t>✓</a:t>
                      </a:r>
                    </a:p>
                  </a:txBody>
                  <a:tcPr anchor="ctr">
                    <a:solidFill>
                      <a:srgbClr val="F5F5F7"/>
                    </a:solidFill>
                  </a:tcPr>
                </a:tc>
                <a:tc>
                  <a:txBody>
                    <a:bodyPr/>
                    <a:lstStyle/>
                    <a:p>
                      <a:pPr algn="ctr"/>
                      <a:r>
                        <a:rPr lang="en-US" sz="2000" b="1" dirty="0">
                          <a:solidFill>
                            <a:schemeClr val="accent6">
                              <a:lumMod val="75000"/>
                            </a:schemeClr>
                          </a:solidFill>
                          <a:latin typeface="Arial" panose="020B0604020202020204" pitchFamily="34" charset="0"/>
                          <a:cs typeface="Arial" panose="020B0604020202020204" pitchFamily="34" charset="0"/>
                        </a:rPr>
                        <a:t>✓</a:t>
                      </a:r>
                    </a:p>
                  </a:txBody>
                  <a:tcPr anchor="ctr">
                    <a:solidFill>
                      <a:srgbClr val="F5F5F7"/>
                    </a:solidFill>
                  </a:tcPr>
                </a:tc>
                <a:extLst>
                  <a:ext uri="{0D108BD9-81ED-4DB2-BD59-A6C34878D82A}">
                    <a16:rowId xmlns:a16="http://schemas.microsoft.com/office/drawing/2014/main" val="329375929"/>
                  </a:ext>
                </a:extLst>
              </a:tr>
              <a:tr h="632582">
                <a:tc>
                  <a:txBody>
                    <a:bodyPr/>
                    <a:lstStyle/>
                    <a:p>
                      <a:pPr lvl="0" algn="r"/>
                      <a:r>
                        <a:rPr lang="en-US" b="1" dirty="0">
                          <a:solidFill>
                            <a:srgbClr val="333333"/>
                          </a:solidFill>
                          <a:latin typeface="Arial" panose="020B0604020202020204" pitchFamily="34" charset="0"/>
                          <a:cs typeface="Arial" panose="020B0604020202020204" pitchFamily="34" charset="0"/>
                        </a:rPr>
                        <a:t>Rectification/Correction</a:t>
                      </a:r>
                    </a:p>
                  </a:txBody>
                  <a:tcPr anchor="ctr">
                    <a:gradFill flip="none" rotWithShape="1">
                      <a:gsLst>
                        <a:gs pos="0">
                          <a:schemeClr val="bg1"/>
                        </a:gs>
                        <a:gs pos="100000">
                          <a:srgbClr val="DEE0E6"/>
                        </a:gs>
                      </a:gsLst>
                      <a:lin ang="0" scaled="1"/>
                      <a:tileRect/>
                    </a:gradFill>
                  </a:tcPr>
                </a:tc>
                <a:tc>
                  <a:txBody>
                    <a:bodyPr/>
                    <a:lstStyle/>
                    <a:p>
                      <a:pPr algn="ctr"/>
                      <a:r>
                        <a:rPr lang="en-US" sz="2000" b="1" dirty="0">
                          <a:solidFill>
                            <a:srgbClr val="C00000"/>
                          </a:solidFill>
                          <a:latin typeface="Arial" panose="020B0604020202020204" pitchFamily="34" charset="0"/>
                          <a:cs typeface="Arial" panose="020B0604020202020204" pitchFamily="34" charset="0"/>
                        </a:rPr>
                        <a:t>✗</a:t>
                      </a:r>
                    </a:p>
                  </a:txBody>
                  <a:tcPr anchor="ctr">
                    <a:solidFill>
                      <a:srgbClr val="DEE0E6"/>
                    </a:solidFill>
                  </a:tcPr>
                </a:tc>
                <a:tc>
                  <a:txBody>
                    <a:bodyPr/>
                    <a:lstStyle/>
                    <a:p>
                      <a:pPr algn="ctr"/>
                      <a:r>
                        <a:rPr lang="en-US" sz="2000" b="1" dirty="0">
                          <a:solidFill>
                            <a:schemeClr val="accent6">
                              <a:lumMod val="75000"/>
                            </a:schemeClr>
                          </a:solidFill>
                          <a:latin typeface="Arial" panose="020B0604020202020204" pitchFamily="34" charset="0"/>
                          <a:cs typeface="Arial" panose="020B0604020202020204" pitchFamily="34" charset="0"/>
                        </a:rPr>
                        <a:t>✓</a:t>
                      </a:r>
                    </a:p>
                  </a:txBody>
                  <a:tcPr anchor="ctr">
                    <a:solidFill>
                      <a:srgbClr val="DEE0E6"/>
                    </a:solidFill>
                  </a:tcPr>
                </a:tc>
                <a:extLst>
                  <a:ext uri="{0D108BD9-81ED-4DB2-BD59-A6C34878D82A}">
                    <a16:rowId xmlns:a16="http://schemas.microsoft.com/office/drawing/2014/main" val="549968366"/>
                  </a:ext>
                </a:extLst>
              </a:tr>
              <a:tr h="632582">
                <a:tc>
                  <a:txBody>
                    <a:bodyPr/>
                    <a:lstStyle/>
                    <a:p>
                      <a:pPr lvl="0" algn="r"/>
                      <a:r>
                        <a:rPr lang="en-US" b="1" dirty="0">
                          <a:solidFill>
                            <a:srgbClr val="333333"/>
                          </a:solidFill>
                          <a:latin typeface="Arial" panose="020B0604020202020204" pitchFamily="34" charset="0"/>
                          <a:cs typeface="Arial" panose="020B0604020202020204" pitchFamily="34" charset="0"/>
                        </a:rPr>
                        <a:t>Portability </a:t>
                      </a:r>
                    </a:p>
                  </a:txBody>
                  <a:tcPr anchor="ctr">
                    <a:gradFill flip="none" rotWithShape="1">
                      <a:gsLst>
                        <a:gs pos="0">
                          <a:schemeClr val="bg1"/>
                        </a:gs>
                        <a:gs pos="100000">
                          <a:srgbClr val="F5F5F7"/>
                        </a:gs>
                      </a:gsLst>
                      <a:lin ang="0" scaled="1"/>
                      <a:tileRect/>
                    </a:gradFill>
                  </a:tcPr>
                </a:tc>
                <a:tc>
                  <a:txBody>
                    <a:bodyPr/>
                    <a:lstStyle/>
                    <a:p>
                      <a:pPr algn="ctr"/>
                      <a:r>
                        <a:rPr lang="en-US" sz="1600" b="1" dirty="0">
                          <a:solidFill>
                            <a:srgbClr val="333333"/>
                          </a:solidFill>
                          <a:latin typeface="Arial" panose="020B0604020202020204" pitchFamily="34" charset="0"/>
                          <a:cs typeface="Arial" panose="020B0604020202020204" pitchFamily="34" charset="0"/>
                        </a:rPr>
                        <a:t>(implied right)</a:t>
                      </a:r>
                    </a:p>
                  </a:txBody>
                  <a:tcPr anchor="ctr">
                    <a:solidFill>
                      <a:srgbClr val="F5F5F7"/>
                    </a:solidFill>
                  </a:tcPr>
                </a:tc>
                <a:tc>
                  <a:txBody>
                    <a:bodyPr/>
                    <a:lstStyle/>
                    <a:p>
                      <a:pPr algn="ctr"/>
                      <a:r>
                        <a:rPr lang="en-US" sz="1600" b="1" dirty="0">
                          <a:solidFill>
                            <a:srgbClr val="333333"/>
                          </a:solidFill>
                          <a:latin typeface="Arial" panose="020B0604020202020204" pitchFamily="34" charset="0"/>
                          <a:cs typeface="Arial" panose="020B0604020202020204" pitchFamily="34" charset="0"/>
                        </a:rPr>
                        <a:t>(stronger implied right)</a:t>
                      </a:r>
                    </a:p>
                  </a:txBody>
                  <a:tcPr anchor="ctr">
                    <a:solidFill>
                      <a:srgbClr val="F5F5F7"/>
                    </a:solidFill>
                  </a:tcPr>
                </a:tc>
                <a:extLst>
                  <a:ext uri="{0D108BD9-81ED-4DB2-BD59-A6C34878D82A}">
                    <a16:rowId xmlns:a16="http://schemas.microsoft.com/office/drawing/2014/main" val="1423248487"/>
                  </a:ext>
                </a:extLst>
              </a:tr>
              <a:tr h="632582">
                <a:tc>
                  <a:txBody>
                    <a:bodyPr/>
                    <a:lstStyle/>
                    <a:p>
                      <a:pPr lvl="0" algn="r"/>
                      <a:r>
                        <a:rPr lang="en-US" b="1" dirty="0">
                          <a:solidFill>
                            <a:srgbClr val="333333"/>
                          </a:solidFill>
                          <a:latin typeface="Arial" panose="020B0604020202020204" pitchFamily="34" charset="0"/>
                          <a:cs typeface="Arial" panose="020B0604020202020204" pitchFamily="34" charset="0"/>
                        </a:rPr>
                        <a:t>Use Restrictions (opt-out rights)</a:t>
                      </a:r>
                    </a:p>
                  </a:txBody>
                  <a:tcPr anchor="ctr">
                    <a:gradFill flip="none" rotWithShape="1">
                      <a:gsLst>
                        <a:gs pos="0">
                          <a:schemeClr val="bg1"/>
                        </a:gs>
                        <a:gs pos="100000">
                          <a:srgbClr val="DEE0E6"/>
                        </a:gs>
                      </a:gsLst>
                      <a:lin ang="0" scaled="1"/>
                      <a:tileRect/>
                    </a:gradFill>
                  </a:tcPr>
                </a:tc>
                <a:tc>
                  <a:txBody>
                    <a:bodyPr/>
                    <a:lstStyle/>
                    <a:p>
                      <a:pPr algn="ctr"/>
                      <a:r>
                        <a:rPr lang="en-US" sz="2000" b="1" dirty="0">
                          <a:solidFill>
                            <a:schemeClr val="accent6">
                              <a:lumMod val="75000"/>
                            </a:schemeClr>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sz="1600" b="1" dirty="0">
                          <a:solidFill>
                            <a:srgbClr val="333333"/>
                          </a:solidFill>
                          <a:latin typeface="Arial" panose="020B0604020202020204" pitchFamily="34" charset="0"/>
                          <a:cs typeface="Arial" panose="020B0604020202020204" pitchFamily="34" charset="0"/>
                        </a:rPr>
                        <a:t>(sale)</a:t>
                      </a:r>
                      <a:endParaRPr lang="en-US" b="1" dirty="0">
                        <a:solidFill>
                          <a:srgbClr val="333333"/>
                        </a:solidFill>
                        <a:latin typeface="Arial" panose="020B0604020202020204" pitchFamily="34" charset="0"/>
                        <a:cs typeface="Arial" panose="020B0604020202020204" pitchFamily="34" charset="0"/>
                      </a:endParaRPr>
                    </a:p>
                  </a:txBody>
                  <a:tcPr anchor="ctr">
                    <a:solidFill>
                      <a:srgbClr val="DEE0E6"/>
                    </a:solidFill>
                  </a:tcPr>
                </a:tc>
                <a:tc>
                  <a:txBody>
                    <a:bodyPr/>
                    <a:lstStyle/>
                    <a:p>
                      <a:pPr algn="ctr"/>
                      <a:r>
                        <a:rPr lang="en-US" sz="2000" b="1" dirty="0">
                          <a:solidFill>
                            <a:schemeClr val="accent6">
                              <a:lumMod val="75000"/>
                            </a:schemeClr>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sz="1600" b="1" dirty="0">
                          <a:solidFill>
                            <a:srgbClr val="333333"/>
                          </a:solidFill>
                          <a:latin typeface="Arial" panose="020B0604020202020204" pitchFamily="34" charset="0"/>
                          <a:cs typeface="Arial" panose="020B0604020202020204" pitchFamily="34" charset="0"/>
                        </a:rPr>
                        <a:t>(sale) (sensitive PI use) (“sharing*)</a:t>
                      </a:r>
                      <a:endParaRPr lang="en-US" b="1" dirty="0">
                        <a:solidFill>
                          <a:srgbClr val="333333"/>
                        </a:solidFill>
                        <a:latin typeface="Arial" panose="020B0604020202020204" pitchFamily="34" charset="0"/>
                        <a:cs typeface="Arial" panose="020B0604020202020204" pitchFamily="34" charset="0"/>
                      </a:endParaRPr>
                    </a:p>
                  </a:txBody>
                  <a:tcPr anchor="ctr">
                    <a:solidFill>
                      <a:srgbClr val="DEE0E6"/>
                    </a:solidFill>
                  </a:tcPr>
                </a:tc>
                <a:extLst>
                  <a:ext uri="{0D108BD9-81ED-4DB2-BD59-A6C34878D82A}">
                    <a16:rowId xmlns:a16="http://schemas.microsoft.com/office/drawing/2014/main" val="2495963297"/>
                  </a:ext>
                </a:extLst>
              </a:tr>
            </a:tbl>
          </a:graphicData>
        </a:graphic>
      </p:graphicFrame>
    </p:spTree>
    <p:extLst>
      <p:ext uri="{BB962C8B-B14F-4D97-AF65-F5344CB8AC3E}">
        <p14:creationId xmlns:p14="http://schemas.microsoft.com/office/powerpoint/2010/main" val="3843459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CA5BE-EBE6-AD49-83F3-988526A2580E}"/>
              </a:ext>
            </a:extLst>
          </p:cNvPr>
          <p:cNvSpPr>
            <a:spLocks noGrp="1"/>
          </p:cNvSpPr>
          <p:nvPr>
            <p:ph type="title"/>
          </p:nvPr>
        </p:nvSpPr>
        <p:spPr/>
        <p:txBody>
          <a:bodyPr/>
          <a:lstStyle/>
          <a:p>
            <a:r>
              <a:rPr lang="en-US" b="1" dirty="0">
                <a:solidFill>
                  <a:srgbClr val="D2571C"/>
                </a:solidFill>
              </a:rPr>
              <a:t>“Household” Data Exempt (Not </a:t>
            </a:r>
            <a:r>
              <a:rPr lang="en-US" b="1" u="sng" dirty="0">
                <a:solidFill>
                  <a:srgbClr val="D2571C"/>
                </a:solidFill>
              </a:rPr>
              <a:t>that</a:t>
            </a:r>
            <a:r>
              <a:rPr lang="en-US" b="1" dirty="0">
                <a:solidFill>
                  <a:srgbClr val="D2571C"/>
                </a:solidFill>
              </a:rPr>
              <a:t> helpful)</a:t>
            </a:r>
          </a:p>
        </p:txBody>
      </p:sp>
      <p:sp>
        <p:nvSpPr>
          <p:cNvPr id="3" name="Text Placeholder 2">
            <a:extLst>
              <a:ext uri="{FF2B5EF4-FFF2-40B4-BE49-F238E27FC236}">
                <a16:creationId xmlns:a16="http://schemas.microsoft.com/office/drawing/2014/main" id="{F7507620-E82E-404A-BF2B-FE66BA219E38}"/>
              </a:ext>
            </a:extLst>
          </p:cNvPr>
          <p:cNvSpPr>
            <a:spLocks noGrp="1"/>
          </p:cNvSpPr>
          <p:nvPr>
            <p:ph type="body" sz="quarter" idx="13"/>
          </p:nvPr>
        </p:nvSpPr>
        <p:spPr/>
        <p:txBody>
          <a:bodyPr/>
          <a:lstStyle/>
          <a:p>
            <a:r>
              <a:rPr lang="en-US" b="1" i="1" dirty="0"/>
              <a:t>New</a:t>
            </a:r>
            <a:r>
              <a:rPr lang="en-US" b="1" dirty="0"/>
              <a:t> Household Data Exception</a:t>
            </a:r>
            <a:r>
              <a:rPr lang="en-US" dirty="0"/>
              <a:t>. CPRA creates an exception for household data from right to delete, correct, and right to know.  Cal. Civ. Code § 1798.145(p), </a:t>
            </a:r>
          </a:p>
          <a:p>
            <a:r>
              <a:rPr lang="en-US" dirty="0"/>
              <a:t>Applies </a:t>
            </a:r>
            <a:r>
              <a:rPr lang="en-US" u="sng" dirty="0"/>
              <a:t>if</a:t>
            </a:r>
            <a:r>
              <a:rPr lang="en-US" dirty="0"/>
              <a:t> the data is </a:t>
            </a:r>
            <a:r>
              <a:rPr lang="en-US" u="sng" dirty="0"/>
              <a:t>only</a:t>
            </a:r>
            <a:r>
              <a:rPr lang="en-US" dirty="0"/>
              <a:t> tied to household – not name or other unique identifier. </a:t>
            </a:r>
          </a:p>
          <a:p>
            <a:r>
              <a:rPr lang="en-US" dirty="0"/>
              <a:t>This revision helps businesses avoid difficult verification process decisions that often arise when multiple people are connected to the same personal information.</a:t>
            </a:r>
          </a:p>
          <a:p>
            <a:endParaRPr lang="en-US" dirty="0"/>
          </a:p>
          <a:p>
            <a:endParaRPr lang="en-US" dirty="0"/>
          </a:p>
        </p:txBody>
      </p:sp>
      <p:pic>
        <p:nvPicPr>
          <p:cNvPr id="4" name="Picture 3" descr="Logo, company name&#10;&#10;Description automatically generated">
            <a:extLst>
              <a:ext uri="{FF2B5EF4-FFF2-40B4-BE49-F238E27FC236}">
                <a16:creationId xmlns:a16="http://schemas.microsoft.com/office/drawing/2014/main" id="{D3ABC4F4-A3E3-44E8-AE4F-4768BFB7F7AB}"/>
              </a:ext>
            </a:extLst>
          </p:cNvPr>
          <p:cNvPicPr>
            <a:picLocks noChangeAspect="1"/>
          </p:cNvPicPr>
          <p:nvPr/>
        </p:nvPicPr>
        <p:blipFill>
          <a:blip r:embed="rId2"/>
          <a:stretch>
            <a:fillRect/>
          </a:stretch>
        </p:blipFill>
        <p:spPr>
          <a:xfrm>
            <a:off x="10681855" y="5351006"/>
            <a:ext cx="1277007" cy="1277007"/>
          </a:xfrm>
          <a:prstGeom prst="rect">
            <a:avLst/>
          </a:prstGeom>
        </p:spPr>
      </p:pic>
    </p:spTree>
    <p:extLst>
      <p:ext uri="{BB962C8B-B14F-4D97-AF65-F5344CB8AC3E}">
        <p14:creationId xmlns:p14="http://schemas.microsoft.com/office/powerpoint/2010/main" val="669009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AE72-2611-B742-844D-914776068E95}"/>
              </a:ext>
            </a:extLst>
          </p:cNvPr>
          <p:cNvSpPr>
            <a:spLocks noGrp="1"/>
          </p:cNvSpPr>
          <p:nvPr>
            <p:ph type="title"/>
          </p:nvPr>
        </p:nvSpPr>
        <p:spPr/>
        <p:txBody>
          <a:bodyPr/>
          <a:lstStyle/>
          <a:p>
            <a:r>
              <a:rPr lang="en-US" b="1" dirty="0">
                <a:solidFill>
                  <a:srgbClr val="D2571C"/>
                </a:solidFill>
              </a:rPr>
              <a:t>Expanded Right to Know/Access</a:t>
            </a:r>
          </a:p>
        </p:txBody>
      </p:sp>
      <p:sp>
        <p:nvSpPr>
          <p:cNvPr id="3" name="Text Placeholder 2">
            <a:extLst>
              <a:ext uri="{FF2B5EF4-FFF2-40B4-BE49-F238E27FC236}">
                <a16:creationId xmlns:a16="http://schemas.microsoft.com/office/drawing/2014/main" id="{2BD7358D-C155-FB46-8BFC-0B0795329B54}"/>
              </a:ext>
            </a:extLst>
          </p:cNvPr>
          <p:cNvSpPr>
            <a:spLocks noGrp="1"/>
          </p:cNvSpPr>
          <p:nvPr>
            <p:ph type="body" sz="quarter" idx="13"/>
          </p:nvPr>
        </p:nvSpPr>
        <p:spPr>
          <a:xfrm>
            <a:off x="596900" y="1519964"/>
            <a:ext cx="10523817" cy="5214468"/>
          </a:xfrm>
        </p:spPr>
        <p:txBody>
          <a:bodyPr>
            <a:normAutofit/>
          </a:bodyPr>
          <a:lstStyle/>
          <a:p>
            <a:pPr marL="0" indent="0">
              <a:lnSpc>
                <a:spcPct val="120000"/>
              </a:lnSpc>
              <a:buNone/>
            </a:pPr>
            <a:r>
              <a:rPr lang="en-US" sz="2800" b="1" dirty="0"/>
              <a:t> “Lookback” past 12 months:</a:t>
            </a:r>
          </a:p>
          <a:p>
            <a:pPr lvl="1">
              <a:lnSpc>
                <a:spcPct val="120000"/>
              </a:lnSpc>
            </a:pPr>
            <a:r>
              <a:rPr lang="en-US" sz="2400" dirty="0"/>
              <a:t>Consumers can ask for </a:t>
            </a:r>
            <a:r>
              <a:rPr lang="en-US" sz="2400" b="1" u="sng" dirty="0"/>
              <a:t>all</a:t>
            </a:r>
            <a:r>
              <a:rPr lang="en-US" sz="2400" dirty="0"/>
              <a:t> PI that collected after January 1, 2022 1798.130(a)(2)(B)</a:t>
            </a:r>
          </a:p>
          <a:p>
            <a:pPr lvl="2">
              <a:lnSpc>
                <a:spcPct val="120000"/>
              </a:lnSpc>
              <a:buFont typeface="Courier New" panose="02070309020205020404" pitchFamily="49" charset="0"/>
              <a:buChar char="o"/>
            </a:pPr>
            <a:r>
              <a:rPr lang="en-US" sz="2200" dirty="0"/>
              <a:t>“Disproportionate effort” exception</a:t>
            </a:r>
          </a:p>
          <a:p>
            <a:pPr lvl="2">
              <a:lnSpc>
                <a:spcPct val="120000"/>
              </a:lnSpc>
              <a:buFont typeface="Courier New" panose="02070309020205020404" pitchFamily="49" charset="0"/>
              <a:buChar char="o"/>
            </a:pPr>
            <a:r>
              <a:rPr lang="en-US" sz="2200" dirty="0"/>
              <a:t>Not required to </a:t>
            </a:r>
            <a:r>
              <a:rPr lang="en-US" sz="2200" u="sng" dirty="0"/>
              <a:t>keep</a:t>
            </a:r>
            <a:r>
              <a:rPr lang="en-US" sz="2200" dirty="0"/>
              <a:t> PI any length of time.</a:t>
            </a:r>
          </a:p>
          <a:p>
            <a:pPr lvl="2">
              <a:lnSpc>
                <a:spcPct val="120000"/>
              </a:lnSpc>
              <a:buFont typeface="Courier New" panose="02070309020205020404" pitchFamily="49" charset="0"/>
              <a:buChar char="o"/>
            </a:pPr>
            <a:r>
              <a:rPr lang="en-US" sz="2200" dirty="0"/>
              <a:t>Subject to additional regulations.</a:t>
            </a:r>
          </a:p>
          <a:p>
            <a:pPr>
              <a:lnSpc>
                <a:spcPct val="120000"/>
              </a:lnSpc>
              <a:buFont typeface="Courier New" panose="02070309020205020404" pitchFamily="49" charset="0"/>
              <a:buChar char="o"/>
            </a:pPr>
            <a:endParaRPr lang="en-US" sz="2800" b="1" dirty="0"/>
          </a:p>
          <a:p>
            <a:pPr marL="0" indent="0">
              <a:lnSpc>
                <a:spcPct val="120000"/>
              </a:lnSpc>
              <a:buNone/>
            </a:pPr>
            <a:endParaRPr lang="en-US" sz="2800" b="1" dirty="0"/>
          </a:p>
          <a:p>
            <a:pPr marL="0" indent="0">
              <a:lnSpc>
                <a:spcPct val="120000"/>
              </a:lnSpc>
              <a:buNone/>
            </a:pPr>
            <a:endParaRPr lang="en-US" sz="2800" b="1" dirty="0"/>
          </a:p>
          <a:p>
            <a:pPr marL="0" indent="0">
              <a:lnSpc>
                <a:spcPct val="120000"/>
              </a:lnSpc>
              <a:buNone/>
            </a:pPr>
            <a:endParaRPr lang="en-US" sz="2800" b="1" dirty="0"/>
          </a:p>
          <a:p>
            <a:pPr marL="0" indent="0">
              <a:lnSpc>
                <a:spcPct val="120000"/>
              </a:lnSpc>
              <a:buNone/>
            </a:pPr>
            <a:endParaRPr lang="en-US" sz="2800" b="1" dirty="0"/>
          </a:p>
        </p:txBody>
      </p:sp>
      <p:pic>
        <p:nvPicPr>
          <p:cNvPr id="4" name="Picture 3" descr="Logo, company name&#10;&#10;Description automatically generated">
            <a:extLst>
              <a:ext uri="{FF2B5EF4-FFF2-40B4-BE49-F238E27FC236}">
                <a16:creationId xmlns:a16="http://schemas.microsoft.com/office/drawing/2014/main" id="{B55B6F7A-9D44-4D8E-BCE5-D0578423F109}"/>
              </a:ext>
            </a:extLst>
          </p:cNvPr>
          <p:cNvPicPr>
            <a:picLocks noChangeAspect="1"/>
          </p:cNvPicPr>
          <p:nvPr/>
        </p:nvPicPr>
        <p:blipFill>
          <a:blip r:embed="rId3"/>
          <a:stretch>
            <a:fillRect/>
          </a:stretch>
        </p:blipFill>
        <p:spPr>
          <a:xfrm>
            <a:off x="10681855" y="5351006"/>
            <a:ext cx="1277007" cy="1277007"/>
          </a:xfrm>
          <a:prstGeom prst="rect">
            <a:avLst/>
          </a:prstGeom>
        </p:spPr>
      </p:pic>
    </p:spTree>
    <p:extLst>
      <p:ext uri="{BB962C8B-B14F-4D97-AF65-F5344CB8AC3E}">
        <p14:creationId xmlns:p14="http://schemas.microsoft.com/office/powerpoint/2010/main" val="794046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ext, whiteboard&#10;&#10;Description automatically generated">
            <a:extLst>
              <a:ext uri="{FF2B5EF4-FFF2-40B4-BE49-F238E27FC236}">
                <a16:creationId xmlns:a16="http://schemas.microsoft.com/office/drawing/2014/main" id="{DFE716D0-BBF8-874E-BF97-8432DDEE2877}"/>
              </a:ext>
            </a:extLst>
          </p:cNvPr>
          <p:cNvPicPr>
            <a:picLocks noChangeAspect="1"/>
          </p:cNvPicPr>
          <p:nvPr/>
        </p:nvPicPr>
        <p:blipFill rotWithShape="1">
          <a:blip r:embed="rId3"/>
          <a:srcRect l="29711"/>
          <a:stretch/>
        </p:blipFill>
        <p:spPr>
          <a:xfrm flipH="1">
            <a:off x="9305364" y="0"/>
            <a:ext cx="2886636" cy="2366682"/>
          </a:xfrm>
          <a:prstGeom prst="rect">
            <a:avLst/>
          </a:prstGeom>
        </p:spPr>
      </p:pic>
      <p:sp>
        <p:nvSpPr>
          <p:cNvPr id="2" name="Title 1">
            <a:extLst>
              <a:ext uri="{FF2B5EF4-FFF2-40B4-BE49-F238E27FC236}">
                <a16:creationId xmlns:a16="http://schemas.microsoft.com/office/drawing/2014/main" id="{F2F7AE72-2611-B742-844D-914776068E95}"/>
              </a:ext>
            </a:extLst>
          </p:cNvPr>
          <p:cNvSpPr>
            <a:spLocks noGrp="1"/>
          </p:cNvSpPr>
          <p:nvPr>
            <p:ph type="title"/>
          </p:nvPr>
        </p:nvSpPr>
        <p:spPr/>
        <p:txBody>
          <a:bodyPr/>
          <a:lstStyle/>
          <a:p>
            <a:r>
              <a:rPr lang="en-US" b="1" dirty="0">
                <a:solidFill>
                  <a:srgbClr val="D2571C"/>
                </a:solidFill>
              </a:rPr>
              <a:t>New Passthrough Deletion Obligation</a:t>
            </a:r>
          </a:p>
        </p:txBody>
      </p:sp>
      <p:sp>
        <p:nvSpPr>
          <p:cNvPr id="3" name="Text Placeholder 2">
            <a:extLst>
              <a:ext uri="{FF2B5EF4-FFF2-40B4-BE49-F238E27FC236}">
                <a16:creationId xmlns:a16="http://schemas.microsoft.com/office/drawing/2014/main" id="{2BD7358D-C155-FB46-8BFC-0B0795329B54}"/>
              </a:ext>
            </a:extLst>
          </p:cNvPr>
          <p:cNvSpPr>
            <a:spLocks noGrp="1"/>
          </p:cNvSpPr>
          <p:nvPr>
            <p:ph type="body" sz="quarter" idx="13"/>
          </p:nvPr>
        </p:nvSpPr>
        <p:spPr>
          <a:xfrm>
            <a:off x="723011" y="1531253"/>
            <a:ext cx="10554589" cy="5165382"/>
          </a:xfrm>
        </p:spPr>
        <p:txBody>
          <a:bodyPr>
            <a:normAutofit/>
          </a:bodyPr>
          <a:lstStyle/>
          <a:p>
            <a:pPr>
              <a:lnSpc>
                <a:spcPct val="110000"/>
              </a:lnSpc>
            </a:pPr>
            <a:r>
              <a:rPr lang="en-US" dirty="0"/>
              <a:t>Upon deletion request:  businesses must notify any (1) service providers, </a:t>
            </a:r>
            <a:r>
              <a:rPr lang="en-US" dirty="0">
                <a:solidFill>
                  <a:srgbClr val="F26522"/>
                </a:solidFill>
              </a:rPr>
              <a:t>(2) contractors, and</a:t>
            </a:r>
            <a:r>
              <a:rPr lang="en-US" b="1" u="sng" dirty="0">
                <a:solidFill>
                  <a:srgbClr val="F26522"/>
                </a:solidFill>
              </a:rPr>
              <a:t> (3) all third parties </a:t>
            </a:r>
            <a:r>
              <a:rPr lang="en-US" dirty="0"/>
              <a:t>to whom the business has sold or shared such PI to delete it. 1798.105(c)(1)</a:t>
            </a:r>
          </a:p>
          <a:p>
            <a:pPr>
              <a:lnSpc>
                <a:spcPct val="110000"/>
              </a:lnSpc>
            </a:pPr>
            <a:r>
              <a:rPr lang="en-US" dirty="0">
                <a:solidFill>
                  <a:schemeClr val="tx1"/>
                </a:solidFill>
              </a:rPr>
              <a:t>Exception where impossible or involves disproportionate effort.</a:t>
            </a:r>
          </a:p>
          <a:p>
            <a:pPr>
              <a:lnSpc>
                <a:spcPct val="110000"/>
              </a:lnSpc>
            </a:pPr>
            <a:r>
              <a:rPr lang="en-US" sz="2800" b="1" dirty="0">
                <a:solidFill>
                  <a:schemeClr val="tx1"/>
                </a:solidFill>
              </a:rPr>
              <a:t>Note Important Distinction! -- </a:t>
            </a:r>
            <a:r>
              <a:rPr lang="en-US" dirty="0">
                <a:solidFill>
                  <a:schemeClr val="tx1"/>
                </a:solidFill>
              </a:rPr>
              <a:t>This applies to “deletions” but not to “opt outs.”   </a:t>
            </a:r>
          </a:p>
          <a:p>
            <a:pPr>
              <a:lnSpc>
                <a:spcPct val="110000"/>
              </a:lnSpc>
            </a:pPr>
            <a:endParaRPr lang="en-US" dirty="0">
              <a:solidFill>
                <a:schemeClr val="tx1"/>
              </a:solidFill>
            </a:endParaRPr>
          </a:p>
        </p:txBody>
      </p:sp>
      <p:pic>
        <p:nvPicPr>
          <p:cNvPr id="6" name="Picture 5" descr="Logo, company name&#10;&#10;Description automatically generated">
            <a:extLst>
              <a:ext uri="{FF2B5EF4-FFF2-40B4-BE49-F238E27FC236}">
                <a16:creationId xmlns:a16="http://schemas.microsoft.com/office/drawing/2014/main" id="{004EE42E-ECBC-4526-B880-C5B723675481}"/>
              </a:ext>
            </a:extLst>
          </p:cNvPr>
          <p:cNvPicPr>
            <a:picLocks noChangeAspect="1"/>
          </p:cNvPicPr>
          <p:nvPr/>
        </p:nvPicPr>
        <p:blipFill>
          <a:blip r:embed="rId4"/>
          <a:stretch>
            <a:fillRect/>
          </a:stretch>
        </p:blipFill>
        <p:spPr>
          <a:xfrm>
            <a:off x="10681855" y="5351006"/>
            <a:ext cx="1277007" cy="1277007"/>
          </a:xfrm>
          <a:prstGeom prst="rect">
            <a:avLst/>
          </a:prstGeom>
        </p:spPr>
      </p:pic>
    </p:spTree>
    <p:extLst>
      <p:ext uri="{BB962C8B-B14F-4D97-AF65-F5344CB8AC3E}">
        <p14:creationId xmlns:p14="http://schemas.microsoft.com/office/powerpoint/2010/main" val="3189122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AE72-2611-B742-844D-914776068E95}"/>
              </a:ext>
            </a:extLst>
          </p:cNvPr>
          <p:cNvSpPr>
            <a:spLocks noGrp="1"/>
          </p:cNvSpPr>
          <p:nvPr>
            <p:ph type="title"/>
          </p:nvPr>
        </p:nvSpPr>
        <p:spPr/>
        <p:txBody>
          <a:bodyPr/>
          <a:lstStyle/>
          <a:p>
            <a:r>
              <a:rPr lang="en-US" b="1" dirty="0">
                <a:solidFill>
                  <a:srgbClr val="D2571C"/>
                </a:solidFill>
              </a:rPr>
              <a:t>New Disclosures re “Sharing” (minor effect)</a:t>
            </a:r>
          </a:p>
        </p:txBody>
      </p:sp>
      <p:sp>
        <p:nvSpPr>
          <p:cNvPr id="3" name="Text Placeholder 2">
            <a:extLst>
              <a:ext uri="{FF2B5EF4-FFF2-40B4-BE49-F238E27FC236}">
                <a16:creationId xmlns:a16="http://schemas.microsoft.com/office/drawing/2014/main" id="{2BD7358D-C155-FB46-8BFC-0B0795329B54}"/>
              </a:ext>
            </a:extLst>
          </p:cNvPr>
          <p:cNvSpPr>
            <a:spLocks noGrp="1"/>
          </p:cNvSpPr>
          <p:nvPr>
            <p:ph type="body" sz="quarter" idx="13"/>
          </p:nvPr>
        </p:nvSpPr>
        <p:spPr>
          <a:xfrm>
            <a:off x="596900" y="1452729"/>
            <a:ext cx="10792759" cy="5214468"/>
          </a:xfrm>
        </p:spPr>
        <p:txBody>
          <a:bodyPr>
            <a:normAutofit/>
          </a:bodyPr>
          <a:lstStyle/>
          <a:p>
            <a:pPr marL="0" indent="0">
              <a:lnSpc>
                <a:spcPct val="110000"/>
              </a:lnSpc>
              <a:buNone/>
            </a:pPr>
            <a:r>
              <a:rPr lang="en-US" dirty="0"/>
              <a:t>Businesses must also disclose: </a:t>
            </a:r>
          </a:p>
          <a:p>
            <a:pPr marL="714375" lvl="1" indent="-342900">
              <a:lnSpc>
                <a:spcPct val="110000"/>
              </a:lnSpc>
            </a:pPr>
            <a:r>
              <a:rPr lang="en-US" dirty="0"/>
              <a:t>Business or commercial purpose for </a:t>
            </a:r>
            <a:r>
              <a:rPr lang="en-US" i="1" dirty="0">
                <a:solidFill>
                  <a:srgbClr val="F26522"/>
                </a:solidFill>
              </a:rPr>
              <a:t>sharing</a:t>
            </a:r>
            <a:r>
              <a:rPr lang="en-US" dirty="0"/>
              <a:t> PI. 1798.110(a)(3) &amp; (c)(3)</a:t>
            </a:r>
          </a:p>
          <a:p>
            <a:pPr marL="714375" lvl="1" indent="-342900">
              <a:lnSpc>
                <a:spcPct val="110000"/>
              </a:lnSpc>
            </a:pPr>
            <a:r>
              <a:rPr lang="en-US" dirty="0"/>
              <a:t>Categories of PI </a:t>
            </a:r>
            <a:r>
              <a:rPr lang="en-US" i="1" dirty="0">
                <a:solidFill>
                  <a:srgbClr val="F26522"/>
                </a:solidFill>
              </a:rPr>
              <a:t>shared </a:t>
            </a:r>
            <a:r>
              <a:rPr lang="en-US" dirty="0"/>
              <a:t>and for each category, the categories of third-party recipients. 1798.115(a)(2), 130(a)(4)(B).</a:t>
            </a:r>
          </a:p>
          <a:p>
            <a:pPr marL="714375" lvl="1" indent="-342900">
              <a:lnSpc>
                <a:spcPct val="110000"/>
              </a:lnSpc>
            </a:pPr>
            <a:r>
              <a:rPr lang="en-US" dirty="0"/>
              <a:t>Excludes sharing for security purposes.</a:t>
            </a:r>
          </a:p>
          <a:p>
            <a:pPr marL="714375" lvl="1" indent="-342900">
              <a:lnSpc>
                <a:spcPct val="110000"/>
              </a:lnSpc>
            </a:pPr>
            <a:r>
              <a:rPr lang="en-US" dirty="0"/>
              <a:t>Can alternatively list in privacy policy. </a:t>
            </a:r>
          </a:p>
        </p:txBody>
      </p:sp>
      <p:pic>
        <p:nvPicPr>
          <p:cNvPr id="4" name="Picture 3" descr="Logo, company name&#10;&#10;Description automatically generated">
            <a:extLst>
              <a:ext uri="{FF2B5EF4-FFF2-40B4-BE49-F238E27FC236}">
                <a16:creationId xmlns:a16="http://schemas.microsoft.com/office/drawing/2014/main" id="{9D42F698-5B9E-4B24-B27A-426FAC00F9A9}"/>
              </a:ext>
            </a:extLst>
          </p:cNvPr>
          <p:cNvPicPr>
            <a:picLocks noChangeAspect="1"/>
          </p:cNvPicPr>
          <p:nvPr/>
        </p:nvPicPr>
        <p:blipFill>
          <a:blip r:embed="rId3"/>
          <a:stretch>
            <a:fillRect/>
          </a:stretch>
        </p:blipFill>
        <p:spPr>
          <a:xfrm>
            <a:off x="10681855" y="5351006"/>
            <a:ext cx="1277007" cy="1277007"/>
          </a:xfrm>
          <a:prstGeom prst="rect">
            <a:avLst/>
          </a:prstGeom>
        </p:spPr>
      </p:pic>
    </p:spTree>
    <p:extLst>
      <p:ext uri="{BB962C8B-B14F-4D97-AF65-F5344CB8AC3E}">
        <p14:creationId xmlns:p14="http://schemas.microsoft.com/office/powerpoint/2010/main" val="1159360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1F98D2-F292-D047-BF03-79676463A992}"/>
              </a:ext>
            </a:extLst>
          </p:cNvPr>
          <p:cNvPicPr>
            <a:picLocks noChangeAspect="1"/>
          </p:cNvPicPr>
          <p:nvPr/>
        </p:nvPicPr>
        <p:blipFill>
          <a:blip r:embed="rId3"/>
          <a:stretch>
            <a:fillRect/>
          </a:stretch>
        </p:blipFill>
        <p:spPr>
          <a:xfrm flipH="1">
            <a:off x="8120334" y="0"/>
            <a:ext cx="4071666" cy="3657600"/>
          </a:xfrm>
          <a:prstGeom prst="rect">
            <a:avLst/>
          </a:prstGeom>
        </p:spPr>
      </p:pic>
      <p:sp>
        <p:nvSpPr>
          <p:cNvPr id="2" name="Title 1">
            <a:extLst>
              <a:ext uri="{FF2B5EF4-FFF2-40B4-BE49-F238E27FC236}">
                <a16:creationId xmlns:a16="http://schemas.microsoft.com/office/drawing/2014/main" id="{F2F7AE72-2611-B742-844D-914776068E95}"/>
              </a:ext>
            </a:extLst>
          </p:cNvPr>
          <p:cNvSpPr>
            <a:spLocks noGrp="1"/>
          </p:cNvSpPr>
          <p:nvPr>
            <p:ph type="title"/>
          </p:nvPr>
        </p:nvSpPr>
        <p:spPr/>
        <p:txBody>
          <a:bodyPr/>
          <a:lstStyle/>
          <a:p>
            <a:r>
              <a:rPr lang="en-US" b="1" dirty="0">
                <a:solidFill>
                  <a:srgbClr val="D2571C"/>
                </a:solidFill>
              </a:rPr>
              <a:t>New Right to Correction</a:t>
            </a:r>
          </a:p>
        </p:txBody>
      </p:sp>
      <p:sp>
        <p:nvSpPr>
          <p:cNvPr id="3" name="Text Placeholder 2">
            <a:extLst>
              <a:ext uri="{FF2B5EF4-FFF2-40B4-BE49-F238E27FC236}">
                <a16:creationId xmlns:a16="http://schemas.microsoft.com/office/drawing/2014/main" id="{2BD7358D-C155-FB46-8BFC-0B0795329B54}"/>
              </a:ext>
            </a:extLst>
          </p:cNvPr>
          <p:cNvSpPr>
            <a:spLocks noGrp="1"/>
          </p:cNvSpPr>
          <p:nvPr>
            <p:ph type="body" sz="quarter" idx="13"/>
          </p:nvPr>
        </p:nvSpPr>
        <p:spPr>
          <a:xfrm>
            <a:off x="723011" y="1531253"/>
            <a:ext cx="10110089" cy="4722791"/>
          </a:xfrm>
        </p:spPr>
        <p:txBody>
          <a:bodyPr>
            <a:normAutofit/>
          </a:bodyPr>
          <a:lstStyle/>
          <a:p>
            <a:pPr marL="0" indent="0">
              <a:lnSpc>
                <a:spcPct val="100000"/>
              </a:lnSpc>
              <a:buNone/>
            </a:pPr>
            <a:r>
              <a:rPr lang="en-US" sz="2600" dirty="0"/>
              <a:t>Right to correct inaccurate PI (1798.106)</a:t>
            </a:r>
          </a:p>
          <a:p>
            <a:pPr marL="0" indent="0">
              <a:lnSpc>
                <a:spcPct val="100000"/>
              </a:lnSpc>
              <a:buNone/>
            </a:pPr>
            <a:r>
              <a:rPr lang="en-US" sz="2600" b="1" u="sng" dirty="0"/>
              <a:t>Or business can simply delete</a:t>
            </a:r>
            <a:r>
              <a:rPr lang="en-US" sz="2600" dirty="0"/>
              <a:t>. </a:t>
            </a:r>
          </a:p>
          <a:p>
            <a:pPr marL="0" indent="0">
              <a:lnSpc>
                <a:spcPct val="100000"/>
              </a:lnSpc>
              <a:buNone/>
            </a:pPr>
            <a:endParaRPr lang="en-US" sz="2600" b="1" dirty="0"/>
          </a:p>
          <a:p>
            <a:pPr marL="0" indent="0">
              <a:lnSpc>
                <a:spcPct val="100000"/>
              </a:lnSpc>
              <a:buNone/>
            </a:pPr>
            <a:r>
              <a:rPr lang="en-US" sz="2600" b="1" dirty="0"/>
              <a:t>Subject to future regulations, including as to:</a:t>
            </a:r>
          </a:p>
          <a:p>
            <a:pPr lvl="1">
              <a:lnSpc>
                <a:spcPct val="150000"/>
              </a:lnSpc>
            </a:pPr>
            <a:r>
              <a:rPr lang="en-US" sz="2400" dirty="0"/>
              <a:t>How often corrections can be made</a:t>
            </a:r>
          </a:p>
          <a:p>
            <a:pPr lvl="1">
              <a:lnSpc>
                <a:spcPct val="150000"/>
              </a:lnSpc>
            </a:pPr>
            <a:r>
              <a:rPr lang="en-US" sz="2400" dirty="0"/>
              <a:t>Exceptions, including fraud prevention, health data</a:t>
            </a:r>
          </a:p>
        </p:txBody>
      </p:sp>
      <p:pic>
        <p:nvPicPr>
          <p:cNvPr id="6" name="Picture 5" descr="Logo, company name&#10;&#10;Description automatically generated">
            <a:extLst>
              <a:ext uri="{FF2B5EF4-FFF2-40B4-BE49-F238E27FC236}">
                <a16:creationId xmlns:a16="http://schemas.microsoft.com/office/drawing/2014/main" id="{7226CC1C-697D-4C6B-8CB3-847C27C6C1A8}"/>
              </a:ext>
            </a:extLst>
          </p:cNvPr>
          <p:cNvPicPr>
            <a:picLocks noChangeAspect="1"/>
          </p:cNvPicPr>
          <p:nvPr/>
        </p:nvPicPr>
        <p:blipFill>
          <a:blip r:embed="rId4"/>
          <a:stretch>
            <a:fillRect/>
          </a:stretch>
        </p:blipFill>
        <p:spPr>
          <a:xfrm>
            <a:off x="10681855" y="5351006"/>
            <a:ext cx="1277007" cy="1277007"/>
          </a:xfrm>
          <a:prstGeom prst="rect">
            <a:avLst/>
          </a:prstGeom>
        </p:spPr>
      </p:pic>
    </p:spTree>
    <p:extLst>
      <p:ext uri="{BB962C8B-B14F-4D97-AF65-F5344CB8AC3E}">
        <p14:creationId xmlns:p14="http://schemas.microsoft.com/office/powerpoint/2010/main" val="636806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7375AF-0AD5-2C49-9B5D-E99F29D79013}"/>
              </a:ext>
            </a:extLst>
          </p:cNvPr>
          <p:cNvSpPr>
            <a:spLocks noGrp="1"/>
          </p:cNvSpPr>
          <p:nvPr>
            <p:ph type="body" sz="quarter" idx="10"/>
          </p:nvPr>
        </p:nvSpPr>
        <p:spPr/>
        <p:txBody>
          <a:bodyPr/>
          <a:lstStyle/>
          <a:p>
            <a:r>
              <a:rPr lang="en-US" b="1" dirty="0"/>
              <a:t>New Opt-out Options</a:t>
            </a:r>
          </a:p>
        </p:txBody>
      </p:sp>
      <p:pic>
        <p:nvPicPr>
          <p:cNvPr id="3" name="Picture 2" descr="Logo, company name&#10;&#10;Description automatically generated">
            <a:extLst>
              <a:ext uri="{FF2B5EF4-FFF2-40B4-BE49-F238E27FC236}">
                <a16:creationId xmlns:a16="http://schemas.microsoft.com/office/drawing/2014/main" id="{2F10B96A-21D4-4EAE-85F5-C16ACE0551BE}"/>
              </a:ext>
            </a:extLst>
          </p:cNvPr>
          <p:cNvPicPr>
            <a:picLocks noChangeAspect="1"/>
          </p:cNvPicPr>
          <p:nvPr/>
        </p:nvPicPr>
        <p:blipFill>
          <a:blip r:embed="rId2"/>
          <a:stretch>
            <a:fillRect/>
          </a:stretch>
        </p:blipFill>
        <p:spPr>
          <a:xfrm>
            <a:off x="10681855" y="5351006"/>
            <a:ext cx="1277007" cy="1277007"/>
          </a:xfrm>
          <a:prstGeom prst="rect">
            <a:avLst/>
          </a:prstGeom>
        </p:spPr>
      </p:pic>
    </p:spTree>
    <p:extLst>
      <p:ext uri="{BB962C8B-B14F-4D97-AF65-F5344CB8AC3E}">
        <p14:creationId xmlns:p14="http://schemas.microsoft.com/office/powerpoint/2010/main" val="696571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lhouette&#10;&#10;Description automatically generated">
            <a:extLst>
              <a:ext uri="{FF2B5EF4-FFF2-40B4-BE49-F238E27FC236}">
                <a16:creationId xmlns:a16="http://schemas.microsoft.com/office/drawing/2014/main" id="{A9685BE1-0097-6045-8BA4-F8193DFB3077}"/>
              </a:ext>
            </a:extLst>
          </p:cNvPr>
          <p:cNvPicPr>
            <a:picLocks noChangeAspect="1"/>
          </p:cNvPicPr>
          <p:nvPr/>
        </p:nvPicPr>
        <p:blipFill>
          <a:blip r:embed="rId3"/>
          <a:stretch>
            <a:fillRect/>
          </a:stretch>
        </p:blipFill>
        <p:spPr>
          <a:xfrm>
            <a:off x="8719262" y="0"/>
            <a:ext cx="3472738" cy="2987040"/>
          </a:xfrm>
          <a:prstGeom prst="rect">
            <a:avLst/>
          </a:prstGeom>
        </p:spPr>
      </p:pic>
      <p:sp>
        <p:nvSpPr>
          <p:cNvPr id="2" name="Title 1">
            <a:extLst>
              <a:ext uri="{FF2B5EF4-FFF2-40B4-BE49-F238E27FC236}">
                <a16:creationId xmlns:a16="http://schemas.microsoft.com/office/drawing/2014/main" id="{8F6F98CE-1046-BE47-A39C-BFEC50889DCE}"/>
              </a:ext>
            </a:extLst>
          </p:cNvPr>
          <p:cNvSpPr>
            <a:spLocks noGrp="1"/>
          </p:cNvSpPr>
          <p:nvPr>
            <p:ph type="title"/>
          </p:nvPr>
        </p:nvSpPr>
        <p:spPr/>
        <p:txBody>
          <a:bodyPr/>
          <a:lstStyle/>
          <a:p>
            <a:r>
              <a:rPr lang="en-US" b="1" dirty="0">
                <a:solidFill>
                  <a:srgbClr val="D2571C"/>
                </a:solidFill>
              </a:rPr>
              <a:t>New Opt-out Rights For “Sensitive” PI</a:t>
            </a:r>
          </a:p>
        </p:txBody>
      </p:sp>
      <p:sp>
        <p:nvSpPr>
          <p:cNvPr id="3" name="Text Placeholder 2">
            <a:extLst>
              <a:ext uri="{FF2B5EF4-FFF2-40B4-BE49-F238E27FC236}">
                <a16:creationId xmlns:a16="http://schemas.microsoft.com/office/drawing/2014/main" id="{6364192B-F498-574B-8CEC-7D1A06CD0893}"/>
              </a:ext>
            </a:extLst>
          </p:cNvPr>
          <p:cNvSpPr>
            <a:spLocks noGrp="1"/>
          </p:cNvSpPr>
          <p:nvPr>
            <p:ph type="body" sz="quarter" idx="13"/>
          </p:nvPr>
        </p:nvSpPr>
        <p:spPr>
          <a:xfrm>
            <a:off x="723011" y="1531253"/>
            <a:ext cx="9555521" cy="5118929"/>
          </a:xfrm>
        </p:spPr>
        <p:txBody>
          <a:bodyPr>
            <a:normAutofit fontScale="92500" lnSpcReduction="10000"/>
          </a:bodyPr>
          <a:lstStyle/>
          <a:p>
            <a:pPr marL="0" indent="0">
              <a:lnSpc>
                <a:spcPct val="110000"/>
              </a:lnSpc>
              <a:buNone/>
            </a:pPr>
            <a:r>
              <a:rPr lang="en-US" dirty="0"/>
              <a:t>Need </a:t>
            </a:r>
            <a:r>
              <a:rPr lang="en-US" u="sng" dirty="0"/>
              <a:t>either:</a:t>
            </a:r>
          </a:p>
          <a:p>
            <a:pPr>
              <a:lnSpc>
                <a:spcPct val="110000"/>
              </a:lnSpc>
            </a:pPr>
            <a:r>
              <a:rPr lang="en-US" i="1" dirty="0"/>
              <a:t>Separate homepage link </a:t>
            </a:r>
            <a:r>
              <a:rPr lang="en-US" dirty="0"/>
              <a:t>to this opt out of use of sensitive PI (</a:t>
            </a:r>
            <a:r>
              <a:rPr lang="en-US" sz="2400" dirty="0"/>
              <a:t>“Limit the Use of My Sensitive Personal Information</a:t>
            </a:r>
            <a:r>
              <a:rPr lang="en-US" dirty="0"/>
              <a:t>”)</a:t>
            </a:r>
          </a:p>
          <a:p>
            <a:pPr marL="457200" lvl="1" indent="0">
              <a:lnSpc>
                <a:spcPct val="110000"/>
              </a:lnSpc>
              <a:buNone/>
            </a:pPr>
            <a:r>
              <a:rPr lang="en-US" i="1" dirty="0"/>
              <a:t>or</a:t>
            </a:r>
          </a:p>
          <a:p>
            <a:pPr>
              <a:lnSpc>
                <a:spcPct val="110000"/>
              </a:lnSpc>
            </a:pPr>
            <a:r>
              <a:rPr lang="en-US" dirty="0"/>
              <a:t>Single link on homepage that allows consumer to both opt out of sale/sharing and limit use of sensitive PI. </a:t>
            </a:r>
          </a:p>
          <a:p>
            <a:pPr>
              <a:lnSpc>
                <a:spcPct val="110000"/>
              </a:lnSpc>
            </a:pPr>
            <a:r>
              <a:rPr lang="en-US" dirty="0">
                <a:solidFill>
                  <a:schemeClr val="tx1"/>
                </a:solidFill>
              </a:rPr>
              <a:t>“Sensitive PI” = </a:t>
            </a:r>
            <a:r>
              <a:rPr lang="en-US" dirty="0"/>
              <a:t>SSN, driver’s license number, passport number, account log-in or financial account information </a:t>
            </a:r>
            <a:r>
              <a:rPr lang="en-US" i="1" dirty="0"/>
              <a:t>in combination with </a:t>
            </a:r>
            <a:r>
              <a:rPr lang="en-US" dirty="0"/>
              <a:t>any required credentials allowing access to an account, </a:t>
            </a:r>
            <a:r>
              <a:rPr lang="en-US" b="1" i="1" dirty="0">
                <a:highlight>
                  <a:srgbClr val="FFFF00"/>
                </a:highlight>
              </a:rPr>
              <a:t>precise geolocation [w/in 1850 radius], race, ethnicity, religion</a:t>
            </a:r>
            <a:r>
              <a:rPr lang="en-US" dirty="0">
                <a:highlight>
                  <a:srgbClr val="FFFF00"/>
                </a:highlight>
              </a:rPr>
              <a:t>, </a:t>
            </a:r>
            <a:r>
              <a:rPr lang="en-US" dirty="0"/>
              <a:t>union membership, personal communication contents where the intended recipient is not the business itself, genetic data, biometric information processed to uniquely identify a consumer, health info, info about sex life or sexual orientation.</a:t>
            </a:r>
          </a:p>
          <a:p>
            <a:pPr lvl="1">
              <a:lnSpc>
                <a:spcPct val="110000"/>
              </a:lnSpc>
            </a:pPr>
            <a:endParaRPr lang="en-US" dirty="0"/>
          </a:p>
          <a:p>
            <a:pPr>
              <a:lnSpc>
                <a:spcPct val="110000"/>
              </a:lnSpc>
            </a:pPr>
            <a:endParaRPr lang="en-US" dirty="0"/>
          </a:p>
        </p:txBody>
      </p:sp>
    </p:spTree>
    <p:extLst>
      <p:ext uri="{BB962C8B-B14F-4D97-AF65-F5344CB8AC3E}">
        <p14:creationId xmlns:p14="http://schemas.microsoft.com/office/powerpoint/2010/main" val="2179597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98CE-1046-BE47-A39C-BFEC50889DCE}"/>
              </a:ext>
            </a:extLst>
          </p:cNvPr>
          <p:cNvSpPr>
            <a:spLocks noGrp="1"/>
          </p:cNvSpPr>
          <p:nvPr>
            <p:ph type="title"/>
          </p:nvPr>
        </p:nvSpPr>
        <p:spPr/>
        <p:txBody>
          <a:bodyPr/>
          <a:lstStyle/>
          <a:p>
            <a:r>
              <a:rPr lang="en-US" b="1" dirty="0">
                <a:solidFill>
                  <a:srgbClr val="D2571C"/>
                </a:solidFill>
              </a:rPr>
              <a:t>Clarification of Behavioral Ad Opt-Outs</a:t>
            </a:r>
          </a:p>
        </p:txBody>
      </p:sp>
      <p:sp>
        <p:nvSpPr>
          <p:cNvPr id="3" name="Text Placeholder 2">
            <a:extLst>
              <a:ext uri="{FF2B5EF4-FFF2-40B4-BE49-F238E27FC236}">
                <a16:creationId xmlns:a16="http://schemas.microsoft.com/office/drawing/2014/main" id="{6364192B-F498-574B-8CEC-7D1A06CD0893}"/>
              </a:ext>
            </a:extLst>
          </p:cNvPr>
          <p:cNvSpPr>
            <a:spLocks noGrp="1"/>
          </p:cNvSpPr>
          <p:nvPr>
            <p:ph type="body" sz="quarter" idx="13"/>
          </p:nvPr>
        </p:nvSpPr>
        <p:spPr>
          <a:xfrm>
            <a:off x="723011" y="1531253"/>
            <a:ext cx="10300589" cy="5060047"/>
          </a:xfrm>
        </p:spPr>
        <p:txBody>
          <a:bodyPr>
            <a:normAutofit/>
          </a:bodyPr>
          <a:lstStyle/>
          <a:p>
            <a:pPr>
              <a:lnSpc>
                <a:spcPct val="110000"/>
              </a:lnSpc>
            </a:pPr>
            <a:r>
              <a:rPr lang="en-US" dirty="0">
                <a:solidFill>
                  <a:srgbClr val="333333"/>
                </a:solidFill>
              </a:rPr>
              <a:t>Opt-out </a:t>
            </a:r>
            <a:r>
              <a:rPr lang="en-US" dirty="0"/>
              <a:t>must be for “</a:t>
            </a:r>
            <a:r>
              <a:rPr lang="en-US" dirty="0">
                <a:solidFill>
                  <a:srgbClr val="333333"/>
                </a:solidFill>
              </a:rPr>
              <a:t>sharing, making available, or transferring PI for the purpose of </a:t>
            </a:r>
            <a:r>
              <a:rPr lang="en-US" b="1" dirty="0">
                <a:solidFill>
                  <a:srgbClr val="333333"/>
                </a:solidFill>
              </a:rPr>
              <a:t>cross-context behavioral advertising</a:t>
            </a:r>
            <a:r>
              <a:rPr lang="en-US" dirty="0">
                <a:solidFill>
                  <a:srgbClr val="333333"/>
                </a:solidFill>
              </a:rPr>
              <a:t>, regardless of whether the sharing is for “monetary or other valuable consideration.” 1798.140(ah)(1).</a:t>
            </a:r>
          </a:p>
          <a:p>
            <a:pPr>
              <a:lnSpc>
                <a:spcPct val="110000"/>
              </a:lnSpc>
            </a:pPr>
            <a:r>
              <a:rPr lang="en-US" dirty="0"/>
              <a:t>Publisher sites must have a “Do Not Sell/Share” that applies to </a:t>
            </a:r>
            <a:r>
              <a:rPr lang="en-US" u="sng" dirty="0"/>
              <a:t>all</a:t>
            </a:r>
            <a:r>
              <a:rPr lang="en-US" dirty="0"/>
              <a:t> behavioral advertising.</a:t>
            </a:r>
          </a:p>
          <a:p>
            <a:pPr>
              <a:lnSpc>
                <a:spcPct val="110000"/>
              </a:lnSpc>
            </a:pPr>
            <a:r>
              <a:rPr lang="en-US" dirty="0">
                <a:solidFill>
                  <a:srgbClr val="333333"/>
                </a:solidFill>
              </a:rPr>
              <a:t>Businesses can instead </a:t>
            </a:r>
            <a:r>
              <a:rPr lang="en-US" dirty="0"/>
              <a:t>choose to honor signals or preferences – more regs to come on this.</a:t>
            </a:r>
            <a:endParaRPr lang="en-US" dirty="0">
              <a:solidFill>
                <a:srgbClr val="333333"/>
              </a:solidFill>
            </a:endParaRPr>
          </a:p>
          <a:p>
            <a:pPr>
              <a:lnSpc>
                <a:spcPct val="110000"/>
              </a:lnSpc>
            </a:pPr>
            <a:endParaRPr lang="en-US" dirty="0">
              <a:solidFill>
                <a:srgbClr val="333333"/>
              </a:solidFill>
            </a:endParaRPr>
          </a:p>
          <a:p>
            <a:pPr marL="0" indent="0">
              <a:lnSpc>
                <a:spcPct val="110000"/>
              </a:lnSpc>
              <a:buNone/>
            </a:pPr>
            <a:endParaRPr lang="en-US" dirty="0">
              <a:solidFill>
                <a:srgbClr val="333333"/>
              </a:solidFill>
            </a:endParaRPr>
          </a:p>
          <a:p>
            <a:pPr>
              <a:lnSpc>
                <a:spcPct val="110000"/>
              </a:lnSpc>
            </a:pPr>
            <a:endParaRPr lang="en-US" dirty="0">
              <a:solidFill>
                <a:srgbClr val="333333"/>
              </a:solidFill>
            </a:endParaRPr>
          </a:p>
        </p:txBody>
      </p:sp>
      <p:pic>
        <p:nvPicPr>
          <p:cNvPr id="4" name="Picture 3" descr="Logo, company name&#10;&#10;Description automatically generated">
            <a:extLst>
              <a:ext uri="{FF2B5EF4-FFF2-40B4-BE49-F238E27FC236}">
                <a16:creationId xmlns:a16="http://schemas.microsoft.com/office/drawing/2014/main" id="{C638BF0F-B7E2-47A9-80DB-3749BCB57EAF}"/>
              </a:ext>
            </a:extLst>
          </p:cNvPr>
          <p:cNvPicPr>
            <a:picLocks noChangeAspect="1"/>
          </p:cNvPicPr>
          <p:nvPr/>
        </p:nvPicPr>
        <p:blipFill>
          <a:blip r:embed="rId3"/>
          <a:stretch>
            <a:fillRect/>
          </a:stretch>
        </p:blipFill>
        <p:spPr>
          <a:xfrm>
            <a:off x="10681855" y="5351006"/>
            <a:ext cx="1277007" cy="1277007"/>
          </a:xfrm>
          <a:prstGeom prst="rect">
            <a:avLst/>
          </a:prstGeom>
        </p:spPr>
      </p:pic>
    </p:spTree>
    <p:extLst>
      <p:ext uri="{BB962C8B-B14F-4D97-AF65-F5344CB8AC3E}">
        <p14:creationId xmlns:p14="http://schemas.microsoft.com/office/powerpoint/2010/main" val="3469189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diagram&#10;&#10;Description automatically generated">
            <a:extLst>
              <a:ext uri="{FF2B5EF4-FFF2-40B4-BE49-F238E27FC236}">
                <a16:creationId xmlns:a16="http://schemas.microsoft.com/office/drawing/2014/main" id="{E1B527FE-7B34-F549-BFF9-EE266DE7D8DF}"/>
              </a:ext>
            </a:extLst>
          </p:cNvPr>
          <p:cNvPicPr>
            <a:picLocks noChangeAspect="1"/>
          </p:cNvPicPr>
          <p:nvPr/>
        </p:nvPicPr>
        <p:blipFill>
          <a:blip r:embed="rId2"/>
          <a:stretch>
            <a:fillRect/>
          </a:stretch>
        </p:blipFill>
        <p:spPr>
          <a:xfrm>
            <a:off x="8314798" y="245497"/>
            <a:ext cx="3877202" cy="3012229"/>
          </a:xfrm>
          <a:prstGeom prst="rect">
            <a:avLst/>
          </a:prstGeom>
        </p:spPr>
      </p:pic>
      <p:sp>
        <p:nvSpPr>
          <p:cNvPr id="2" name="Title 1">
            <a:extLst>
              <a:ext uri="{FF2B5EF4-FFF2-40B4-BE49-F238E27FC236}">
                <a16:creationId xmlns:a16="http://schemas.microsoft.com/office/drawing/2014/main" id="{D1A5BB02-F11F-BE43-8868-C09BA87C289C}"/>
              </a:ext>
            </a:extLst>
          </p:cNvPr>
          <p:cNvSpPr>
            <a:spLocks noGrp="1"/>
          </p:cNvSpPr>
          <p:nvPr>
            <p:ph type="title"/>
          </p:nvPr>
        </p:nvSpPr>
        <p:spPr/>
        <p:txBody>
          <a:bodyPr/>
          <a:lstStyle/>
          <a:p>
            <a:r>
              <a:rPr lang="en-US" b="1" dirty="0">
                <a:solidFill>
                  <a:srgbClr val="D2571C"/>
                </a:solidFill>
              </a:rPr>
              <a:t>New Data Minimization Requirement</a:t>
            </a:r>
          </a:p>
        </p:txBody>
      </p:sp>
      <p:sp>
        <p:nvSpPr>
          <p:cNvPr id="3" name="Text Placeholder 2">
            <a:extLst>
              <a:ext uri="{FF2B5EF4-FFF2-40B4-BE49-F238E27FC236}">
                <a16:creationId xmlns:a16="http://schemas.microsoft.com/office/drawing/2014/main" id="{48CC037B-52A6-1448-A36B-D3FC77AC0334}"/>
              </a:ext>
            </a:extLst>
          </p:cNvPr>
          <p:cNvSpPr>
            <a:spLocks noGrp="1"/>
          </p:cNvSpPr>
          <p:nvPr>
            <p:ph type="body" sz="quarter" idx="13"/>
          </p:nvPr>
        </p:nvSpPr>
        <p:spPr>
          <a:xfrm>
            <a:off x="547242" y="1499437"/>
            <a:ext cx="9555521" cy="4722791"/>
          </a:xfrm>
          <a:noFill/>
        </p:spPr>
        <p:txBody>
          <a:bodyPr>
            <a:normAutofit/>
          </a:bodyPr>
          <a:lstStyle/>
          <a:p>
            <a:pPr marL="0" indent="0">
              <a:lnSpc>
                <a:spcPct val="100000"/>
              </a:lnSpc>
              <a:buNone/>
            </a:pPr>
            <a:r>
              <a:rPr lang="en-US" sz="2800" b="1" dirty="0"/>
              <a:t>Businesses may only collect, use, retain, and </a:t>
            </a:r>
            <a:br>
              <a:rPr lang="en-US" sz="2800" b="1" dirty="0"/>
            </a:br>
            <a:r>
              <a:rPr lang="en-US" sz="2800" b="1" dirty="0"/>
              <a:t>share a consumer’s PI to the extent that it is “</a:t>
            </a:r>
            <a:r>
              <a:rPr lang="en-US" sz="2800" b="1" i="1" dirty="0"/>
              <a:t>reasonably necessary and proportionate</a:t>
            </a:r>
            <a:r>
              <a:rPr lang="en-US" sz="2800" b="1" dirty="0"/>
              <a:t>” </a:t>
            </a:r>
            <a:br>
              <a:rPr lang="en-US" sz="2800" b="1" dirty="0"/>
            </a:br>
            <a:r>
              <a:rPr lang="en-US" sz="2800" b="1" dirty="0"/>
              <a:t>to either: </a:t>
            </a:r>
          </a:p>
          <a:p>
            <a:pPr>
              <a:lnSpc>
                <a:spcPct val="100000"/>
              </a:lnSpc>
            </a:pPr>
            <a:endParaRPr lang="en-US" sz="2800" dirty="0"/>
          </a:p>
          <a:p>
            <a:pPr marL="914400" lvl="1" indent="-457200">
              <a:lnSpc>
                <a:spcPct val="100000"/>
              </a:lnSpc>
              <a:buFont typeface="+mj-lt"/>
              <a:buAutoNum type="arabicParenR"/>
            </a:pPr>
            <a:r>
              <a:rPr lang="en-US" sz="2400" dirty="0"/>
              <a:t>The purpose for which it was collected or processed, or </a:t>
            </a:r>
          </a:p>
          <a:p>
            <a:pPr marL="914400" lvl="1" indent="-457200">
              <a:lnSpc>
                <a:spcPct val="100000"/>
              </a:lnSpc>
              <a:buFont typeface="+mj-lt"/>
              <a:buAutoNum type="arabicParenR"/>
            </a:pPr>
            <a:endParaRPr lang="en-US" sz="2400" dirty="0"/>
          </a:p>
          <a:p>
            <a:pPr marL="914400" lvl="1" indent="-457200">
              <a:lnSpc>
                <a:spcPct val="100000"/>
              </a:lnSpc>
              <a:buFont typeface="+mj-lt"/>
              <a:buAutoNum type="arabicParenR"/>
            </a:pPr>
            <a:r>
              <a:rPr lang="en-US" sz="2400" dirty="0"/>
              <a:t>another disclosed purpose that is compatible with the context in which it was collected. 1798.100(c)</a:t>
            </a:r>
          </a:p>
        </p:txBody>
      </p:sp>
      <p:pic>
        <p:nvPicPr>
          <p:cNvPr id="5" name="Picture 4" descr="Logo, company name&#10;&#10;Description automatically generated">
            <a:extLst>
              <a:ext uri="{FF2B5EF4-FFF2-40B4-BE49-F238E27FC236}">
                <a16:creationId xmlns:a16="http://schemas.microsoft.com/office/drawing/2014/main" id="{6F9E2520-D7EE-47DE-9AE2-6BBAFCADEE67}"/>
              </a:ext>
            </a:extLst>
          </p:cNvPr>
          <p:cNvPicPr>
            <a:picLocks noChangeAspect="1"/>
          </p:cNvPicPr>
          <p:nvPr/>
        </p:nvPicPr>
        <p:blipFill>
          <a:blip r:embed="rId3"/>
          <a:stretch>
            <a:fillRect/>
          </a:stretch>
        </p:blipFill>
        <p:spPr>
          <a:xfrm>
            <a:off x="10681855" y="5351006"/>
            <a:ext cx="1277007" cy="1277007"/>
          </a:xfrm>
          <a:prstGeom prst="rect">
            <a:avLst/>
          </a:prstGeom>
        </p:spPr>
      </p:pic>
    </p:spTree>
    <p:extLst>
      <p:ext uri="{BB962C8B-B14F-4D97-AF65-F5344CB8AC3E}">
        <p14:creationId xmlns:p14="http://schemas.microsoft.com/office/powerpoint/2010/main" val="3939368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47D73-5A74-7544-B88E-CAA8AA405A1E}"/>
              </a:ext>
            </a:extLst>
          </p:cNvPr>
          <p:cNvSpPr>
            <a:spLocks noGrp="1"/>
          </p:cNvSpPr>
          <p:nvPr>
            <p:ph type="title"/>
          </p:nvPr>
        </p:nvSpPr>
        <p:spPr/>
        <p:txBody>
          <a:bodyPr/>
          <a:lstStyle/>
          <a:p>
            <a:r>
              <a:rPr lang="en-US" b="1" dirty="0">
                <a:solidFill>
                  <a:srgbClr val="D2571C"/>
                </a:solidFill>
              </a:rPr>
              <a:t>Agenda</a:t>
            </a:r>
          </a:p>
        </p:txBody>
      </p:sp>
      <p:sp>
        <p:nvSpPr>
          <p:cNvPr id="3" name="Text Placeholder 2">
            <a:extLst>
              <a:ext uri="{FF2B5EF4-FFF2-40B4-BE49-F238E27FC236}">
                <a16:creationId xmlns:a16="http://schemas.microsoft.com/office/drawing/2014/main" id="{4B2336CB-BDC0-5F4C-B802-827B4FEC3BDA}"/>
              </a:ext>
            </a:extLst>
          </p:cNvPr>
          <p:cNvSpPr>
            <a:spLocks noGrp="1"/>
          </p:cNvSpPr>
          <p:nvPr>
            <p:ph type="body" sz="quarter" idx="13"/>
          </p:nvPr>
        </p:nvSpPr>
        <p:spPr/>
        <p:txBody>
          <a:bodyPr>
            <a:normAutofit fontScale="92500" lnSpcReduction="10000"/>
          </a:bodyPr>
          <a:lstStyle/>
          <a:p>
            <a:pPr>
              <a:lnSpc>
                <a:spcPct val="150000"/>
              </a:lnSpc>
              <a:buFont typeface="System Font Regular"/>
              <a:buChar char="–"/>
            </a:pPr>
            <a:r>
              <a:rPr lang="en-US" b="1" dirty="0"/>
              <a:t>The CPRA – Successor to CCPA</a:t>
            </a:r>
          </a:p>
          <a:p>
            <a:pPr>
              <a:lnSpc>
                <a:spcPct val="150000"/>
              </a:lnSpc>
              <a:buFont typeface="System Font Regular"/>
              <a:buChar char="–"/>
            </a:pPr>
            <a:r>
              <a:rPr lang="en-US" dirty="0"/>
              <a:t>Change in Scope</a:t>
            </a:r>
          </a:p>
          <a:p>
            <a:pPr>
              <a:lnSpc>
                <a:spcPct val="150000"/>
              </a:lnSpc>
              <a:buFont typeface="System Font Regular"/>
              <a:buChar char="–"/>
            </a:pPr>
            <a:r>
              <a:rPr lang="en-US" dirty="0"/>
              <a:t>New Consumer Rights </a:t>
            </a:r>
          </a:p>
          <a:p>
            <a:pPr>
              <a:lnSpc>
                <a:spcPct val="150000"/>
              </a:lnSpc>
              <a:buFont typeface="System Font Regular"/>
              <a:buChar char="–"/>
            </a:pPr>
            <a:r>
              <a:rPr lang="en-US" dirty="0"/>
              <a:t>Practical Issues - Operational Considerations + Enforcement</a:t>
            </a:r>
          </a:p>
          <a:p>
            <a:pPr>
              <a:lnSpc>
                <a:spcPct val="150000"/>
              </a:lnSpc>
              <a:buFont typeface="System Font Regular"/>
              <a:buChar char="–"/>
            </a:pPr>
            <a:r>
              <a:rPr lang="en-US" b="1" dirty="0"/>
              <a:t>The CDPA</a:t>
            </a:r>
          </a:p>
          <a:p>
            <a:pPr>
              <a:lnSpc>
                <a:spcPct val="150000"/>
              </a:lnSpc>
              <a:buFont typeface="System Font Regular"/>
              <a:buChar char="–"/>
            </a:pPr>
            <a:r>
              <a:rPr lang="en-US" dirty="0"/>
              <a:t>Scope</a:t>
            </a:r>
          </a:p>
          <a:p>
            <a:pPr>
              <a:lnSpc>
                <a:spcPct val="150000"/>
              </a:lnSpc>
              <a:buFont typeface="System Font Regular"/>
              <a:buChar char="–"/>
            </a:pPr>
            <a:r>
              <a:rPr lang="en-US" dirty="0"/>
              <a:t>Rights</a:t>
            </a:r>
          </a:p>
          <a:p>
            <a:pPr>
              <a:lnSpc>
                <a:spcPct val="150000"/>
              </a:lnSpc>
              <a:buFont typeface="System Font Regular"/>
              <a:buChar char="–"/>
            </a:pPr>
            <a:r>
              <a:rPr lang="en-US" dirty="0"/>
              <a:t>Practical Issues</a:t>
            </a:r>
          </a:p>
        </p:txBody>
      </p:sp>
      <p:pic>
        <p:nvPicPr>
          <p:cNvPr id="4" name="Picture 3" descr="Logo, company name&#10;&#10;Description automatically generated">
            <a:extLst>
              <a:ext uri="{FF2B5EF4-FFF2-40B4-BE49-F238E27FC236}">
                <a16:creationId xmlns:a16="http://schemas.microsoft.com/office/drawing/2014/main" id="{4EFDAAE8-BE08-496A-ACC4-6906FBEA1885}"/>
              </a:ext>
            </a:extLst>
          </p:cNvPr>
          <p:cNvPicPr>
            <a:picLocks noChangeAspect="1"/>
          </p:cNvPicPr>
          <p:nvPr/>
        </p:nvPicPr>
        <p:blipFill>
          <a:blip r:embed="rId3"/>
          <a:stretch>
            <a:fillRect/>
          </a:stretch>
        </p:blipFill>
        <p:spPr>
          <a:xfrm>
            <a:off x="10681855" y="5351006"/>
            <a:ext cx="1277007" cy="1277007"/>
          </a:xfrm>
          <a:prstGeom prst="rect">
            <a:avLst/>
          </a:prstGeom>
        </p:spPr>
      </p:pic>
    </p:spTree>
    <p:extLst>
      <p:ext uri="{BB962C8B-B14F-4D97-AF65-F5344CB8AC3E}">
        <p14:creationId xmlns:p14="http://schemas.microsoft.com/office/powerpoint/2010/main" val="1819056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D219E3EC-D9A0-F242-89F3-191F321FD8F9}"/>
              </a:ext>
            </a:extLst>
          </p:cNvPr>
          <p:cNvPicPr>
            <a:picLocks noChangeAspect="1"/>
          </p:cNvPicPr>
          <p:nvPr/>
        </p:nvPicPr>
        <p:blipFill>
          <a:blip r:embed="rId3"/>
          <a:stretch>
            <a:fillRect/>
          </a:stretch>
        </p:blipFill>
        <p:spPr>
          <a:xfrm>
            <a:off x="8805967" y="300764"/>
            <a:ext cx="3130001" cy="2438400"/>
          </a:xfrm>
          <a:prstGeom prst="rect">
            <a:avLst/>
          </a:prstGeom>
        </p:spPr>
      </p:pic>
      <p:sp>
        <p:nvSpPr>
          <p:cNvPr id="2" name="Title 1">
            <a:extLst>
              <a:ext uri="{FF2B5EF4-FFF2-40B4-BE49-F238E27FC236}">
                <a16:creationId xmlns:a16="http://schemas.microsoft.com/office/drawing/2014/main" id="{BB4A391A-1A80-2948-97BC-05AC05B33ABB}"/>
              </a:ext>
            </a:extLst>
          </p:cNvPr>
          <p:cNvSpPr>
            <a:spLocks noGrp="1"/>
          </p:cNvSpPr>
          <p:nvPr>
            <p:ph type="title"/>
          </p:nvPr>
        </p:nvSpPr>
        <p:spPr/>
        <p:txBody>
          <a:bodyPr/>
          <a:lstStyle/>
          <a:p>
            <a:r>
              <a:rPr lang="en-US" b="1" dirty="0">
                <a:solidFill>
                  <a:srgbClr val="D2571C"/>
                </a:solidFill>
              </a:rPr>
              <a:t>Enforcement Authority</a:t>
            </a:r>
          </a:p>
        </p:txBody>
      </p:sp>
      <p:sp>
        <p:nvSpPr>
          <p:cNvPr id="3" name="Text Placeholder 2">
            <a:extLst>
              <a:ext uri="{FF2B5EF4-FFF2-40B4-BE49-F238E27FC236}">
                <a16:creationId xmlns:a16="http://schemas.microsoft.com/office/drawing/2014/main" id="{4395A0B1-A3C3-CF4B-990B-4F43B91796BF}"/>
              </a:ext>
            </a:extLst>
          </p:cNvPr>
          <p:cNvSpPr>
            <a:spLocks noGrp="1"/>
          </p:cNvSpPr>
          <p:nvPr>
            <p:ph type="body" sz="quarter" idx="13"/>
          </p:nvPr>
        </p:nvSpPr>
        <p:spPr/>
        <p:txBody>
          <a:bodyPr>
            <a:normAutofit fontScale="92500" lnSpcReduction="10000"/>
          </a:bodyPr>
          <a:lstStyle/>
          <a:p>
            <a:pPr>
              <a:lnSpc>
                <a:spcPct val="110000"/>
              </a:lnSpc>
            </a:pPr>
            <a:r>
              <a:rPr lang="en-US" dirty="0"/>
              <a:t>The “</a:t>
            </a:r>
            <a:r>
              <a:rPr lang="en-US" dirty="0">
                <a:solidFill>
                  <a:srgbClr val="F26522"/>
                </a:solidFill>
              </a:rPr>
              <a:t>California Privacy Protection Agency</a:t>
            </a:r>
            <a:r>
              <a:rPr lang="en-US" dirty="0"/>
              <a:t>” – an independent </a:t>
            </a:r>
            <a:br>
              <a:rPr lang="en-US" dirty="0"/>
            </a:br>
            <a:r>
              <a:rPr lang="en-US" dirty="0"/>
              <a:t>executive agency tasked with (1798.199.10, 199.40):</a:t>
            </a:r>
          </a:p>
          <a:p>
            <a:pPr lvl="1">
              <a:lnSpc>
                <a:spcPct val="110000"/>
              </a:lnSpc>
              <a:buFont typeface="Courier New" panose="02070309020205020404" pitchFamily="49" charset="0"/>
              <a:buChar char="o"/>
            </a:pPr>
            <a:r>
              <a:rPr lang="en-US" dirty="0"/>
              <a:t>Protecting consumer privacy.</a:t>
            </a:r>
          </a:p>
          <a:p>
            <a:pPr lvl="1">
              <a:lnSpc>
                <a:spcPct val="110000"/>
              </a:lnSpc>
              <a:buFont typeface="Courier New" panose="02070309020205020404" pitchFamily="49" charset="0"/>
              <a:buChar char="o"/>
            </a:pPr>
            <a:r>
              <a:rPr lang="en-US" dirty="0"/>
              <a:t>Educating consumers about their rights.</a:t>
            </a:r>
          </a:p>
          <a:p>
            <a:pPr lvl="1">
              <a:lnSpc>
                <a:spcPct val="110000"/>
              </a:lnSpc>
              <a:buFont typeface="Courier New" panose="02070309020205020404" pitchFamily="49" charset="0"/>
              <a:buChar char="o"/>
            </a:pPr>
            <a:r>
              <a:rPr lang="en-US" dirty="0"/>
              <a:t>Promulgating regulations.</a:t>
            </a:r>
          </a:p>
          <a:p>
            <a:pPr lvl="1">
              <a:lnSpc>
                <a:spcPct val="110000"/>
              </a:lnSpc>
              <a:buFont typeface="Courier New" panose="02070309020205020404" pitchFamily="49" charset="0"/>
              <a:buChar char="o"/>
            </a:pPr>
            <a:r>
              <a:rPr lang="en-US" dirty="0"/>
              <a:t>Enforcing the law – no more 30-day “cure” period.</a:t>
            </a:r>
          </a:p>
          <a:p>
            <a:pPr>
              <a:lnSpc>
                <a:spcPct val="110000"/>
              </a:lnSpc>
            </a:pPr>
            <a:r>
              <a:rPr lang="en-US" dirty="0"/>
              <a:t>The CPRA includes a timeline for phasing out the California Attorney General’s current rulemaking and enforcement responsibilities in favor of the new agency. </a:t>
            </a:r>
          </a:p>
          <a:p>
            <a:pPr lvl="1">
              <a:lnSpc>
                <a:spcPct val="110000"/>
              </a:lnSpc>
              <a:buFont typeface="Courier New" panose="02070309020205020404" pitchFamily="49" charset="0"/>
              <a:buChar char="o"/>
            </a:pPr>
            <a:r>
              <a:rPr lang="en-US" dirty="0"/>
              <a:t>“On and after the earlier of </a:t>
            </a:r>
            <a:r>
              <a:rPr lang="en-US" b="1" dirty="0"/>
              <a:t>July 1, 2021</a:t>
            </a:r>
            <a:r>
              <a:rPr lang="en-US" dirty="0"/>
              <a:t>, or within six months of the Agency providing the AG with notice that it is prepared to assume rulemaking responsibilities under this title, [the agency shall] adopt, amend, and rescind regulations pursuant to Section 1798.185.” 1798.199.40(b) </a:t>
            </a:r>
          </a:p>
          <a:p>
            <a:pPr lvl="1">
              <a:lnSpc>
                <a:spcPct val="110000"/>
              </a:lnSpc>
            </a:pPr>
            <a:endParaRPr lang="en-US" dirty="0"/>
          </a:p>
          <a:p>
            <a:pPr>
              <a:lnSpc>
                <a:spcPct val="110000"/>
              </a:lnSpc>
            </a:pPr>
            <a:endParaRPr lang="en-US" dirty="0"/>
          </a:p>
        </p:txBody>
      </p:sp>
      <p:pic>
        <p:nvPicPr>
          <p:cNvPr id="5" name="Picture 4" descr="Logo, company name&#10;&#10;Description automatically generated">
            <a:extLst>
              <a:ext uri="{FF2B5EF4-FFF2-40B4-BE49-F238E27FC236}">
                <a16:creationId xmlns:a16="http://schemas.microsoft.com/office/drawing/2014/main" id="{D39F5456-9612-4127-80EF-9BEE66CFDF97}"/>
              </a:ext>
            </a:extLst>
          </p:cNvPr>
          <p:cNvPicPr>
            <a:picLocks noChangeAspect="1"/>
          </p:cNvPicPr>
          <p:nvPr/>
        </p:nvPicPr>
        <p:blipFill>
          <a:blip r:embed="rId4"/>
          <a:stretch>
            <a:fillRect/>
          </a:stretch>
        </p:blipFill>
        <p:spPr>
          <a:xfrm>
            <a:off x="10681855" y="5351006"/>
            <a:ext cx="1277007" cy="1277007"/>
          </a:xfrm>
          <a:prstGeom prst="rect">
            <a:avLst/>
          </a:prstGeom>
        </p:spPr>
      </p:pic>
    </p:spTree>
    <p:extLst>
      <p:ext uri="{BB962C8B-B14F-4D97-AF65-F5344CB8AC3E}">
        <p14:creationId xmlns:p14="http://schemas.microsoft.com/office/powerpoint/2010/main" val="2531912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E3758-01AC-B746-924F-172E2C004EB4}"/>
              </a:ext>
            </a:extLst>
          </p:cNvPr>
          <p:cNvSpPr>
            <a:spLocks noGrp="1"/>
          </p:cNvSpPr>
          <p:nvPr>
            <p:ph type="ctrTitle"/>
          </p:nvPr>
        </p:nvSpPr>
        <p:spPr>
          <a:xfrm>
            <a:off x="1126435" y="2691813"/>
            <a:ext cx="5147189" cy="918915"/>
          </a:xfrm>
        </p:spPr>
        <p:txBody>
          <a:bodyPr>
            <a:noAutofit/>
          </a:bodyPr>
          <a:lstStyle/>
          <a:p>
            <a:r>
              <a:rPr lang="en-US" sz="4000" b="1" dirty="0"/>
              <a:t>The Virginia Consumer Data </a:t>
            </a:r>
            <a:br>
              <a:rPr lang="en-US" sz="4000" b="1" dirty="0"/>
            </a:br>
            <a:r>
              <a:rPr lang="en-US" sz="4000" b="1" dirty="0"/>
              <a:t>Protection Act (VCDPA)</a:t>
            </a:r>
          </a:p>
        </p:txBody>
      </p:sp>
      <p:pic>
        <p:nvPicPr>
          <p:cNvPr id="7" name="Picture 6" descr="A picture containing website&#10;&#10;Description automatically generated">
            <a:extLst>
              <a:ext uri="{FF2B5EF4-FFF2-40B4-BE49-F238E27FC236}">
                <a16:creationId xmlns:a16="http://schemas.microsoft.com/office/drawing/2014/main" id="{C9B401A6-3D98-2C40-AEAE-C5E68E590B9E}"/>
              </a:ext>
            </a:extLst>
          </p:cNvPr>
          <p:cNvPicPr>
            <a:picLocks noChangeAspect="1"/>
          </p:cNvPicPr>
          <p:nvPr/>
        </p:nvPicPr>
        <p:blipFill>
          <a:blip r:embed="rId3"/>
          <a:stretch>
            <a:fillRect/>
          </a:stretch>
        </p:blipFill>
        <p:spPr>
          <a:xfrm rot="1243294">
            <a:off x="6076692" y="2104825"/>
            <a:ext cx="6188542" cy="4520425"/>
          </a:xfrm>
          <a:prstGeom prst="rect">
            <a:avLst/>
          </a:prstGeom>
          <a:effectLst>
            <a:outerShdw blurRad="50800" dist="38100" dir="2700000" algn="tl" rotWithShape="0">
              <a:prstClr val="black">
                <a:alpha val="40000"/>
              </a:prstClr>
            </a:outerShdw>
          </a:effectLst>
        </p:spPr>
      </p:pic>
      <p:sp>
        <p:nvSpPr>
          <p:cNvPr id="8" name="Explosion 2 7">
            <a:extLst>
              <a:ext uri="{FF2B5EF4-FFF2-40B4-BE49-F238E27FC236}">
                <a16:creationId xmlns:a16="http://schemas.microsoft.com/office/drawing/2014/main" id="{48E34153-F4AF-4E45-B9E7-BBDEFC418683}"/>
              </a:ext>
            </a:extLst>
          </p:cNvPr>
          <p:cNvSpPr/>
          <p:nvPr/>
        </p:nvSpPr>
        <p:spPr>
          <a:xfrm>
            <a:off x="6489291" y="3215148"/>
            <a:ext cx="5147188" cy="2964886"/>
          </a:xfrm>
          <a:prstGeom prst="irregularSeal2">
            <a:avLst/>
          </a:prstGeom>
          <a:ln w="19050">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VIRGINIA</a:t>
            </a:r>
          </a:p>
        </p:txBody>
      </p:sp>
      <p:pic>
        <p:nvPicPr>
          <p:cNvPr id="5" name="Picture 4" descr="Logo, company name&#10;&#10;Description automatically generated">
            <a:extLst>
              <a:ext uri="{FF2B5EF4-FFF2-40B4-BE49-F238E27FC236}">
                <a16:creationId xmlns:a16="http://schemas.microsoft.com/office/drawing/2014/main" id="{1209B846-3240-4931-9C67-921C6886972E}"/>
              </a:ext>
            </a:extLst>
          </p:cNvPr>
          <p:cNvPicPr>
            <a:picLocks noChangeAspect="1"/>
          </p:cNvPicPr>
          <p:nvPr/>
        </p:nvPicPr>
        <p:blipFill>
          <a:blip r:embed="rId4"/>
          <a:stretch>
            <a:fillRect/>
          </a:stretch>
        </p:blipFill>
        <p:spPr>
          <a:xfrm>
            <a:off x="257695" y="5351006"/>
            <a:ext cx="1277007" cy="1277007"/>
          </a:xfrm>
          <a:prstGeom prst="rect">
            <a:avLst/>
          </a:prstGeom>
        </p:spPr>
      </p:pic>
    </p:spTree>
    <p:extLst>
      <p:ext uri="{BB962C8B-B14F-4D97-AF65-F5344CB8AC3E}">
        <p14:creationId xmlns:p14="http://schemas.microsoft.com/office/powerpoint/2010/main" val="353697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467AA3-D833-0949-84EC-68189706D41C}"/>
              </a:ext>
            </a:extLst>
          </p:cNvPr>
          <p:cNvSpPr>
            <a:spLocks noGrp="1"/>
          </p:cNvSpPr>
          <p:nvPr>
            <p:ph type="body" sz="quarter" idx="13"/>
          </p:nvPr>
        </p:nvSpPr>
        <p:spPr>
          <a:xfrm>
            <a:off x="575279" y="1240599"/>
            <a:ext cx="7782909" cy="4974464"/>
          </a:xfrm>
        </p:spPr>
        <p:txBody>
          <a:bodyPr>
            <a:normAutofit/>
          </a:bodyPr>
          <a:lstStyle/>
          <a:p>
            <a:r>
              <a:rPr lang="en-US" dirty="0"/>
              <a:t>The VCDPA has passed and signed into law by the governor.</a:t>
            </a:r>
            <a:endParaRPr lang="en-US" b="1" dirty="0"/>
          </a:p>
          <a:p>
            <a:r>
              <a:rPr lang="en-US" b="1" dirty="0"/>
              <a:t>The CDPA takes effect on </a:t>
            </a:r>
            <a:r>
              <a:rPr lang="en-US" b="1" dirty="0">
                <a:solidFill>
                  <a:srgbClr val="F26522"/>
                </a:solidFill>
              </a:rPr>
              <a:t>Jan. 1, 2023</a:t>
            </a:r>
            <a:r>
              <a:rPr lang="en-US" b="1" dirty="0">
                <a:solidFill>
                  <a:schemeClr val="tx1"/>
                </a:solidFill>
              </a:rPr>
              <a:t>, just like </a:t>
            </a:r>
            <a:r>
              <a:rPr lang="en-US" b="1" dirty="0"/>
              <a:t>the CPRA. </a:t>
            </a:r>
            <a:endParaRPr lang="en-US" b="1" dirty="0">
              <a:solidFill>
                <a:schemeClr val="accent2"/>
              </a:solidFill>
            </a:endParaRPr>
          </a:p>
          <a:p>
            <a:r>
              <a:rPr lang="en-US" dirty="0"/>
              <a:t>Changes for </a:t>
            </a:r>
            <a:r>
              <a:rPr lang="en-US" u="sng" dirty="0"/>
              <a:t>CPRA</a:t>
            </a:r>
            <a:r>
              <a:rPr lang="en-US" dirty="0"/>
              <a:t> compliance should coordinate with VCDPA.</a:t>
            </a:r>
          </a:p>
          <a:p>
            <a:endParaRPr lang="en-US" dirty="0"/>
          </a:p>
        </p:txBody>
      </p:sp>
      <p:sp>
        <p:nvSpPr>
          <p:cNvPr id="2" name="Title 1">
            <a:extLst>
              <a:ext uri="{FF2B5EF4-FFF2-40B4-BE49-F238E27FC236}">
                <a16:creationId xmlns:a16="http://schemas.microsoft.com/office/drawing/2014/main" id="{37B0D9A0-C4DE-FA4F-9F22-2968EBEF7A87}"/>
              </a:ext>
            </a:extLst>
          </p:cNvPr>
          <p:cNvSpPr>
            <a:spLocks noGrp="1"/>
          </p:cNvSpPr>
          <p:nvPr>
            <p:ph type="title"/>
          </p:nvPr>
        </p:nvSpPr>
        <p:spPr>
          <a:xfrm>
            <a:off x="400048" y="231365"/>
            <a:ext cx="9907059" cy="1142726"/>
          </a:xfrm>
        </p:spPr>
        <p:txBody>
          <a:bodyPr/>
          <a:lstStyle/>
          <a:p>
            <a:r>
              <a:rPr lang="en-US" b="1" dirty="0">
                <a:solidFill>
                  <a:srgbClr val="D2571C"/>
                </a:solidFill>
              </a:rPr>
              <a:t>Timing</a:t>
            </a:r>
          </a:p>
        </p:txBody>
      </p:sp>
      <p:pic>
        <p:nvPicPr>
          <p:cNvPr id="1026" name="Picture 2" descr="Stopwatch icon isolated Royalty Free Vector Image">
            <a:extLst>
              <a:ext uri="{FF2B5EF4-FFF2-40B4-BE49-F238E27FC236}">
                <a16:creationId xmlns:a16="http://schemas.microsoft.com/office/drawing/2014/main" id="{AD3F4C00-A83C-9049-AD1E-89DEC19481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50" b="8542"/>
          <a:stretch/>
        </p:blipFill>
        <p:spPr bwMode="auto">
          <a:xfrm>
            <a:off x="8515350" y="2083576"/>
            <a:ext cx="2657475" cy="26908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5B3FA889-CFD1-4195-AD75-30EA8B722DD1}"/>
              </a:ext>
            </a:extLst>
          </p:cNvPr>
          <p:cNvPicPr>
            <a:picLocks noChangeAspect="1"/>
          </p:cNvPicPr>
          <p:nvPr/>
        </p:nvPicPr>
        <p:blipFill>
          <a:blip r:embed="rId4"/>
          <a:stretch>
            <a:fillRect/>
          </a:stretch>
        </p:blipFill>
        <p:spPr>
          <a:xfrm>
            <a:off x="10681855" y="5351006"/>
            <a:ext cx="1277007" cy="1277007"/>
          </a:xfrm>
          <a:prstGeom prst="rect">
            <a:avLst/>
          </a:prstGeom>
        </p:spPr>
      </p:pic>
    </p:spTree>
    <p:extLst>
      <p:ext uri="{BB962C8B-B14F-4D97-AF65-F5344CB8AC3E}">
        <p14:creationId xmlns:p14="http://schemas.microsoft.com/office/powerpoint/2010/main" val="524263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1F4DA6-F5F0-FF44-B0F8-EB784432C3BF}"/>
              </a:ext>
            </a:extLst>
          </p:cNvPr>
          <p:cNvSpPr>
            <a:spLocks noGrp="1"/>
          </p:cNvSpPr>
          <p:nvPr>
            <p:ph type="body" sz="quarter" idx="10"/>
          </p:nvPr>
        </p:nvSpPr>
        <p:spPr>
          <a:xfrm>
            <a:off x="1495818" y="2920136"/>
            <a:ext cx="9013156" cy="1017727"/>
          </a:xfrm>
        </p:spPr>
        <p:txBody>
          <a:bodyPr/>
          <a:lstStyle/>
          <a:p>
            <a:r>
              <a:rPr lang="en-US" sz="6400" b="1" dirty="0"/>
              <a:t>Comparison of Scope</a:t>
            </a:r>
          </a:p>
        </p:txBody>
      </p:sp>
      <p:pic>
        <p:nvPicPr>
          <p:cNvPr id="3" name="Picture 2" descr="Logo, company name&#10;&#10;Description automatically generated">
            <a:extLst>
              <a:ext uri="{FF2B5EF4-FFF2-40B4-BE49-F238E27FC236}">
                <a16:creationId xmlns:a16="http://schemas.microsoft.com/office/drawing/2014/main" id="{D3D79479-6B87-4AE7-A292-271DA533DD59}"/>
              </a:ext>
            </a:extLst>
          </p:cNvPr>
          <p:cNvPicPr>
            <a:picLocks noChangeAspect="1"/>
          </p:cNvPicPr>
          <p:nvPr/>
        </p:nvPicPr>
        <p:blipFill>
          <a:blip r:embed="rId3"/>
          <a:stretch>
            <a:fillRect/>
          </a:stretch>
        </p:blipFill>
        <p:spPr>
          <a:xfrm>
            <a:off x="10681855" y="5351006"/>
            <a:ext cx="1277007" cy="1277007"/>
          </a:xfrm>
          <a:prstGeom prst="rect">
            <a:avLst/>
          </a:prstGeom>
        </p:spPr>
      </p:pic>
    </p:spTree>
    <p:extLst>
      <p:ext uri="{BB962C8B-B14F-4D97-AF65-F5344CB8AC3E}">
        <p14:creationId xmlns:p14="http://schemas.microsoft.com/office/powerpoint/2010/main" val="2532600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B7F56C16-0F03-994F-8285-80BAEC205FE0}"/>
              </a:ext>
            </a:extLst>
          </p:cNvPr>
          <p:cNvPicPr>
            <a:picLocks noChangeAspect="1"/>
          </p:cNvPicPr>
          <p:nvPr/>
        </p:nvPicPr>
        <p:blipFill>
          <a:blip r:embed="rId3"/>
          <a:stretch>
            <a:fillRect/>
          </a:stretch>
        </p:blipFill>
        <p:spPr>
          <a:xfrm>
            <a:off x="8908895" y="0"/>
            <a:ext cx="3283105" cy="3138616"/>
          </a:xfrm>
          <a:prstGeom prst="rect">
            <a:avLst/>
          </a:prstGeom>
        </p:spPr>
      </p:pic>
      <p:sp>
        <p:nvSpPr>
          <p:cNvPr id="2" name="Title 1">
            <a:extLst>
              <a:ext uri="{FF2B5EF4-FFF2-40B4-BE49-F238E27FC236}">
                <a16:creationId xmlns:a16="http://schemas.microsoft.com/office/drawing/2014/main" id="{7E247D73-5A74-7544-B88E-CAA8AA405A1E}"/>
              </a:ext>
            </a:extLst>
          </p:cNvPr>
          <p:cNvSpPr>
            <a:spLocks noGrp="1"/>
          </p:cNvSpPr>
          <p:nvPr>
            <p:ph type="title"/>
          </p:nvPr>
        </p:nvSpPr>
        <p:spPr/>
        <p:txBody>
          <a:bodyPr/>
          <a:lstStyle/>
          <a:p>
            <a:r>
              <a:rPr lang="en-US" b="1" dirty="0"/>
              <a:t>Scope of Covered Entities</a:t>
            </a:r>
          </a:p>
        </p:txBody>
      </p:sp>
      <p:sp>
        <p:nvSpPr>
          <p:cNvPr id="3" name="Text Placeholder 2">
            <a:extLst>
              <a:ext uri="{FF2B5EF4-FFF2-40B4-BE49-F238E27FC236}">
                <a16:creationId xmlns:a16="http://schemas.microsoft.com/office/drawing/2014/main" id="{4B2336CB-BDC0-5F4C-B802-827B4FEC3BDA}"/>
              </a:ext>
            </a:extLst>
          </p:cNvPr>
          <p:cNvSpPr>
            <a:spLocks noGrp="1"/>
          </p:cNvSpPr>
          <p:nvPr>
            <p:ph type="body" sz="quarter" idx="13"/>
          </p:nvPr>
        </p:nvSpPr>
        <p:spPr>
          <a:xfrm>
            <a:off x="723011" y="1531253"/>
            <a:ext cx="10737469" cy="5267421"/>
          </a:xfrm>
        </p:spPr>
        <p:txBody>
          <a:bodyPr>
            <a:normAutofit lnSpcReduction="10000"/>
          </a:bodyPr>
          <a:lstStyle/>
          <a:p>
            <a:pPr marL="0" indent="0">
              <a:buNone/>
            </a:pPr>
            <a:r>
              <a:rPr lang="en-US" dirty="0"/>
              <a:t>Applies to “persons” that conduct business in VA (or produce </a:t>
            </a:r>
          </a:p>
          <a:p>
            <a:pPr marL="0" indent="0">
              <a:buNone/>
            </a:pPr>
            <a:r>
              <a:rPr lang="en-US" dirty="0"/>
              <a:t>products or services that are targeted to VA residents), </a:t>
            </a:r>
            <a:r>
              <a:rPr lang="en-US" b="1" i="1" dirty="0"/>
              <a:t>and</a:t>
            </a:r>
            <a:r>
              <a:rPr lang="en-US" b="1" dirty="0"/>
              <a:t> that:</a:t>
            </a:r>
            <a:endParaRPr lang="en-US" dirty="0"/>
          </a:p>
          <a:p>
            <a:pPr marL="0" indent="0">
              <a:buNone/>
            </a:pPr>
            <a:endParaRPr lang="en-US" dirty="0"/>
          </a:p>
          <a:p>
            <a:pPr marL="0" indent="0">
              <a:buNone/>
            </a:pPr>
            <a:r>
              <a:rPr lang="en-US" b="1" dirty="0"/>
              <a:t>Control or Process “personal data” of: </a:t>
            </a:r>
          </a:p>
          <a:p>
            <a:r>
              <a:rPr lang="en-US" dirty="0"/>
              <a:t>(i) at least </a:t>
            </a:r>
            <a:r>
              <a:rPr lang="en-US" b="1" dirty="0"/>
              <a:t>100,000</a:t>
            </a:r>
            <a:r>
              <a:rPr lang="en-US" dirty="0"/>
              <a:t> consumers per calendar year, </a:t>
            </a:r>
            <a:r>
              <a:rPr lang="en-US" b="1" dirty="0"/>
              <a:t>or</a:t>
            </a:r>
            <a:r>
              <a:rPr lang="en-US" dirty="0"/>
              <a:t> </a:t>
            </a:r>
          </a:p>
          <a:p>
            <a:r>
              <a:rPr lang="en-US" dirty="0"/>
              <a:t>(ii) at least </a:t>
            </a:r>
            <a:r>
              <a:rPr lang="en-US" b="1" dirty="0"/>
              <a:t>25,000 </a:t>
            </a:r>
            <a:r>
              <a:rPr lang="en-US" dirty="0"/>
              <a:t>consumers </a:t>
            </a:r>
            <a:r>
              <a:rPr lang="en-US" i="1" dirty="0"/>
              <a:t>and</a:t>
            </a:r>
            <a:r>
              <a:rPr lang="en-US" dirty="0"/>
              <a:t> derive over </a:t>
            </a:r>
            <a:r>
              <a:rPr lang="en-US" b="1" dirty="0"/>
              <a:t>50%</a:t>
            </a:r>
            <a:r>
              <a:rPr lang="en-US" dirty="0"/>
              <a:t> of gross revenue from the sale of personal data. 59.1-572(A)</a:t>
            </a:r>
          </a:p>
          <a:p>
            <a:pPr lvl="1"/>
            <a:endParaRPr lang="en-US" dirty="0"/>
          </a:p>
          <a:p>
            <a:pPr marL="0" indent="0">
              <a:buNone/>
            </a:pPr>
            <a:r>
              <a:rPr lang="en-US" b="1" dirty="0">
                <a:solidFill>
                  <a:srgbClr val="F26522"/>
                </a:solidFill>
              </a:rPr>
              <a:t>CCPA Comparison: </a:t>
            </a:r>
          </a:p>
          <a:p>
            <a:r>
              <a:rPr lang="en-US" dirty="0"/>
              <a:t>Threshold of “100,000 consumers” is same as </a:t>
            </a:r>
            <a:r>
              <a:rPr lang="en-US" i="1" dirty="0"/>
              <a:t>CPRA </a:t>
            </a:r>
            <a:r>
              <a:rPr lang="en-US" dirty="0"/>
              <a:t>(CCPA is 50,000)</a:t>
            </a:r>
          </a:p>
          <a:p>
            <a:r>
              <a:rPr lang="en-US" dirty="0"/>
              <a:t>Lowers threshold of consumer PD processed annually by a covered entity </a:t>
            </a:r>
            <a:r>
              <a:rPr lang="en-US" i="1" dirty="0"/>
              <a:t>for businesses that derive over 50% of their annual revenue from selling PD</a:t>
            </a:r>
          </a:p>
          <a:p>
            <a:r>
              <a:rPr lang="en-US" dirty="0"/>
              <a:t>No annual gross revenue revenue threshold (CCPA is $25 million)</a:t>
            </a:r>
            <a:endParaRPr lang="en-US" i="1" dirty="0">
              <a:solidFill>
                <a:schemeClr val="accent2"/>
              </a:solidFill>
            </a:endParaRPr>
          </a:p>
          <a:p>
            <a:pPr marL="457200" lvl="1" indent="0">
              <a:buNone/>
            </a:pPr>
            <a:endParaRPr lang="en-US" sz="1800" dirty="0"/>
          </a:p>
          <a:p>
            <a:pPr marL="0" indent="0">
              <a:buNone/>
            </a:pPr>
            <a:endParaRPr lang="en-US" dirty="0"/>
          </a:p>
        </p:txBody>
      </p:sp>
      <p:sp>
        <p:nvSpPr>
          <p:cNvPr id="4" name="Rounded Rectangle 3">
            <a:extLst>
              <a:ext uri="{FF2B5EF4-FFF2-40B4-BE49-F238E27FC236}">
                <a16:creationId xmlns:a16="http://schemas.microsoft.com/office/drawing/2014/main" id="{078049D4-5577-524D-A3F5-4F184D79AC47}"/>
              </a:ext>
            </a:extLst>
          </p:cNvPr>
          <p:cNvSpPr/>
          <p:nvPr/>
        </p:nvSpPr>
        <p:spPr>
          <a:xfrm>
            <a:off x="6320560" y="664395"/>
            <a:ext cx="1594022" cy="568411"/>
          </a:xfrm>
          <a:prstGeom prst="round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PART I</a:t>
            </a:r>
          </a:p>
        </p:txBody>
      </p:sp>
    </p:spTree>
    <p:extLst>
      <p:ext uri="{BB962C8B-B14F-4D97-AF65-F5344CB8AC3E}">
        <p14:creationId xmlns:p14="http://schemas.microsoft.com/office/powerpoint/2010/main" val="495668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B7F56C16-0F03-994F-8285-80BAEC205FE0}"/>
              </a:ext>
            </a:extLst>
          </p:cNvPr>
          <p:cNvPicPr>
            <a:picLocks noChangeAspect="1"/>
          </p:cNvPicPr>
          <p:nvPr/>
        </p:nvPicPr>
        <p:blipFill>
          <a:blip r:embed="rId3"/>
          <a:stretch>
            <a:fillRect/>
          </a:stretch>
        </p:blipFill>
        <p:spPr>
          <a:xfrm>
            <a:off x="8908895" y="0"/>
            <a:ext cx="3283105" cy="3138616"/>
          </a:xfrm>
          <a:prstGeom prst="rect">
            <a:avLst/>
          </a:prstGeom>
        </p:spPr>
      </p:pic>
      <p:sp>
        <p:nvSpPr>
          <p:cNvPr id="2" name="Title 1">
            <a:extLst>
              <a:ext uri="{FF2B5EF4-FFF2-40B4-BE49-F238E27FC236}">
                <a16:creationId xmlns:a16="http://schemas.microsoft.com/office/drawing/2014/main" id="{7E247D73-5A74-7544-B88E-CAA8AA405A1E}"/>
              </a:ext>
            </a:extLst>
          </p:cNvPr>
          <p:cNvSpPr>
            <a:spLocks noGrp="1"/>
          </p:cNvSpPr>
          <p:nvPr>
            <p:ph type="title"/>
          </p:nvPr>
        </p:nvSpPr>
        <p:spPr/>
        <p:txBody>
          <a:bodyPr/>
          <a:lstStyle/>
          <a:p>
            <a:r>
              <a:rPr lang="en-US" b="1" dirty="0"/>
              <a:t>Scope of Covered Entities</a:t>
            </a:r>
          </a:p>
        </p:txBody>
      </p:sp>
      <p:sp>
        <p:nvSpPr>
          <p:cNvPr id="4" name="Rounded Rectangle 3">
            <a:extLst>
              <a:ext uri="{FF2B5EF4-FFF2-40B4-BE49-F238E27FC236}">
                <a16:creationId xmlns:a16="http://schemas.microsoft.com/office/drawing/2014/main" id="{078049D4-5577-524D-A3F5-4F184D79AC47}"/>
              </a:ext>
            </a:extLst>
          </p:cNvPr>
          <p:cNvSpPr/>
          <p:nvPr/>
        </p:nvSpPr>
        <p:spPr>
          <a:xfrm>
            <a:off x="6320560" y="664395"/>
            <a:ext cx="1594022" cy="568411"/>
          </a:xfrm>
          <a:prstGeom prst="round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PART II</a:t>
            </a:r>
          </a:p>
        </p:txBody>
      </p:sp>
      <p:sp>
        <p:nvSpPr>
          <p:cNvPr id="10" name="Text Placeholder 2">
            <a:extLst>
              <a:ext uri="{FF2B5EF4-FFF2-40B4-BE49-F238E27FC236}">
                <a16:creationId xmlns:a16="http://schemas.microsoft.com/office/drawing/2014/main" id="{2D86C3A4-42B3-0B42-A7C5-36323AC82BDF}"/>
              </a:ext>
            </a:extLst>
          </p:cNvPr>
          <p:cNvSpPr>
            <a:spLocks noGrp="1"/>
          </p:cNvSpPr>
          <p:nvPr>
            <p:ph type="body" sz="quarter" idx="13"/>
          </p:nvPr>
        </p:nvSpPr>
        <p:spPr>
          <a:xfrm>
            <a:off x="514761" y="1470293"/>
            <a:ext cx="5473072" cy="4722791"/>
          </a:xfrm>
        </p:spPr>
        <p:txBody>
          <a:bodyPr>
            <a:normAutofit lnSpcReduction="10000"/>
          </a:bodyPr>
          <a:lstStyle/>
          <a:p>
            <a:pPr marL="0" indent="0">
              <a:lnSpc>
                <a:spcPct val="110000"/>
              </a:lnSpc>
              <a:buNone/>
            </a:pPr>
            <a:endParaRPr lang="en-US" b="1" dirty="0"/>
          </a:p>
          <a:p>
            <a:pPr marL="0" indent="0">
              <a:lnSpc>
                <a:spcPct val="110000"/>
              </a:lnSpc>
              <a:buNone/>
            </a:pPr>
            <a:r>
              <a:rPr lang="en-US" sz="2600" b="1" dirty="0"/>
              <a:t>CCPA/CPRA </a:t>
            </a:r>
            <a:r>
              <a:rPr lang="en-US" sz="2600" b="1" dirty="0">
                <a:sym typeface="Wingdings" pitchFamily="2" charset="2"/>
              </a:rPr>
              <a:t> </a:t>
            </a:r>
            <a:endParaRPr lang="en-US" sz="2600" b="1" dirty="0"/>
          </a:p>
          <a:p>
            <a:pPr marL="0" indent="0">
              <a:lnSpc>
                <a:spcPct val="110000"/>
              </a:lnSpc>
              <a:buNone/>
            </a:pPr>
            <a:r>
              <a:rPr lang="en-US" dirty="0"/>
              <a:t>“Buys, sells, or </a:t>
            </a:r>
            <a:r>
              <a:rPr lang="en-US" strike="sngStrike" dirty="0"/>
              <a:t>receives</a:t>
            </a:r>
            <a:r>
              <a:rPr lang="en-US" dirty="0"/>
              <a:t> shares PI” </a:t>
            </a:r>
          </a:p>
          <a:p>
            <a:pPr marL="0" indent="0">
              <a:lnSpc>
                <a:spcPct val="110000"/>
              </a:lnSpc>
              <a:buNone/>
            </a:pPr>
            <a:endParaRPr lang="en-US" dirty="0"/>
          </a:p>
          <a:p>
            <a:pPr marL="0" indent="0">
              <a:lnSpc>
                <a:spcPct val="110000"/>
              </a:lnSpc>
              <a:buNone/>
            </a:pPr>
            <a:r>
              <a:rPr lang="en-US" dirty="0"/>
              <a:t>CA residents, HHs, </a:t>
            </a:r>
            <a:r>
              <a:rPr lang="en-US" strike="sngStrike" dirty="0"/>
              <a:t>or Devices</a:t>
            </a:r>
          </a:p>
          <a:p>
            <a:pPr marL="0" indent="0">
              <a:lnSpc>
                <a:spcPct val="110000"/>
              </a:lnSpc>
              <a:buNone/>
            </a:pPr>
            <a:endParaRPr lang="en-US" strike="sngStrike" dirty="0"/>
          </a:p>
          <a:p>
            <a:pPr marL="0" indent="0">
              <a:lnSpc>
                <a:spcPct val="110000"/>
              </a:lnSpc>
              <a:buNone/>
            </a:pPr>
            <a:r>
              <a:rPr lang="en-US" b="1" dirty="0"/>
              <a:t>Exempts: </a:t>
            </a:r>
            <a:r>
              <a:rPr lang="en-US" dirty="0"/>
              <a:t>non-profits, </a:t>
            </a:r>
            <a:r>
              <a:rPr lang="en-US" dirty="0">
                <a:solidFill>
                  <a:srgbClr val="F26522"/>
                </a:solidFill>
              </a:rPr>
              <a:t>health care providers governed by the Confidentiality of Medical Information Act</a:t>
            </a:r>
            <a:r>
              <a:rPr lang="en-US" dirty="0"/>
              <a:t>, entities governed by HIPAA.</a:t>
            </a:r>
          </a:p>
          <a:p>
            <a:pPr marL="0" indent="0">
              <a:lnSpc>
                <a:spcPct val="110000"/>
              </a:lnSpc>
              <a:buNone/>
            </a:pPr>
            <a:endParaRPr lang="en-US" dirty="0"/>
          </a:p>
          <a:p>
            <a:pPr marL="0" indent="0">
              <a:lnSpc>
                <a:spcPct val="110000"/>
              </a:lnSpc>
              <a:buNone/>
            </a:pPr>
            <a:endParaRPr lang="en-US" dirty="0"/>
          </a:p>
        </p:txBody>
      </p:sp>
      <p:sp>
        <p:nvSpPr>
          <p:cNvPr id="11" name="Text Placeholder 2">
            <a:extLst>
              <a:ext uri="{FF2B5EF4-FFF2-40B4-BE49-F238E27FC236}">
                <a16:creationId xmlns:a16="http://schemas.microsoft.com/office/drawing/2014/main" id="{F8BD88DC-D5B8-EB45-8D13-DD584CED0737}"/>
              </a:ext>
            </a:extLst>
          </p:cNvPr>
          <p:cNvSpPr txBox="1">
            <a:spLocks/>
          </p:cNvSpPr>
          <p:nvPr/>
        </p:nvSpPr>
        <p:spPr>
          <a:xfrm>
            <a:off x="6024000" y="1470293"/>
            <a:ext cx="5509239" cy="472279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endParaRPr lang="en-US" b="1" dirty="0"/>
          </a:p>
          <a:p>
            <a:pPr marL="0" indent="0">
              <a:lnSpc>
                <a:spcPct val="110000"/>
              </a:lnSpc>
              <a:buNone/>
            </a:pPr>
            <a:r>
              <a:rPr lang="en-US" sz="2600" b="1" dirty="0"/>
              <a:t>VCDPA </a:t>
            </a:r>
            <a:r>
              <a:rPr lang="en-US" sz="2600" b="1" dirty="0">
                <a:sym typeface="Wingdings" pitchFamily="2" charset="2"/>
              </a:rPr>
              <a:t> </a:t>
            </a:r>
          </a:p>
          <a:p>
            <a:pPr marL="0" indent="0">
              <a:lnSpc>
                <a:spcPct val="110000"/>
              </a:lnSpc>
              <a:buNone/>
            </a:pPr>
            <a:r>
              <a:rPr lang="en-US" dirty="0"/>
              <a:t>“Controls” or “Processes”</a:t>
            </a:r>
          </a:p>
          <a:p>
            <a:pPr marL="0" indent="0">
              <a:lnSpc>
                <a:spcPct val="110000"/>
              </a:lnSpc>
              <a:buNone/>
            </a:pPr>
            <a:endParaRPr lang="en-US" dirty="0"/>
          </a:p>
          <a:p>
            <a:pPr marL="0" indent="0">
              <a:lnSpc>
                <a:spcPct val="110000"/>
              </a:lnSpc>
              <a:buNone/>
            </a:pPr>
            <a:r>
              <a:rPr lang="en-US" dirty="0"/>
              <a:t>VA residents</a:t>
            </a:r>
          </a:p>
          <a:p>
            <a:pPr marL="0" indent="0">
              <a:lnSpc>
                <a:spcPct val="110000"/>
              </a:lnSpc>
              <a:buNone/>
            </a:pPr>
            <a:endParaRPr lang="en-US" dirty="0"/>
          </a:p>
          <a:p>
            <a:pPr marL="0" indent="0">
              <a:lnSpc>
                <a:spcPct val="110000"/>
              </a:lnSpc>
              <a:buNone/>
            </a:pPr>
            <a:r>
              <a:rPr lang="en-US" b="1" dirty="0"/>
              <a:t>Exempts: </a:t>
            </a:r>
            <a:r>
              <a:rPr lang="en-US" dirty="0"/>
              <a:t>non-profits, government bodies, </a:t>
            </a:r>
            <a:r>
              <a:rPr lang="en-US" dirty="0">
                <a:solidFill>
                  <a:srgbClr val="F26522"/>
                </a:solidFill>
              </a:rPr>
              <a:t>higher-education institutes</a:t>
            </a:r>
            <a:r>
              <a:rPr lang="en-US" dirty="0"/>
              <a:t>, entities governed by HIPAA or </a:t>
            </a:r>
            <a:r>
              <a:rPr lang="en-US" dirty="0">
                <a:solidFill>
                  <a:srgbClr val="F26522"/>
                </a:solidFill>
              </a:rPr>
              <a:t>GLBA</a:t>
            </a:r>
            <a:r>
              <a:rPr lang="en-US" dirty="0"/>
              <a:t>.</a:t>
            </a:r>
            <a:r>
              <a:rPr lang="en-US" dirty="0">
                <a:solidFill>
                  <a:srgbClr val="F26522"/>
                </a:solidFill>
              </a:rPr>
              <a:t> </a:t>
            </a:r>
            <a:r>
              <a:rPr lang="en-US" dirty="0"/>
              <a:t>59.1-572(B)</a:t>
            </a:r>
          </a:p>
          <a:p>
            <a:pPr marL="0" indent="0">
              <a:lnSpc>
                <a:spcPct val="110000"/>
              </a:lnSpc>
              <a:buNone/>
            </a:pPr>
            <a:endParaRPr lang="en-US" dirty="0">
              <a:solidFill>
                <a:srgbClr val="F26522"/>
              </a:solidFill>
            </a:endParaRPr>
          </a:p>
          <a:p>
            <a:pPr>
              <a:lnSpc>
                <a:spcPct val="110000"/>
              </a:lnSpc>
            </a:pPr>
            <a:endParaRPr lang="en-US" dirty="0"/>
          </a:p>
        </p:txBody>
      </p:sp>
      <p:cxnSp>
        <p:nvCxnSpPr>
          <p:cNvPr id="12" name="Straight Connector 11">
            <a:extLst>
              <a:ext uri="{FF2B5EF4-FFF2-40B4-BE49-F238E27FC236}">
                <a16:creationId xmlns:a16="http://schemas.microsoft.com/office/drawing/2014/main" id="{6659F643-2567-4846-8761-28DCBDE6AFA2}"/>
              </a:ext>
            </a:extLst>
          </p:cNvPr>
          <p:cNvCxnSpPr>
            <a:cxnSpLocks/>
          </p:cNvCxnSpPr>
          <p:nvPr/>
        </p:nvCxnSpPr>
        <p:spPr>
          <a:xfrm flipH="1">
            <a:off x="5788795" y="1519964"/>
            <a:ext cx="1" cy="4851339"/>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DEAC6BD9-7E16-E74F-924C-F4244874BF22}"/>
              </a:ext>
            </a:extLst>
          </p:cNvPr>
          <p:cNvCxnSpPr>
            <a:cxnSpLocks/>
          </p:cNvCxnSpPr>
          <p:nvPr/>
        </p:nvCxnSpPr>
        <p:spPr>
          <a:xfrm>
            <a:off x="478594" y="2381591"/>
            <a:ext cx="1005175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57805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34ADA7C9-125D-8242-868C-49E97DDF2698}"/>
              </a:ext>
            </a:extLst>
          </p:cNvPr>
          <p:cNvSpPr/>
          <p:nvPr/>
        </p:nvSpPr>
        <p:spPr>
          <a:xfrm>
            <a:off x="9083040" y="2891565"/>
            <a:ext cx="2739683" cy="154629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247D73-5A74-7544-B88E-CAA8AA405A1E}"/>
              </a:ext>
            </a:extLst>
          </p:cNvPr>
          <p:cNvSpPr>
            <a:spLocks noGrp="1"/>
          </p:cNvSpPr>
          <p:nvPr>
            <p:ph type="title"/>
          </p:nvPr>
        </p:nvSpPr>
        <p:spPr/>
        <p:txBody>
          <a:bodyPr/>
          <a:lstStyle/>
          <a:p>
            <a:r>
              <a:rPr lang="en-US" b="1" dirty="0"/>
              <a:t>Scope of Personal Information</a:t>
            </a:r>
          </a:p>
        </p:txBody>
      </p:sp>
      <p:sp>
        <p:nvSpPr>
          <p:cNvPr id="3" name="Text Placeholder 2">
            <a:extLst>
              <a:ext uri="{FF2B5EF4-FFF2-40B4-BE49-F238E27FC236}">
                <a16:creationId xmlns:a16="http://schemas.microsoft.com/office/drawing/2014/main" id="{4B2336CB-BDC0-5F4C-B802-827B4FEC3BDA}"/>
              </a:ext>
            </a:extLst>
          </p:cNvPr>
          <p:cNvSpPr>
            <a:spLocks noGrp="1"/>
          </p:cNvSpPr>
          <p:nvPr>
            <p:ph type="body" sz="quarter" idx="13"/>
          </p:nvPr>
        </p:nvSpPr>
        <p:spPr>
          <a:xfrm>
            <a:off x="723011" y="1371601"/>
            <a:ext cx="9792589" cy="5486400"/>
          </a:xfrm>
        </p:spPr>
        <p:txBody>
          <a:bodyPr>
            <a:normAutofit fontScale="92500" lnSpcReduction="20000"/>
          </a:bodyPr>
          <a:lstStyle/>
          <a:p>
            <a:pPr marL="0" indent="0">
              <a:lnSpc>
                <a:spcPct val="120000"/>
              </a:lnSpc>
              <a:buNone/>
            </a:pPr>
            <a:r>
              <a:rPr lang="en-US" dirty="0"/>
              <a:t>“Any information that is linked or reasonably linkable to an </a:t>
            </a:r>
            <a:br>
              <a:rPr lang="en-US" dirty="0"/>
            </a:br>
            <a:r>
              <a:rPr lang="en-US" b="1" dirty="0"/>
              <a:t>identified or identifiable natural person</a:t>
            </a:r>
            <a:r>
              <a:rPr lang="en-US" dirty="0"/>
              <a:t>.” 59.1-571</a:t>
            </a:r>
            <a:br>
              <a:rPr lang="en-US" dirty="0"/>
            </a:br>
            <a:r>
              <a:rPr lang="en-US" dirty="0"/>
              <a:t>     – who can be readily identified, directly or indirectly</a:t>
            </a:r>
          </a:p>
          <a:p>
            <a:pPr marL="0" indent="0">
              <a:lnSpc>
                <a:spcPct val="120000"/>
              </a:lnSpc>
              <a:buNone/>
            </a:pPr>
            <a:r>
              <a:rPr lang="en-US" b="1" dirty="0"/>
              <a:t>Exclusions:</a:t>
            </a:r>
          </a:p>
          <a:p>
            <a:pPr>
              <a:lnSpc>
                <a:spcPct val="120000"/>
              </a:lnSpc>
            </a:pPr>
            <a:r>
              <a:rPr lang="en-US" dirty="0">
                <a:solidFill>
                  <a:srgbClr val="F26522"/>
                </a:solidFill>
              </a:rPr>
              <a:t>PD of individuals acting in the employment/commercial context</a:t>
            </a:r>
          </a:p>
          <a:p>
            <a:pPr>
              <a:lnSpc>
                <a:spcPct val="120000"/>
              </a:lnSpc>
            </a:pPr>
            <a:r>
              <a:rPr lang="en-US" dirty="0"/>
              <a:t>Publicly available information</a:t>
            </a:r>
          </a:p>
          <a:p>
            <a:pPr>
              <a:lnSpc>
                <a:spcPct val="120000"/>
              </a:lnSpc>
            </a:pPr>
            <a:r>
              <a:rPr lang="en-US" dirty="0"/>
              <a:t>De-identified information</a:t>
            </a:r>
          </a:p>
          <a:p>
            <a:pPr>
              <a:lnSpc>
                <a:spcPct val="120000"/>
              </a:lnSpc>
            </a:pPr>
            <a:r>
              <a:rPr lang="en-US" dirty="0"/>
              <a:t>Data under: HIPAA, FCRA, DPPA, FERPA. 59.1-572(C)</a:t>
            </a:r>
          </a:p>
          <a:p>
            <a:pPr>
              <a:lnSpc>
                <a:spcPct val="120000"/>
              </a:lnSpc>
            </a:pPr>
            <a:r>
              <a:rPr lang="en-US" dirty="0"/>
              <a:t>*Pseudonymous data</a:t>
            </a:r>
          </a:p>
          <a:p>
            <a:pPr marL="0" indent="0">
              <a:lnSpc>
                <a:spcPct val="120000"/>
              </a:lnSpc>
              <a:buNone/>
            </a:pPr>
            <a:r>
              <a:rPr lang="en-US" dirty="0"/>
              <a:t>*Consumer rights </a:t>
            </a:r>
            <a:r>
              <a:rPr lang="en-US" b="1" dirty="0"/>
              <a:t>do not </a:t>
            </a:r>
            <a:r>
              <a:rPr lang="en-US" dirty="0"/>
              <a:t>apply to pseudonymous data </a:t>
            </a:r>
            <a:r>
              <a:rPr lang="en-US" b="1" dirty="0"/>
              <a:t>if</a:t>
            </a:r>
            <a:r>
              <a:rPr lang="en-US" dirty="0"/>
              <a:t> the controller is able to demonstrate any information necessary to identify the consumer is kept separately and is subject to effective technical and organizational controls that prevent the controller from accessing such information. 59.1-577(D)</a:t>
            </a:r>
          </a:p>
        </p:txBody>
      </p:sp>
      <p:pic>
        <p:nvPicPr>
          <p:cNvPr id="6" name="Picture 5" descr="Graphical user interface, application, Teams&#10;&#10;Description automatically generated">
            <a:extLst>
              <a:ext uri="{FF2B5EF4-FFF2-40B4-BE49-F238E27FC236}">
                <a16:creationId xmlns:a16="http://schemas.microsoft.com/office/drawing/2014/main" id="{6555C7D0-8ED8-5049-9923-8A2EB4348A51}"/>
              </a:ext>
            </a:extLst>
          </p:cNvPr>
          <p:cNvPicPr>
            <a:picLocks noChangeAspect="1"/>
          </p:cNvPicPr>
          <p:nvPr/>
        </p:nvPicPr>
        <p:blipFill>
          <a:blip r:embed="rId3"/>
          <a:stretch>
            <a:fillRect/>
          </a:stretch>
        </p:blipFill>
        <p:spPr>
          <a:xfrm>
            <a:off x="8244840" y="0"/>
            <a:ext cx="3947160" cy="2926846"/>
          </a:xfrm>
          <a:prstGeom prst="rect">
            <a:avLst/>
          </a:prstGeom>
        </p:spPr>
      </p:pic>
      <p:sp>
        <p:nvSpPr>
          <p:cNvPr id="7" name="TextBox 6">
            <a:extLst>
              <a:ext uri="{FF2B5EF4-FFF2-40B4-BE49-F238E27FC236}">
                <a16:creationId xmlns:a16="http://schemas.microsoft.com/office/drawing/2014/main" id="{018FF470-8DA3-844C-98B3-ED63F4545849}"/>
              </a:ext>
            </a:extLst>
          </p:cNvPr>
          <p:cNvSpPr txBox="1"/>
          <p:nvPr/>
        </p:nvSpPr>
        <p:spPr>
          <a:xfrm>
            <a:off x="9208477" y="2902854"/>
            <a:ext cx="2614246"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Similar to the CPRA, the VCDPA includes definitions for “</a:t>
            </a:r>
            <a:r>
              <a:rPr lang="en-US" b="1" dirty="0">
                <a:solidFill>
                  <a:srgbClr val="F26522"/>
                </a:solidFill>
                <a:latin typeface="Arial" panose="020B0604020202020204" pitchFamily="34" charset="0"/>
                <a:cs typeface="Arial" panose="020B0604020202020204" pitchFamily="34" charset="0"/>
              </a:rPr>
              <a:t>sensitive data</a:t>
            </a:r>
            <a:r>
              <a:rPr lang="en-US" dirty="0">
                <a:latin typeface="Arial" panose="020B0604020202020204" pitchFamily="34" charset="0"/>
                <a:cs typeface="Arial" panose="020B0604020202020204" pitchFamily="34" charset="0"/>
              </a:rPr>
              <a:t>” and “</a:t>
            </a:r>
            <a:r>
              <a:rPr lang="en-US" b="1" dirty="0">
                <a:solidFill>
                  <a:srgbClr val="F26522"/>
                </a:solidFill>
                <a:latin typeface="Arial" panose="020B0604020202020204" pitchFamily="34" charset="0"/>
                <a:cs typeface="Arial" panose="020B0604020202020204" pitchFamily="34" charset="0"/>
              </a:rPr>
              <a:t>precise geolocation</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206E7561-A773-4C59-9278-01FAEFAA5C3D}"/>
              </a:ext>
            </a:extLst>
          </p:cNvPr>
          <p:cNvPicPr>
            <a:picLocks noChangeAspect="1"/>
          </p:cNvPicPr>
          <p:nvPr/>
        </p:nvPicPr>
        <p:blipFill>
          <a:blip r:embed="rId4"/>
          <a:stretch>
            <a:fillRect/>
          </a:stretch>
        </p:blipFill>
        <p:spPr>
          <a:xfrm>
            <a:off x="10681855" y="5351006"/>
            <a:ext cx="1277007" cy="1277007"/>
          </a:xfrm>
          <a:prstGeom prst="rect">
            <a:avLst/>
          </a:prstGeom>
        </p:spPr>
      </p:pic>
    </p:spTree>
    <p:extLst>
      <p:ext uri="{BB962C8B-B14F-4D97-AF65-F5344CB8AC3E}">
        <p14:creationId xmlns:p14="http://schemas.microsoft.com/office/powerpoint/2010/main" val="677209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F63E74-1F32-6C46-B0A1-06DE7362817C}"/>
              </a:ext>
            </a:extLst>
          </p:cNvPr>
          <p:cNvSpPr>
            <a:spLocks noGrp="1"/>
          </p:cNvSpPr>
          <p:nvPr>
            <p:ph type="body" sz="quarter" idx="10"/>
          </p:nvPr>
        </p:nvSpPr>
        <p:spPr>
          <a:xfrm>
            <a:off x="1522322" y="2913510"/>
            <a:ext cx="8428038" cy="1030979"/>
          </a:xfrm>
        </p:spPr>
        <p:txBody>
          <a:bodyPr/>
          <a:lstStyle/>
          <a:p>
            <a:r>
              <a:rPr lang="en-US" sz="6400" b="1" dirty="0"/>
              <a:t>Consumer Rights</a:t>
            </a:r>
          </a:p>
        </p:txBody>
      </p:sp>
      <p:pic>
        <p:nvPicPr>
          <p:cNvPr id="3" name="Picture 2" descr="Logo, company name&#10;&#10;Description automatically generated">
            <a:extLst>
              <a:ext uri="{FF2B5EF4-FFF2-40B4-BE49-F238E27FC236}">
                <a16:creationId xmlns:a16="http://schemas.microsoft.com/office/drawing/2014/main" id="{6FC4FD08-D0D9-476C-8686-A40CDAD403C8}"/>
              </a:ext>
            </a:extLst>
          </p:cNvPr>
          <p:cNvPicPr>
            <a:picLocks noChangeAspect="1"/>
          </p:cNvPicPr>
          <p:nvPr/>
        </p:nvPicPr>
        <p:blipFill>
          <a:blip r:embed="rId3"/>
          <a:stretch>
            <a:fillRect/>
          </a:stretch>
        </p:blipFill>
        <p:spPr>
          <a:xfrm>
            <a:off x="10681855" y="5351006"/>
            <a:ext cx="1277007" cy="1277007"/>
          </a:xfrm>
          <a:prstGeom prst="rect">
            <a:avLst/>
          </a:prstGeom>
        </p:spPr>
      </p:pic>
    </p:spTree>
    <p:extLst>
      <p:ext uri="{BB962C8B-B14F-4D97-AF65-F5344CB8AC3E}">
        <p14:creationId xmlns:p14="http://schemas.microsoft.com/office/powerpoint/2010/main" val="1624401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47D73-5A74-7544-B88E-CAA8AA405A1E}"/>
              </a:ext>
            </a:extLst>
          </p:cNvPr>
          <p:cNvSpPr>
            <a:spLocks noGrp="1"/>
          </p:cNvSpPr>
          <p:nvPr>
            <p:ph type="title"/>
          </p:nvPr>
        </p:nvSpPr>
        <p:spPr/>
        <p:txBody>
          <a:bodyPr/>
          <a:lstStyle/>
          <a:p>
            <a:r>
              <a:rPr lang="en-US" b="1" dirty="0"/>
              <a:t>At a glance…</a:t>
            </a:r>
          </a:p>
        </p:txBody>
      </p:sp>
      <p:sp>
        <p:nvSpPr>
          <p:cNvPr id="6" name="Text Placeholder 2">
            <a:extLst>
              <a:ext uri="{FF2B5EF4-FFF2-40B4-BE49-F238E27FC236}">
                <a16:creationId xmlns:a16="http://schemas.microsoft.com/office/drawing/2014/main" id="{038B2250-2702-2141-B70C-8FAE34A95345}"/>
              </a:ext>
            </a:extLst>
          </p:cNvPr>
          <p:cNvSpPr>
            <a:spLocks noGrp="1"/>
          </p:cNvSpPr>
          <p:nvPr>
            <p:ph type="body" sz="quarter" idx="13"/>
          </p:nvPr>
        </p:nvSpPr>
        <p:spPr>
          <a:xfrm>
            <a:off x="469556" y="1881773"/>
            <a:ext cx="11252888" cy="4976227"/>
          </a:xfrm>
        </p:spPr>
        <p:txBody>
          <a:bodyPr>
            <a:normAutofit/>
          </a:bodyPr>
          <a:lstStyle/>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lgn="ctr">
              <a:buNone/>
            </a:pPr>
            <a:br>
              <a:rPr lang="en-US" sz="2800" dirty="0"/>
            </a:br>
            <a:r>
              <a:rPr lang="en-US" sz="1600" dirty="0"/>
              <a:t>* The right to opt out of sharing of PI is limited to sharing for the purpose of cross-context behavioral advertising.</a:t>
            </a:r>
          </a:p>
        </p:txBody>
      </p:sp>
      <p:graphicFrame>
        <p:nvGraphicFramePr>
          <p:cNvPr id="7" name="Table 4">
            <a:extLst>
              <a:ext uri="{FF2B5EF4-FFF2-40B4-BE49-F238E27FC236}">
                <a16:creationId xmlns:a16="http://schemas.microsoft.com/office/drawing/2014/main" id="{4EE44ABB-6017-6141-9D19-8DE946EF444C}"/>
              </a:ext>
            </a:extLst>
          </p:cNvPr>
          <p:cNvGraphicFramePr>
            <a:graphicFrameLocks noGrp="1"/>
          </p:cNvGraphicFramePr>
          <p:nvPr>
            <p:extLst>
              <p:ext uri="{D42A27DB-BD31-4B8C-83A1-F6EECF244321}">
                <p14:modId xmlns:p14="http://schemas.microsoft.com/office/powerpoint/2010/main" val="3390767798"/>
              </p:ext>
            </p:extLst>
          </p:nvPr>
        </p:nvGraphicFramePr>
        <p:xfrm>
          <a:off x="371474" y="1439814"/>
          <a:ext cx="11294076" cy="4686910"/>
        </p:xfrm>
        <a:graphic>
          <a:graphicData uri="http://schemas.openxmlformats.org/drawingml/2006/table">
            <a:tbl>
              <a:tblPr firstRow="1" bandRow="1">
                <a:tableStyleId>{21E4AEA4-8DFA-4A89-87EB-49C32662AFE0}</a:tableStyleId>
              </a:tblPr>
              <a:tblGrid>
                <a:gridCol w="2960082">
                  <a:extLst>
                    <a:ext uri="{9D8B030D-6E8A-4147-A177-3AD203B41FA5}">
                      <a16:colId xmlns:a16="http://schemas.microsoft.com/office/drawing/2014/main" val="616781908"/>
                    </a:ext>
                  </a:extLst>
                </a:gridCol>
                <a:gridCol w="2572956">
                  <a:extLst>
                    <a:ext uri="{9D8B030D-6E8A-4147-A177-3AD203B41FA5}">
                      <a16:colId xmlns:a16="http://schemas.microsoft.com/office/drawing/2014/main" val="2001793119"/>
                    </a:ext>
                  </a:extLst>
                </a:gridCol>
                <a:gridCol w="2566219">
                  <a:extLst>
                    <a:ext uri="{9D8B030D-6E8A-4147-A177-3AD203B41FA5}">
                      <a16:colId xmlns:a16="http://schemas.microsoft.com/office/drawing/2014/main" val="3075482408"/>
                    </a:ext>
                  </a:extLst>
                </a:gridCol>
                <a:gridCol w="3194819">
                  <a:extLst>
                    <a:ext uri="{9D8B030D-6E8A-4147-A177-3AD203B41FA5}">
                      <a16:colId xmlns:a16="http://schemas.microsoft.com/office/drawing/2014/main" val="3906920873"/>
                    </a:ext>
                  </a:extLst>
                </a:gridCol>
              </a:tblGrid>
              <a:tr h="632582">
                <a:tc>
                  <a:txBody>
                    <a:bodyPr/>
                    <a:lstStyle/>
                    <a:p>
                      <a:endParaRPr lang="en-US" dirty="0">
                        <a:latin typeface="Arial" panose="020B0604020202020204" pitchFamily="34" charset="0"/>
                        <a:cs typeface="Arial" panose="020B0604020202020204" pitchFamily="34" charset="0"/>
                      </a:endParaRPr>
                    </a:p>
                  </a:txBody>
                  <a:tcPr anchor="ctr">
                    <a:noFill/>
                  </a:tcPr>
                </a:tc>
                <a:tc>
                  <a:txBody>
                    <a:bodyPr/>
                    <a:lstStyle/>
                    <a:p>
                      <a:pPr algn="ctr"/>
                      <a:r>
                        <a:rPr lang="en-US" sz="2400" dirty="0">
                          <a:latin typeface="Arial" panose="020B0604020202020204" pitchFamily="34" charset="0"/>
                          <a:cs typeface="Arial" panose="020B0604020202020204" pitchFamily="34" charset="0"/>
                        </a:rPr>
                        <a:t>CCPA</a:t>
                      </a:r>
                    </a:p>
                  </a:txBody>
                  <a:tcPr anchor="ctr">
                    <a:solidFill>
                      <a:srgbClr val="333333"/>
                    </a:solidFill>
                  </a:tcPr>
                </a:tc>
                <a:tc>
                  <a:txBody>
                    <a:bodyPr/>
                    <a:lstStyle/>
                    <a:p>
                      <a:pPr algn="ctr"/>
                      <a:r>
                        <a:rPr lang="en-US" sz="2400" dirty="0">
                          <a:latin typeface="Arial" panose="020B0604020202020204" pitchFamily="34" charset="0"/>
                          <a:cs typeface="Arial" panose="020B0604020202020204" pitchFamily="34" charset="0"/>
                        </a:rPr>
                        <a:t>CPRA</a:t>
                      </a:r>
                    </a:p>
                  </a:txBody>
                  <a:tcPr anchor="ctr">
                    <a:solidFill>
                      <a:srgbClr val="333333"/>
                    </a:solidFill>
                  </a:tcPr>
                </a:tc>
                <a:tc>
                  <a:txBody>
                    <a:bodyPr/>
                    <a:lstStyle/>
                    <a:p>
                      <a:pPr algn="ctr"/>
                      <a:r>
                        <a:rPr lang="en-US" sz="2400" dirty="0">
                          <a:latin typeface="Arial" panose="020B0604020202020204" pitchFamily="34" charset="0"/>
                          <a:cs typeface="Arial" panose="020B0604020202020204" pitchFamily="34" charset="0"/>
                        </a:rPr>
                        <a:t>VCDPA</a:t>
                      </a:r>
                    </a:p>
                  </a:txBody>
                  <a:tcPr anchor="ctr">
                    <a:solidFill>
                      <a:srgbClr val="333333"/>
                    </a:solidFill>
                  </a:tcPr>
                </a:tc>
                <a:extLst>
                  <a:ext uri="{0D108BD9-81ED-4DB2-BD59-A6C34878D82A}">
                    <a16:rowId xmlns:a16="http://schemas.microsoft.com/office/drawing/2014/main" val="3180288680"/>
                  </a:ext>
                </a:extLst>
              </a:tr>
              <a:tr h="632582">
                <a:tc>
                  <a:txBody>
                    <a:bodyPr/>
                    <a:lstStyle/>
                    <a:p>
                      <a:pPr lvl="0" algn="r"/>
                      <a:r>
                        <a:rPr lang="en-US" b="1" dirty="0">
                          <a:solidFill>
                            <a:srgbClr val="333333"/>
                          </a:solidFill>
                          <a:latin typeface="Arial" panose="020B0604020202020204" pitchFamily="34" charset="0"/>
                          <a:cs typeface="Arial" panose="020B0604020202020204" pitchFamily="34" charset="0"/>
                        </a:rPr>
                        <a:t>Knowledge/Access</a:t>
                      </a:r>
                    </a:p>
                  </a:txBody>
                  <a:tcPr anchor="ctr">
                    <a:gradFill flip="none" rotWithShape="1">
                      <a:gsLst>
                        <a:gs pos="0">
                          <a:schemeClr val="bg1"/>
                        </a:gs>
                        <a:gs pos="100000">
                          <a:srgbClr val="DEE0E6"/>
                        </a:gs>
                      </a:gsLst>
                      <a:lin ang="0" scaled="1"/>
                      <a:tileRect/>
                    </a:gradFill>
                  </a:tcPr>
                </a:tc>
                <a:tc>
                  <a:txBody>
                    <a:bodyPr/>
                    <a:lstStyle/>
                    <a:p>
                      <a:pPr algn="ctr"/>
                      <a:r>
                        <a:rPr lang="en-US" sz="2000" b="1" dirty="0">
                          <a:solidFill>
                            <a:schemeClr val="accent6">
                              <a:lumMod val="75000"/>
                            </a:schemeClr>
                          </a:solidFill>
                          <a:latin typeface="Arial" panose="020B0604020202020204" pitchFamily="34" charset="0"/>
                          <a:cs typeface="Arial" panose="020B0604020202020204" pitchFamily="34" charset="0"/>
                        </a:rPr>
                        <a:t>✓</a:t>
                      </a:r>
                    </a:p>
                  </a:txBody>
                  <a:tcPr anchor="ctr">
                    <a:solidFill>
                      <a:srgbClr val="DEE0E6"/>
                    </a:solidFill>
                  </a:tcPr>
                </a:tc>
                <a:tc>
                  <a:txBody>
                    <a:bodyPr/>
                    <a:lstStyle/>
                    <a:p>
                      <a:pPr algn="ctr"/>
                      <a:r>
                        <a:rPr lang="en-US" sz="2000" b="1" dirty="0">
                          <a:solidFill>
                            <a:schemeClr val="accent6">
                              <a:lumMod val="75000"/>
                            </a:schemeClr>
                          </a:solidFill>
                          <a:latin typeface="Arial" panose="020B0604020202020204" pitchFamily="34" charset="0"/>
                          <a:cs typeface="Arial" panose="020B0604020202020204" pitchFamily="34" charset="0"/>
                        </a:rPr>
                        <a:t>✓</a:t>
                      </a:r>
                    </a:p>
                  </a:txBody>
                  <a:tcPr anchor="ctr">
                    <a:solidFill>
                      <a:srgbClr val="DEE0E6"/>
                    </a:solidFill>
                  </a:tcPr>
                </a:tc>
                <a:tc>
                  <a:txBody>
                    <a:bodyPr/>
                    <a:lstStyle/>
                    <a:p>
                      <a:pPr algn="ctr"/>
                      <a:r>
                        <a:rPr lang="en-US" sz="2000" b="1" dirty="0">
                          <a:solidFill>
                            <a:schemeClr val="accent6">
                              <a:lumMod val="75000"/>
                            </a:schemeClr>
                          </a:solidFill>
                          <a:latin typeface="Arial" panose="020B0604020202020204" pitchFamily="34" charset="0"/>
                          <a:cs typeface="Arial" panose="020B0604020202020204" pitchFamily="34" charset="0"/>
                        </a:rPr>
                        <a:t>✓</a:t>
                      </a:r>
                    </a:p>
                  </a:txBody>
                  <a:tcPr anchor="ctr">
                    <a:solidFill>
                      <a:srgbClr val="DEE0E6"/>
                    </a:solidFill>
                  </a:tcPr>
                </a:tc>
                <a:extLst>
                  <a:ext uri="{0D108BD9-81ED-4DB2-BD59-A6C34878D82A}">
                    <a16:rowId xmlns:a16="http://schemas.microsoft.com/office/drawing/2014/main" val="231349561"/>
                  </a:ext>
                </a:extLst>
              </a:tr>
              <a:tr h="632582">
                <a:tc>
                  <a:txBody>
                    <a:bodyPr/>
                    <a:lstStyle/>
                    <a:p>
                      <a:pPr lvl="0" algn="r"/>
                      <a:r>
                        <a:rPr lang="en-US" b="1" dirty="0">
                          <a:solidFill>
                            <a:srgbClr val="333333"/>
                          </a:solidFill>
                          <a:latin typeface="Arial" panose="020B0604020202020204" pitchFamily="34" charset="0"/>
                          <a:cs typeface="Arial" panose="020B0604020202020204" pitchFamily="34" charset="0"/>
                        </a:rPr>
                        <a:t>Deletion</a:t>
                      </a:r>
                    </a:p>
                  </a:txBody>
                  <a:tcPr anchor="ctr">
                    <a:gradFill flip="none" rotWithShape="1">
                      <a:gsLst>
                        <a:gs pos="0">
                          <a:schemeClr val="bg1"/>
                        </a:gs>
                        <a:gs pos="99000">
                          <a:srgbClr val="F5F5F7"/>
                        </a:gs>
                      </a:gsLst>
                      <a:lin ang="0" scaled="1"/>
                      <a:tileRect/>
                    </a:gradFill>
                  </a:tcPr>
                </a:tc>
                <a:tc>
                  <a:txBody>
                    <a:bodyPr/>
                    <a:lstStyle/>
                    <a:p>
                      <a:pPr algn="ctr"/>
                      <a:r>
                        <a:rPr lang="en-US" sz="2000" b="1" dirty="0">
                          <a:solidFill>
                            <a:schemeClr val="accent6">
                              <a:lumMod val="75000"/>
                            </a:schemeClr>
                          </a:solidFill>
                          <a:latin typeface="Arial" panose="020B0604020202020204" pitchFamily="34" charset="0"/>
                          <a:cs typeface="Arial" panose="020B0604020202020204" pitchFamily="34" charset="0"/>
                        </a:rPr>
                        <a:t>✓</a:t>
                      </a:r>
                    </a:p>
                  </a:txBody>
                  <a:tcPr anchor="ctr">
                    <a:solidFill>
                      <a:srgbClr val="F5F5F7"/>
                    </a:solidFill>
                  </a:tcPr>
                </a:tc>
                <a:tc>
                  <a:txBody>
                    <a:bodyPr/>
                    <a:lstStyle/>
                    <a:p>
                      <a:pPr algn="ctr"/>
                      <a:r>
                        <a:rPr lang="en-US" sz="2000" b="1" dirty="0">
                          <a:solidFill>
                            <a:schemeClr val="accent6">
                              <a:lumMod val="75000"/>
                            </a:schemeClr>
                          </a:solidFill>
                          <a:latin typeface="Arial" panose="020B0604020202020204" pitchFamily="34" charset="0"/>
                          <a:cs typeface="Arial" panose="020B0604020202020204" pitchFamily="34" charset="0"/>
                        </a:rPr>
                        <a:t>✓</a:t>
                      </a:r>
                    </a:p>
                  </a:txBody>
                  <a:tcPr anchor="ctr">
                    <a:solidFill>
                      <a:srgbClr val="F5F5F7"/>
                    </a:solidFill>
                  </a:tcPr>
                </a:tc>
                <a:tc>
                  <a:txBody>
                    <a:bodyPr/>
                    <a:lstStyle/>
                    <a:p>
                      <a:pPr algn="ctr"/>
                      <a:r>
                        <a:rPr lang="en-US" sz="2000" b="1" dirty="0">
                          <a:solidFill>
                            <a:schemeClr val="accent6">
                              <a:lumMod val="75000"/>
                            </a:schemeClr>
                          </a:solidFill>
                          <a:latin typeface="Arial" panose="020B0604020202020204" pitchFamily="34" charset="0"/>
                          <a:cs typeface="Arial" panose="020B0604020202020204" pitchFamily="34" charset="0"/>
                        </a:rPr>
                        <a:t>✓</a:t>
                      </a:r>
                    </a:p>
                  </a:txBody>
                  <a:tcPr anchor="ctr">
                    <a:solidFill>
                      <a:srgbClr val="F5F5F7"/>
                    </a:solidFill>
                  </a:tcPr>
                </a:tc>
                <a:extLst>
                  <a:ext uri="{0D108BD9-81ED-4DB2-BD59-A6C34878D82A}">
                    <a16:rowId xmlns:a16="http://schemas.microsoft.com/office/drawing/2014/main" val="329375929"/>
                  </a:ext>
                </a:extLst>
              </a:tr>
              <a:tr h="632582">
                <a:tc>
                  <a:txBody>
                    <a:bodyPr/>
                    <a:lstStyle/>
                    <a:p>
                      <a:pPr lvl="0" algn="r"/>
                      <a:r>
                        <a:rPr lang="en-US" b="1" dirty="0">
                          <a:solidFill>
                            <a:srgbClr val="333333"/>
                          </a:solidFill>
                          <a:latin typeface="Arial" panose="020B0604020202020204" pitchFamily="34" charset="0"/>
                          <a:cs typeface="Arial" panose="020B0604020202020204" pitchFamily="34" charset="0"/>
                        </a:rPr>
                        <a:t>Rectification/Correction</a:t>
                      </a:r>
                    </a:p>
                  </a:txBody>
                  <a:tcPr anchor="ctr">
                    <a:gradFill flip="none" rotWithShape="1">
                      <a:gsLst>
                        <a:gs pos="0">
                          <a:schemeClr val="bg1"/>
                        </a:gs>
                        <a:gs pos="100000">
                          <a:srgbClr val="DEE0E6"/>
                        </a:gs>
                      </a:gsLst>
                      <a:lin ang="0" scaled="1"/>
                      <a:tileRect/>
                    </a:gradFill>
                  </a:tcPr>
                </a:tc>
                <a:tc>
                  <a:txBody>
                    <a:bodyPr/>
                    <a:lstStyle/>
                    <a:p>
                      <a:pPr algn="ctr"/>
                      <a:r>
                        <a:rPr lang="en-US" sz="2000" b="1" dirty="0">
                          <a:solidFill>
                            <a:srgbClr val="C00000"/>
                          </a:solidFill>
                          <a:latin typeface="Arial" panose="020B0604020202020204" pitchFamily="34" charset="0"/>
                          <a:cs typeface="Arial" panose="020B0604020202020204" pitchFamily="34" charset="0"/>
                        </a:rPr>
                        <a:t>✗</a:t>
                      </a:r>
                    </a:p>
                  </a:txBody>
                  <a:tcPr anchor="ctr">
                    <a:solidFill>
                      <a:srgbClr val="DEE0E6"/>
                    </a:solidFill>
                  </a:tcPr>
                </a:tc>
                <a:tc>
                  <a:txBody>
                    <a:bodyPr/>
                    <a:lstStyle/>
                    <a:p>
                      <a:pPr algn="ctr"/>
                      <a:r>
                        <a:rPr lang="en-US" sz="2000" b="1" dirty="0">
                          <a:solidFill>
                            <a:schemeClr val="accent6">
                              <a:lumMod val="75000"/>
                            </a:schemeClr>
                          </a:solidFill>
                          <a:latin typeface="Arial" panose="020B0604020202020204" pitchFamily="34" charset="0"/>
                          <a:cs typeface="Arial" panose="020B0604020202020204" pitchFamily="34" charset="0"/>
                        </a:rPr>
                        <a:t>✓</a:t>
                      </a:r>
                    </a:p>
                  </a:txBody>
                  <a:tcPr anchor="ctr">
                    <a:solidFill>
                      <a:srgbClr val="DEE0E6"/>
                    </a:solidFill>
                  </a:tcPr>
                </a:tc>
                <a:tc>
                  <a:txBody>
                    <a:bodyPr/>
                    <a:lstStyle/>
                    <a:p>
                      <a:pPr algn="ctr"/>
                      <a:r>
                        <a:rPr lang="en-US" sz="2000" b="1" dirty="0">
                          <a:solidFill>
                            <a:schemeClr val="accent6">
                              <a:lumMod val="75000"/>
                            </a:schemeClr>
                          </a:solidFill>
                          <a:latin typeface="Arial" panose="020B0604020202020204" pitchFamily="34" charset="0"/>
                          <a:cs typeface="Arial" panose="020B0604020202020204" pitchFamily="34" charset="0"/>
                        </a:rPr>
                        <a:t>✓</a:t>
                      </a:r>
                    </a:p>
                  </a:txBody>
                  <a:tcPr anchor="ctr">
                    <a:solidFill>
                      <a:srgbClr val="DEE0E6"/>
                    </a:solidFill>
                  </a:tcPr>
                </a:tc>
                <a:extLst>
                  <a:ext uri="{0D108BD9-81ED-4DB2-BD59-A6C34878D82A}">
                    <a16:rowId xmlns:a16="http://schemas.microsoft.com/office/drawing/2014/main" val="549968366"/>
                  </a:ext>
                </a:extLst>
              </a:tr>
              <a:tr h="632582">
                <a:tc>
                  <a:txBody>
                    <a:bodyPr/>
                    <a:lstStyle/>
                    <a:p>
                      <a:pPr lvl="0" algn="r"/>
                      <a:r>
                        <a:rPr lang="en-US" b="1" dirty="0">
                          <a:solidFill>
                            <a:srgbClr val="333333"/>
                          </a:solidFill>
                          <a:latin typeface="Arial" panose="020B0604020202020204" pitchFamily="34" charset="0"/>
                          <a:cs typeface="Arial" panose="020B0604020202020204" pitchFamily="34" charset="0"/>
                        </a:rPr>
                        <a:t>Portability </a:t>
                      </a:r>
                    </a:p>
                  </a:txBody>
                  <a:tcPr anchor="ctr">
                    <a:gradFill flip="none" rotWithShape="1">
                      <a:gsLst>
                        <a:gs pos="0">
                          <a:schemeClr val="bg1"/>
                        </a:gs>
                        <a:gs pos="100000">
                          <a:srgbClr val="F5F5F7"/>
                        </a:gs>
                      </a:gsLst>
                      <a:lin ang="0" scaled="1"/>
                      <a:tileRect/>
                    </a:gradFill>
                  </a:tcPr>
                </a:tc>
                <a:tc>
                  <a:txBody>
                    <a:bodyPr/>
                    <a:lstStyle/>
                    <a:p>
                      <a:pPr algn="ctr"/>
                      <a:r>
                        <a:rPr lang="en-US" sz="1600" b="1" dirty="0">
                          <a:solidFill>
                            <a:srgbClr val="333333"/>
                          </a:solidFill>
                          <a:latin typeface="Arial" panose="020B0604020202020204" pitchFamily="34" charset="0"/>
                          <a:cs typeface="Arial" panose="020B0604020202020204" pitchFamily="34" charset="0"/>
                        </a:rPr>
                        <a:t>(implied right)</a:t>
                      </a:r>
                    </a:p>
                  </a:txBody>
                  <a:tcPr anchor="ctr">
                    <a:solidFill>
                      <a:srgbClr val="F5F5F7"/>
                    </a:solidFill>
                  </a:tcPr>
                </a:tc>
                <a:tc>
                  <a:txBody>
                    <a:bodyPr/>
                    <a:lstStyle/>
                    <a:p>
                      <a:pPr algn="ctr"/>
                      <a:r>
                        <a:rPr lang="en-US" sz="1600" b="1" dirty="0">
                          <a:solidFill>
                            <a:srgbClr val="333333"/>
                          </a:solidFill>
                          <a:latin typeface="Arial" panose="020B0604020202020204" pitchFamily="34" charset="0"/>
                          <a:cs typeface="Arial" panose="020B0604020202020204" pitchFamily="34" charset="0"/>
                        </a:rPr>
                        <a:t>(stronger implied right)</a:t>
                      </a:r>
                    </a:p>
                  </a:txBody>
                  <a:tcPr anchor="ctr">
                    <a:solidFill>
                      <a:srgbClr val="F5F5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accent6">
                              <a:lumMod val="75000"/>
                            </a:schemeClr>
                          </a:solidFill>
                          <a:latin typeface="Arial" panose="020B0604020202020204" pitchFamily="34" charset="0"/>
                          <a:cs typeface="Arial" panose="020B0604020202020204" pitchFamily="34" charset="0"/>
                        </a:rPr>
                        <a:t>✓</a:t>
                      </a:r>
                      <a:r>
                        <a:rPr lang="en-US" sz="1600" b="1" dirty="0">
                          <a:solidFill>
                            <a:srgbClr val="333333"/>
                          </a:solidFill>
                          <a:latin typeface="Arial" panose="020B0604020202020204" pitchFamily="34" charset="0"/>
                          <a:cs typeface="Arial" panose="020B0604020202020204" pitchFamily="34" charset="0"/>
                        </a:rPr>
                        <a:t> (formatting only)</a:t>
                      </a:r>
                      <a:endParaRPr lang="en-US" sz="1600" b="1" dirty="0">
                        <a:solidFill>
                          <a:schemeClr val="accent6">
                            <a:lumMod val="75000"/>
                          </a:schemeClr>
                        </a:solidFill>
                        <a:latin typeface="Arial" panose="020B0604020202020204" pitchFamily="34" charset="0"/>
                        <a:cs typeface="Arial" panose="020B0604020202020204" pitchFamily="34" charset="0"/>
                      </a:endParaRPr>
                    </a:p>
                  </a:txBody>
                  <a:tcPr anchor="ctr">
                    <a:solidFill>
                      <a:srgbClr val="F5F5F7"/>
                    </a:solidFill>
                  </a:tcPr>
                </a:tc>
                <a:extLst>
                  <a:ext uri="{0D108BD9-81ED-4DB2-BD59-A6C34878D82A}">
                    <a16:rowId xmlns:a16="http://schemas.microsoft.com/office/drawing/2014/main" val="1423248487"/>
                  </a:ext>
                </a:extLst>
              </a:tr>
              <a:tr h="632582">
                <a:tc>
                  <a:txBody>
                    <a:bodyPr/>
                    <a:lstStyle/>
                    <a:p>
                      <a:pPr lvl="0" algn="r"/>
                      <a:r>
                        <a:rPr lang="en-US" b="1" dirty="0">
                          <a:solidFill>
                            <a:srgbClr val="333333"/>
                          </a:solidFill>
                          <a:latin typeface="Arial" panose="020B0604020202020204" pitchFamily="34" charset="0"/>
                          <a:cs typeface="Arial" panose="020B0604020202020204" pitchFamily="34" charset="0"/>
                        </a:rPr>
                        <a:t>Use Restrictions (opt-</a:t>
                      </a:r>
                      <a:r>
                        <a:rPr lang="en-US" b="1" u="sng" dirty="0">
                          <a:solidFill>
                            <a:srgbClr val="333333"/>
                          </a:solidFill>
                          <a:latin typeface="Arial" panose="020B0604020202020204" pitchFamily="34" charset="0"/>
                          <a:cs typeface="Arial" panose="020B0604020202020204" pitchFamily="34" charset="0"/>
                        </a:rPr>
                        <a:t>out</a:t>
                      </a:r>
                      <a:r>
                        <a:rPr lang="en-US" b="1" dirty="0">
                          <a:solidFill>
                            <a:srgbClr val="333333"/>
                          </a:solidFill>
                          <a:latin typeface="Arial" panose="020B0604020202020204" pitchFamily="34" charset="0"/>
                          <a:cs typeface="Arial" panose="020B0604020202020204" pitchFamily="34" charset="0"/>
                        </a:rPr>
                        <a:t> rights)</a:t>
                      </a:r>
                    </a:p>
                  </a:txBody>
                  <a:tcPr anchor="ctr">
                    <a:gradFill flip="none" rotWithShape="1">
                      <a:gsLst>
                        <a:gs pos="0">
                          <a:schemeClr val="bg1"/>
                        </a:gs>
                        <a:gs pos="100000">
                          <a:srgbClr val="DEE0E6"/>
                        </a:gs>
                      </a:gsLst>
                      <a:lin ang="0" scaled="1"/>
                      <a:tileRect/>
                    </a:gradFill>
                  </a:tcPr>
                </a:tc>
                <a:tc>
                  <a:txBody>
                    <a:bodyPr/>
                    <a:lstStyle/>
                    <a:p>
                      <a:pPr algn="ctr"/>
                      <a:r>
                        <a:rPr lang="en-US" sz="2000" b="1" dirty="0">
                          <a:solidFill>
                            <a:schemeClr val="accent6">
                              <a:lumMod val="75000"/>
                            </a:schemeClr>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sz="1600" b="1" dirty="0">
                          <a:solidFill>
                            <a:srgbClr val="333333"/>
                          </a:solidFill>
                          <a:latin typeface="Arial" panose="020B0604020202020204" pitchFamily="34" charset="0"/>
                          <a:cs typeface="Arial" panose="020B0604020202020204" pitchFamily="34" charset="0"/>
                        </a:rPr>
                        <a:t>(sale)</a:t>
                      </a:r>
                      <a:endParaRPr lang="en-US" b="1" dirty="0">
                        <a:solidFill>
                          <a:srgbClr val="333333"/>
                        </a:solidFill>
                        <a:latin typeface="Arial" panose="020B0604020202020204" pitchFamily="34" charset="0"/>
                        <a:cs typeface="Arial" panose="020B0604020202020204" pitchFamily="34" charset="0"/>
                      </a:endParaRPr>
                    </a:p>
                  </a:txBody>
                  <a:tcPr anchor="ctr">
                    <a:solidFill>
                      <a:srgbClr val="DEE0E6"/>
                    </a:solidFill>
                  </a:tcPr>
                </a:tc>
                <a:tc>
                  <a:txBody>
                    <a:bodyPr/>
                    <a:lstStyle/>
                    <a:p>
                      <a:pPr algn="ctr"/>
                      <a:r>
                        <a:rPr lang="en-US" sz="2000" b="1" dirty="0">
                          <a:solidFill>
                            <a:schemeClr val="accent6">
                              <a:lumMod val="75000"/>
                            </a:schemeClr>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sz="1600" b="1" dirty="0">
                          <a:solidFill>
                            <a:srgbClr val="333333"/>
                          </a:solidFill>
                          <a:latin typeface="Arial" panose="020B0604020202020204" pitchFamily="34" charset="0"/>
                          <a:cs typeface="Arial" panose="020B0604020202020204" pitchFamily="34" charset="0"/>
                        </a:rPr>
                        <a:t>(sale) (sensitive PI use) (sharing*)</a:t>
                      </a:r>
                      <a:endParaRPr lang="en-US" b="1" dirty="0">
                        <a:solidFill>
                          <a:srgbClr val="333333"/>
                        </a:solidFill>
                        <a:latin typeface="Arial" panose="020B0604020202020204" pitchFamily="34" charset="0"/>
                        <a:cs typeface="Arial" panose="020B0604020202020204" pitchFamily="34" charset="0"/>
                      </a:endParaRPr>
                    </a:p>
                  </a:txBody>
                  <a:tcPr anchor="ctr">
                    <a:solidFill>
                      <a:srgbClr val="DEE0E6"/>
                    </a:solidFill>
                  </a:tcPr>
                </a:tc>
                <a:tc>
                  <a:txBody>
                    <a:bodyPr/>
                    <a:lstStyle/>
                    <a:p>
                      <a:pPr algn="ctr"/>
                      <a:r>
                        <a:rPr lang="en-US" sz="2000" b="1" dirty="0">
                          <a:solidFill>
                            <a:schemeClr val="accent6">
                              <a:lumMod val="75000"/>
                            </a:schemeClr>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sz="1600" b="1" dirty="0">
                          <a:solidFill>
                            <a:srgbClr val="333333"/>
                          </a:solidFill>
                          <a:latin typeface="Arial" panose="020B0604020202020204" pitchFamily="34" charset="0"/>
                          <a:cs typeface="Arial" panose="020B0604020202020204" pitchFamily="34" charset="0"/>
                        </a:rPr>
                        <a:t>(sale) (targeted advertising) (profiling)</a:t>
                      </a:r>
                      <a:endParaRPr lang="en-US" b="1" dirty="0">
                        <a:solidFill>
                          <a:srgbClr val="333333"/>
                        </a:solidFill>
                        <a:latin typeface="Arial" panose="020B0604020202020204" pitchFamily="34" charset="0"/>
                        <a:cs typeface="Arial" panose="020B0604020202020204" pitchFamily="34" charset="0"/>
                      </a:endParaRPr>
                    </a:p>
                  </a:txBody>
                  <a:tcPr anchor="ctr">
                    <a:solidFill>
                      <a:srgbClr val="DEE0E6"/>
                    </a:solidFill>
                  </a:tcPr>
                </a:tc>
                <a:extLst>
                  <a:ext uri="{0D108BD9-81ED-4DB2-BD59-A6C34878D82A}">
                    <a16:rowId xmlns:a16="http://schemas.microsoft.com/office/drawing/2014/main" val="2495963297"/>
                  </a:ext>
                </a:extLst>
              </a:tr>
              <a:tr h="63258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a:solidFill>
                            <a:srgbClr val="333333"/>
                          </a:solidFill>
                          <a:latin typeface="Arial" panose="020B0604020202020204" pitchFamily="34" charset="0"/>
                          <a:cs typeface="Arial" panose="020B0604020202020204" pitchFamily="34" charset="0"/>
                        </a:rPr>
                        <a:t>Use Restrictions (opt-</a:t>
                      </a:r>
                      <a:r>
                        <a:rPr lang="en-US" b="1" u="sng" dirty="0">
                          <a:solidFill>
                            <a:srgbClr val="333333"/>
                          </a:solidFill>
                          <a:latin typeface="Arial" panose="020B0604020202020204" pitchFamily="34" charset="0"/>
                          <a:cs typeface="Arial" panose="020B0604020202020204" pitchFamily="34" charset="0"/>
                        </a:rPr>
                        <a:t>in</a:t>
                      </a:r>
                      <a:r>
                        <a:rPr lang="en-US" b="1" dirty="0">
                          <a:solidFill>
                            <a:srgbClr val="333333"/>
                          </a:solidFill>
                          <a:latin typeface="Arial" panose="020B0604020202020204" pitchFamily="34" charset="0"/>
                          <a:cs typeface="Arial" panose="020B0604020202020204" pitchFamily="34" charset="0"/>
                        </a:rPr>
                        <a:t> rights)</a:t>
                      </a:r>
                    </a:p>
                  </a:txBody>
                  <a:tcPr anchor="ctr">
                    <a:gradFill flip="none" rotWithShape="1">
                      <a:gsLst>
                        <a:gs pos="0">
                          <a:schemeClr val="bg1"/>
                        </a:gs>
                        <a:gs pos="100000">
                          <a:srgbClr val="DEE0E6"/>
                        </a:gs>
                      </a:gsLst>
                      <a:lin ang="0" scaled="1"/>
                      <a:tileRect/>
                    </a:gradFill>
                  </a:tcPr>
                </a:tc>
                <a:tc>
                  <a:txBody>
                    <a:bodyPr/>
                    <a:lstStyle/>
                    <a:p>
                      <a:pPr algn="ctr"/>
                      <a:r>
                        <a:rPr lang="en-US" sz="1800" b="1" dirty="0">
                          <a:solidFill>
                            <a:srgbClr val="C00000"/>
                          </a:solidFill>
                          <a:latin typeface="Arial" panose="020B0604020202020204" pitchFamily="34" charset="0"/>
                          <a:cs typeface="Arial" panose="020B0604020202020204" pitchFamily="34" charset="0"/>
                        </a:rPr>
                        <a:t>✗</a:t>
                      </a:r>
                      <a:endParaRPr lang="en-US" b="1" dirty="0">
                        <a:solidFill>
                          <a:srgbClr val="333333"/>
                        </a:solidFill>
                        <a:latin typeface="Arial" panose="020B0604020202020204" pitchFamily="34" charset="0"/>
                        <a:cs typeface="Arial" panose="020B0604020202020204" pitchFamily="34" charset="0"/>
                      </a:endParaRPr>
                    </a:p>
                  </a:txBody>
                  <a:tcPr anchor="ctr">
                    <a:solidFill>
                      <a:srgbClr val="DEE0E6"/>
                    </a:solidFill>
                  </a:tcPr>
                </a:tc>
                <a:tc>
                  <a:txBody>
                    <a:bodyPr/>
                    <a:lstStyle/>
                    <a:p>
                      <a:pPr algn="ctr"/>
                      <a:r>
                        <a:rPr lang="en-US" sz="1800" b="1" dirty="0">
                          <a:solidFill>
                            <a:srgbClr val="C00000"/>
                          </a:solidFill>
                          <a:latin typeface="Arial" panose="020B0604020202020204" pitchFamily="34" charset="0"/>
                          <a:cs typeface="Arial" panose="020B0604020202020204" pitchFamily="34" charset="0"/>
                        </a:rPr>
                        <a:t>✗</a:t>
                      </a:r>
                      <a:endParaRPr lang="en-US" b="1" dirty="0">
                        <a:solidFill>
                          <a:srgbClr val="333333"/>
                        </a:solidFill>
                        <a:latin typeface="Arial" panose="020B0604020202020204" pitchFamily="34" charset="0"/>
                        <a:cs typeface="Arial" panose="020B0604020202020204" pitchFamily="34" charset="0"/>
                      </a:endParaRPr>
                    </a:p>
                  </a:txBody>
                  <a:tcPr anchor="ctr">
                    <a:solidFill>
                      <a:srgbClr val="DEE0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sz="1600" b="1" dirty="0">
                          <a:solidFill>
                            <a:srgbClr val="333333"/>
                          </a:solidFill>
                          <a:latin typeface="Arial" panose="020B0604020202020204" pitchFamily="34" charset="0"/>
                          <a:cs typeface="Arial" panose="020B0604020202020204" pitchFamily="34" charset="0"/>
                        </a:rPr>
                        <a:t>(sensitive PD processing)</a:t>
                      </a:r>
                    </a:p>
                  </a:txBody>
                  <a:tcPr anchor="ctr">
                    <a:solidFill>
                      <a:srgbClr val="DEE0E6"/>
                    </a:solidFill>
                  </a:tcPr>
                </a:tc>
                <a:extLst>
                  <a:ext uri="{0D108BD9-81ED-4DB2-BD59-A6C34878D82A}">
                    <a16:rowId xmlns:a16="http://schemas.microsoft.com/office/drawing/2014/main" val="538994215"/>
                  </a:ext>
                </a:extLst>
              </a:tr>
            </a:tbl>
          </a:graphicData>
        </a:graphic>
      </p:graphicFrame>
    </p:spTree>
    <p:extLst>
      <p:ext uri="{BB962C8B-B14F-4D97-AF65-F5344CB8AC3E}">
        <p14:creationId xmlns:p14="http://schemas.microsoft.com/office/powerpoint/2010/main" val="2040150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7375AF-0AD5-2C49-9B5D-E99F29D79013}"/>
              </a:ext>
            </a:extLst>
          </p:cNvPr>
          <p:cNvSpPr>
            <a:spLocks noGrp="1"/>
          </p:cNvSpPr>
          <p:nvPr>
            <p:ph type="body" sz="quarter" idx="10"/>
          </p:nvPr>
        </p:nvSpPr>
        <p:spPr>
          <a:xfrm>
            <a:off x="1535574" y="2933389"/>
            <a:ext cx="8428038" cy="991222"/>
          </a:xfrm>
        </p:spPr>
        <p:txBody>
          <a:bodyPr/>
          <a:lstStyle/>
          <a:p>
            <a:r>
              <a:rPr lang="en-US" sz="6400" b="1" dirty="0"/>
              <a:t>Choice/Control (not just opt out . . .)</a:t>
            </a:r>
          </a:p>
        </p:txBody>
      </p:sp>
      <p:pic>
        <p:nvPicPr>
          <p:cNvPr id="3" name="Picture 2" descr="Logo, company name&#10;&#10;Description automatically generated">
            <a:extLst>
              <a:ext uri="{FF2B5EF4-FFF2-40B4-BE49-F238E27FC236}">
                <a16:creationId xmlns:a16="http://schemas.microsoft.com/office/drawing/2014/main" id="{487E5138-90C5-4599-83E7-EC80BE0CAD3B}"/>
              </a:ext>
            </a:extLst>
          </p:cNvPr>
          <p:cNvPicPr>
            <a:picLocks noChangeAspect="1"/>
          </p:cNvPicPr>
          <p:nvPr/>
        </p:nvPicPr>
        <p:blipFill>
          <a:blip r:embed="rId2"/>
          <a:stretch>
            <a:fillRect/>
          </a:stretch>
        </p:blipFill>
        <p:spPr>
          <a:xfrm>
            <a:off x="10681855" y="5351006"/>
            <a:ext cx="1277007" cy="1277007"/>
          </a:xfrm>
          <a:prstGeom prst="rect">
            <a:avLst/>
          </a:prstGeom>
        </p:spPr>
      </p:pic>
    </p:spTree>
    <p:extLst>
      <p:ext uri="{BB962C8B-B14F-4D97-AF65-F5344CB8AC3E}">
        <p14:creationId xmlns:p14="http://schemas.microsoft.com/office/powerpoint/2010/main" val="1342254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E3758-01AC-B746-924F-172E2C004EB4}"/>
              </a:ext>
            </a:extLst>
          </p:cNvPr>
          <p:cNvSpPr>
            <a:spLocks noGrp="1"/>
          </p:cNvSpPr>
          <p:nvPr>
            <p:ph type="ctrTitle"/>
          </p:nvPr>
        </p:nvSpPr>
        <p:spPr>
          <a:xfrm>
            <a:off x="1524000" y="2569522"/>
            <a:ext cx="9144000" cy="918915"/>
          </a:xfrm>
        </p:spPr>
        <p:txBody>
          <a:bodyPr>
            <a:normAutofit fontScale="90000"/>
          </a:bodyPr>
          <a:lstStyle/>
          <a:p>
            <a:r>
              <a:rPr lang="en-US" b="1" dirty="0"/>
              <a:t>The California Privacy </a:t>
            </a:r>
            <a:br>
              <a:rPr lang="en-US" b="1" dirty="0"/>
            </a:br>
            <a:r>
              <a:rPr lang="en-US" b="1" dirty="0"/>
              <a:t>Rights Act</a:t>
            </a:r>
          </a:p>
        </p:txBody>
      </p:sp>
      <p:sp>
        <p:nvSpPr>
          <p:cNvPr id="3" name="Subtitle 2">
            <a:extLst>
              <a:ext uri="{FF2B5EF4-FFF2-40B4-BE49-F238E27FC236}">
                <a16:creationId xmlns:a16="http://schemas.microsoft.com/office/drawing/2014/main" id="{7F2234F6-737A-8A4B-A4CD-010DA4BAC092}"/>
              </a:ext>
            </a:extLst>
          </p:cNvPr>
          <p:cNvSpPr>
            <a:spLocks noGrp="1"/>
          </p:cNvSpPr>
          <p:nvPr>
            <p:ph type="subTitle" idx="1"/>
          </p:nvPr>
        </p:nvSpPr>
        <p:spPr>
          <a:xfrm>
            <a:off x="1524000" y="3591791"/>
            <a:ext cx="9144000" cy="612610"/>
          </a:xfrm>
        </p:spPr>
        <p:txBody>
          <a:bodyPr/>
          <a:lstStyle/>
          <a:p>
            <a:r>
              <a:rPr lang="en-US" i="1" dirty="0">
                <a:solidFill>
                  <a:srgbClr val="F26522"/>
                </a:solidFill>
              </a:rPr>
              <a:t>aka, the CPRA</a:t>
            </a:r>
          </a:p>
        </p:txBody>
      </p:sp>
      <p:sp>
        <p:nvSpPr>
          <p:cNvPr id="4" name="Text Placeholder 3">
            <a:extLst>
              <a:ext uri="{FF2B5EF4-FFF2-40B4-BE49-F238E27FC236}">
                <a16:creationId xmlns:a16="http://schemas.microsoft.com/office/drawing/2014/main" id="{C62089CC-9FAE-C74E-BB9E-7397BAD418EF}"/>
              </a:ext>
            </a:extLst>
          </p:cNvPr>
          <p:cNvSpPr>
            <a:spLocks noGrp="1"/>
          </p:cNvSpPr>
          <p:nvPr>
            <p:ph type="body" sz="quarter" idx="12"/>
          </p:nvPr>
        </p:nvSpPr>
        <p:spPr>
          <a:xfrm>
            <a:off x="1524000" y="2023172"/>
            <a:ext cx="9144000" cy="473075"/>
          </a:xfrm>
        </p:spPr>
        <p:txBody>
          <a:bodyPr/>
          <a:lstStyle/>
          <a:p>
            <a:r>
              <a:rPr lang="en-US" dirty="0"/>
              <a:t>March 25, 2021</a:t>
            </a:r>
          </a:p>
        </p:txBody>
      </p:sp>
      <p:sp>
        <p:nvSpPr>
          <p:cNvPr id="5" name="Text Placeholder 4">
            <a:extLst>
              <a:ext uri="{FF2B5EF4-FFF2-40B4-BE49-F238E27FC236}">
                <a16:creationId xmlns:a16="http://schemas.microsoft.com/office/drawing/2014/main" id="{A780972D-6334-3448-B613-9A540BA93026}"/>
              </a:ext>
            </a:extLst>
          </p:cNvPr>
          <p:cNvSpPr>
            <a:spLocks noGrp="1"/>
          </p:cNvSpPr>
          <p:nvPr>
            <p:ph type="body" sz="quarter" idx="13"/>
          </p:nvPr>
        </p:nvSpPr>
        <p:spPr>
          <a:xfrm>
            <a:off x="1524000" y="4626399"/>
            <a:ext cx="9144000" cy="1210849"/>
          </a:xfrm>
        </p:spPr>
        <p:txBody>
          <a:bodyPr/>
          <a:lstStyle/>
          <a:p>
            <a:endParaRPr lang="en-US" dirty="0"/>
          </a:p>
        </p:txBody>
      </p:sp>
      <p:pic>
        <p:nvPicPr>
          <p:cNvPr id="7" name="Picture 6" descr="A picture containing website&#10;&#10;Description automatically generated">
            <a:extLst>
              <a:ext uri="{FF2B5EF4-FFF2-40B4-BE49-F238E27FC236}">
                <a16:creationId xmlns:a16="http://schemas.microsoft.com/office/drawing/2014/main" id="{C9B401A6-3D98-2C40-AEAE-C5E68E590B9E}"/>
              </a:ext>
            </a:extLst>
          </p:cNvPr>
          <p:cNvPicPr>
            <a:picLocks noChangeAspect="1"/>
          </p:cNvPicPr>
          <p:nvPr/>
        </p:nvPicPr>
        <p:blipFill>
          <a:blip r:embed="rId3"/>
          <a:stretch>
            <a:fillRect/>
          </a:stretch>
        </p:blipFill>
        <p:spPr>
          <a:xfrm rot="1243294">
            <a:off x="6076692" y="2104825"/>
            <a:ext cx="6188542" cy="4520425"/>
          </a:xfrm>
          <a:prstGeom prst="rect">
            <a:avLst/>
          </a:prstGeom>
          <a:effectLst>
            <a:outerShdw blurRad="50800" dist="38100" dir="2700000" algn="tl" rotWithShape="0">
              <a:prstClr val="black">
                <a:alpha val="40000"/>
              </a:prstClr>
            </a:outerShdw>
          </a:effectLst>
        </p:spPr>
      </p:pic>
      <p:pic>
        <p:nvPicPr>
          <p:cNvPr id="8" name="Picture 7" descr="Logo, company name&#10;&#10;Description automatically generated">
            <a:extLst>
              <a:ext uri="{FF2B5EF4-FFF2-40B4-BE49-F238E27FC236}">
                <a16:creationId xmlns:a16="http://schemas.microsoft.com/office/drawing/2014/main" id="{E7771A2E-B6D3-4E69-9CC2-8BBECFE13207}"/>
              </a:ext>
            </a:extLst>
          </p:cNvPr>
          <p:cNvPicPr>
            <a:picLocks noChangeAspect="1"/>
          </p:cNvPicPr>
          <p:nvPr/>
        </p:nvPicPr>
        <p:blipFill>
          <a:blip r:embed="rId4"/>
          <a:stretch>
            <a:fillRect/>
          </a:stretch>
        </p:blipFill>
        <p:spPr>
          <a:xfrm>
            <a:off x="246993" y="5335049"/>
            <a:ext cx="1277007" cy="1277007"/>
          </a:xfrm>
          <a:prstGeom prst="rect">
            <a:avLst/>
          </a:prstGeom>
        </p:spPr>
      </p:pic>
    </p:spTree>
    <p:extLst>
      <p:ext uri="{BB962C8B-B14F-4D97-AF65-F5344CB8AC3E}">
        <p14:creationId xmlns:p14="http://schemas.microsoft.com/office/powerpoint/2010/main" val="18900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47D73-5A74-7544-B88E-CAA8AA405A1E}"/>
              </a:ext>
            </a:extLst>
          </p:cNvPr>
          <p:cNvSpPr>
            <a:spLocks noGrp="1"/>
          </p:cNvSpPr>
          <p:nvPr>
            <p:ph type="title"/>
          </p:nvPr>
        </p:nvSpPr>
        <p:spPr/>
        <p:txBody>
          <a:bodyPr/>
          <a:lstStyle/>
          <a:p>
            <a:r>
              <a:rPr lang="en-US" b="1" dirty="0"/>
              <a:t>Opt-out Right for “Sale”</a:t>
            </a:r>
            <a:endParaRPr lang="en-US" dirty="0"/>
          </a:p>
        </p:txBody>
      </p:sp>
      <p:pic>
        <p:nvPicPr>
          <p:cNvPr id="9" name="Picture 8" descr="Text&#10;&#10;Description automatically generated">
            <a:extLst>
              <a:ext uri="{FF2B5EF4-FFF2-40B4-BE49-F238E27FC236}">
                <a16:creationId xmlns:a16="http://schemas.microsoft.com/office/drawing/2014/main" id="{E4A80DD6-6866-504F-9154-ECE1F9FC7E1B}"/>
              </a:ext>
            </a:extLst>
          </p:cNvPr>
          <p:cNvPicPr>
            <a:picLocks noChangeAspect="1"/>
          </p:cNvPicPr>
          <p:nvPr/>
        </p:nvPicPr>
        <p:blipFill>
          <a:blip r:embed="rId3"/>
          <a:stretch>
            <a:fillRect/>
          </a:stretch>
        </p:blipFill>
        <p:spPr>
          <a:xfrm>
            <a:off x="630992" y="3428999"/>
            <a:ext cx="3283105" cy="3138616"/>
          </a:xfrm>
          <a:prstGeom prst="rect">
            <a:avLst/>
          </a:prstGeom>
        </p:spPr>
      </p:pic>
      <p:sp>
        <p:nvSpPr>
          <p:cNvPr id="10" name="Text Placeholder 2">
            <a:extLst>
              <a:ext uri="{FF2B5EF4-FFF2-40B4-BE49-F238E27FC236}">
                <a16:creationId xmlns:a16="http://schemas.microsoft.com/office/drawing/2014/main" id="{DBE3710C-CF72-024D-B630-358E17773EB5}"/>
              </a:ext>
            </a:extLst>
          </p:cNvPr>
          <p:cNvSpPr>
            <a:spLocks noGrp="1"/>
          </p:cNvSpPr>
          <p:nvPr>
            <p:ph type="body" sz="quarter" idx="13"/>
          </p:nvPr>
        </p:nvSpPr>
        <p:spPr>
          <a:xfrm>
            <a:off x="402149" y="959785"/>
            <a:ext cx="4063169" cy="4722791"/>
          </a:xfrm>
        </p:spPr>
        <p:txBody>
          <a:bodyPr>
            <a:normAutofit/>
          </a:bodyPr>
          <a:lstStyle/>
          <a:p>
            <a:pPr marL="0" indent="0">
              <a:lnSpc>
                <a:spcPct val="110000"/>
              </a:lnSpc>
              <a:buNone/>
            </a:pPr>
            <a:endParaRPr lang="en-US" b="1" dirty="0"/>
          </a:p>
          <a:p>
            <a:pPr marL="0" indent="0">
              <a:lnSpc>
                <a:spcPct val="110000"/>
              </a:lnSpc>
              <a:buNone/>
            </a:pPr>
            <a:r>
              <a:rPr lang="en-US" sz="2600" b="1" dirty="0"/>
              <a:t>CCPA/CPRA </a:t>
            </a:r>
            <a:r>
              <a:rPr lang="en-US" sz="2600" b="1" dirty="0">
                <a:sym typeface="Wingdings" pitchFamily="2" charset="2"/>
              </a:rPr>
              <a:t> </a:t>
            </a:r>
            <a:endParaRPr lang="en-US" sz="2600" b="1" dirty="0"/>
          </a:p>
          <a:p>
            <a:pPr marL="0" indent="0">
              <a:lnSpc>
                <a:spcPct val="110000"/>
              </a:lnSpc>
              <a:buNone/>
            </a:pPr>
            <a:r>
              <a:rPr lang="en-US" dirty="0"/>
              <a:t>“Sale” = exchange of PI for monetary </a:t>
            </a:r>
            <a:r>
              <a:rPr lang="en-US" i="1" dirty="0">
                <a:solidFill>
                  <a:srgbClr val="F26522"/>
                </a:solidFill>
              </a:rPr>
              <a:t>or other valuable consideratio</a:t>
            </a:r>
            <a:r>
              <a:rPr lang="en-US" dirty="0">
                <a:solidFill>
                  <a:srgbClr val="F26522"/>
                </a:solidFill>
              </a:rPr>
              <a:t>n</a:t>
            </a:r>
          </a:p>
          <a:p>
            <a:pPr marL="0" indent="0">
              <a:lnSpc>
                <a:spcPct val="110000"/>
              </a:lnSpc>
              <a:buNone/>
            </a:pPr>
            <a:endParaRPr lang="en-US" dirty="0"/>
          </a:p>
          <a:p>
            <a:pPr marL="0" indent="0">
              <a:lnSpc>
                <a:spcPct val="110000"/>
              </a:lnSpc>
              <a:buNone/>
            </a:pPr>
            <a:endParaRPr lang="en-US" dirty="0"/>
          </a:p>
        </p:txBody>
      </p:sp>
      <p:sp>
        <p:nvSpPr>
          <p:cNvPr id="11" name="Text Placeholder 2">
            <a:extLst>
              <a:ext uri="{FF2B5EF4-FFF2-40B4-BE49-F238E27FC236}">
                <a16:creationId xmlns:a16="http://schemas.microsoft.com/office/drawing/2014/main" id="{82092F67-D233-8542-8267-18EE44D2E3FA}"/>
              </a:ext>
            </a:extLst>
          </p:cNvPr>
          <p:cNvSpPr txBox="1">
            <a:spLocks/>
          </p:cNvSpPr>
          <p:nvPr/>
        </p:nvSpPr>
        <p:spPr>
          <a:xfrm>
            <a:off x="4694161" y="1519964"/>
            <a:ext cx="6776708" cy="49607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VCDPA </a:t>
            </a:r>
            <a:r>
              <a:rPr kumimoji="0" lang="en-US" sz="26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sym typeface="Wingdings" pitchFamily="2" charset="2"/>
              </a:rPr>
              <a:t> </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“Sale” = exchange of PD for monetary consideration</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Does </a:t>
            </a:r>
            <a:r>
              <a:rPr kumimoji="0" lang="en-US" sz="24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NOT</a:t>
            </a:r>
            <a:r>
              <a:rPr kumimoji="0" lang="en-US"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include: 59.1-571</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Disclosure to a processor</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Disclosure to a third party to provide a product or service requested by the consumer</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Disclosure to the controller’s affiliate</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Disclosure of PD that the consumer “intentionally made available to the general public”</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Disclosure to a third party as part of an asset/merger</a:t>
            </a:r>
          </a:p>
        </p:txBody>
      </p:sp>
      <p:cxnSp>
        <p:nvCxnSpPr>
          <p:cNvPr id="12" name="Straight Connector 11">
            <a:extLst>
              <a:ext uri="{FF2B5EF4-FFF2-40B4-BE49-F238E27FC236}">
                <a16:creationId xmlns:a16="http://schemas.microsoft.com/office/drawing/2014/main" id="{362D5232-CC31-114F-BDF3-07FC9EF0CFC2}"/>
              </a:ext>
            </a:extLst>
          </p:cNvPr>
          <p:cNvCxnSpPr>
            <a:cxnSpLocks/>
          </p:cNvCxnSpPr>
          <p:nvPr/>
        </p:nvCxnSpPr>
        <p:spPr>
          <a:xfrm flipH="1">
            <a:off x="4482732" y="1519964"/>
            <a:ext cx="1" cy="5338036"/>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07875896-151A-BB4F-80F3-E23B044BFD2B}"/>
              </a:ext>
            </a:extLst>
          </p:cNvPr>
          <p:cNvCxnSpPr>
            <a:cxnSpLocks/>
          </p:cNvCxnSpPr>
          <p:nvPr/>
        </p:nvCxnSpPr>
        <p:spPr>
          <a:xfrm>
            <a:off x="466104" y="1924391"/>
            <a:ext cx="832737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4612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52A0D31D-BC07-1C48-A519-22300F560752}"/>
              </a:ext>
            </a:extLst>
          </p:cNvPr>
          <p:cNvPicPr>
            <a:picLocks noChangeAspect="1"/>
          </p:cNvPicPr>
          <p:nvPr/>
        </p:nvPicPr>
        <p:blipFill>
          <a:blip r:embed="rId3"/>
          <a:stretch>
            <a:fillRect/>
          </a:stretch>
        </p:blipFill>
        <p:spPr>
          <a:xfrm>
            <a:off x="8636980" y="2732098"/>
            <a:ext cx="3283105" cy="3138616"/>
          </a:xfrm>
          <a:prstGeom prst="rect">
            <a:avLst/>
          </a:prstGeom>
        </p:spPr>
      </p:pic>
      <p:sp>
        <p:nvSpPr>
          <p:cNvPr id="2" name="Title 1">
            <a:extLst>
              <a:ext uri="{FF2B5EF4-FFF2-40B4-BE49-F238E27FC236}">
                <a16:creationId xmlns:a16="http://schemas.microsoft.com/office/drawing/2014/main" id="{7E247D73-5A74-7544-B88E-CAA8AA405A1E}"/>
              </a:ext>
            </a:extLst>
          </p:cNvPr>
          <p:cNvSpPr>
            <a:spLocks noGrp="1"/>
          </p:cNvSpPr>
          <p:nvPr>
            <p:ph type="title"/>
          </p:nvPr>
        </p:nvSpPr>
        <p:spPr/>
        <p:txBody>
          <a:bodyPr/>
          <a:lstStyle/>
          <a:p>
            <a:r>
              <a:rPr lang="en-US" b="1" dirty="0"/>
              <a:t>Opt-out Right for “Profiling”</a:t>
            </a:r>
            <a:endParaRPr lang="en-US" dirty="0"/>
          </a:p>
        </p:txBody>
      </p:sp>
      <p:sp>
        <p:nvSpPr>
          <p:cNvPr id="3" name="Text Placeholder 2">
            <a:extLst>
              <a:ext uri="{FF2B5EF4-FFF2-40B4-BE49-F238E27FC236}">
                <a16:creationId xmlns:a16="http://schemas.microsoft.com/office/drawing/2014/main" id="{4B2336CB-BDC0-5F4C-B802-827B4FEC3BDA}"/>
              </a:ext>
            </a:extLst>
          </p:cNvPr>
          <p:cNvSpPr>
            <a:spLocks noGrp="1"/>
          </p:cNvSpPr>
          <p:nvPr>
            <p:ph type="body" sz="quarter" idx="13"/>
          </p:nvPr>
        </p:nvSpPr>
        <p:spPr>
          <a:xfrm>
            <a:off x="723011" y="1391479"/>
            <a:ext cx="9907059" cy="5314122"/>
          </a:xfrm>
        </p:spPr>
        <p:txBody>
          <a:bodyPr>
            <a:normAutofit/>
          </a:bodyPr>
          <a:lstStyle/>
          <a:p>
            <a:pPr marL="0" indent="0">
              <a:lnSpc>
                <a:spcPct val="100000"/>
              </a:lnSpc>
              <a:buNone/>
            </a:pPr>
            <a:r>
              <a:rPr lang="en-US" b="1" dirty="0">
                <a:solidFill>
                  <a:schemeClr val="tx1"/>
                </a:solidFill>
              </a:rPr>
              <a:t>“</a:t>
            </a:r>
            <a:r>
              <a:rPr lang="en-US" b="1" dirty="0">
                <a:solidFill>
                  <a:srgbClr val="F26522"/>
                </a:solidFill>
              </a:rPr>
              <a:t>Profiling</a:t>
            </a:r>
            <a:r>
              <a:rPr lang="en-US" b="1" dirty="0">
                <a:solidFill>
                  <a:schemeClr val="tx1"/>
                </a:solidFill>
              </a:rPr>
              <a:t>”</a:t>
            </a:r>
            <a:r>
              <a:rPr lang="en-US" dirty="0"/>
              <a:t> means any form of automated processing performed on personal data to evaluate, analyze, or predict personal aspects related to an identified or identifiable natural person's economic situation, health, personal preferences, interests, reliability, behavior, location, </a:t>
            </a:r>
            <a:br>
              <a:rPr lang="en-US" dirty="0"/>
            </a:br>
            <a:r>
              <a:rPr lang="en-US" dirty="0"/>
              <a:t>or movements. 59.1-571</a:t>
            </a:r>
            <a:br>
              <a:rPr lang="en-US" dirty="0"/>
            </a:br>
            <a:endParaRPr lang="en-US" sz="1400" dirty="0">
              <a:solidFill>
                <a:srgbClr val="333333"/>
              </a:solidFill>
            </a:endParaRPr>
          </a:p>
          <a:p>
            <a:pPr marL="0" indent="0">
              <a:lnSpc>
                <a:spcPct val="100000"/>
              </a:lnSpc>
              <a:buNone/>
            </a:pPr>
            <a:r>
              <a:rPr lang="en-US" dirty="0">
                <a:solidFill>
                  <a:srgbClr val="333333"/>
                </a:solidFill>
              </a:rPr>
              <a:t>Right to opt-out of “</a:t>
            </a:r>
            <a:r>
              <a:rPr lang="en-US" b="1" dirty="0">
                <a:solidFill>
                  <a:srgbClr val="333333"/>
                </a:solidFill>
              </a:rPr>
              <a:t>profiling</a:t>
            </a:r>
            <a:r>
              <a:rPr lang="en-US" dirty="0">
                <a:solidFill>
                  <a:srgbClr val="333333"/>
                </a:solidFill>
              </a:rPr>
              <a:t>” </a:t>
            </a:r>
            <a:r>
              <a:rPr lang="en-US" b="1" u="sng" dirty="0"/>
              <a:t>in furtherance of decisions </a:t>
            </a:r>
            <a:br>
              <a:rPr lang="en-US" b="1" u="sng" dirty="0"/>
            </a:br>
            <a:r>
              <a:rPr lang="en-US" b="1" u="sng" dirty="0"/>
              <a:t>that produce legal or similarly significant effects</a:t>
            </a:r>
            <a:r>
              <a:rPr lang="en-US" dirty="0"/>
              <a:t> concerning </a:t>
            </a:r>
            <a:br>
              <a:rPr lang="en-US" dirty="0"/>
            </a:br>
            <a:r>
              <a:rPr lang="en-US" dirty="0"/>
              <a:t>the consumer. 59.1-573(A)(5)</a:t>
            </a:r>
            <a:br>
              <a:rPr lang="en-US" dirty="0"/>
            </a:br>
            <a:endParaRPr lang="en-US" sz="1400" dirty="0">
              <a:solidFill>
                <a:srgbClr val="333333"/>
              </a:solidFill>
            </a:endParaRPr>
          </a:p>
          <a:p>
            <a:pPr marL="0" indent="0">
              <a:lnSpc>
                <a:spcPct val="100000"/>
              </a:lnSpc>
              <a:buNone/>
            </a:pPr>
            <a:r>
              <a:rPr lang="en-US" b="1" dirty="0">
                <a:solidFill>
                  <a:srgbClr val="F26522"/>
                </a:solidFill>
              </a:rPr>
              <a:t>CCPA Comparison:</a:t>
            </a:r>
          </a:p>
          <a:p>
            <a:pPr marL="0" indent="0">
              <a:lnSpc>
                <a:spcPct val="100000"/>
              </a:lnSpc>
              <a:buNone/>
            </a:pPr>
            <a:r>
              <a:rPr lang="en-US" dirty="0">
                <a:solidFill>
                  <a:srgbClr val="333333"/>
                </a:solidFill>
              </a:rPr>
              <a:t>Similar to CPRA’s added right to opt-out of automated decision making.</a:t>
            </a:r>
          </a:p>
        </p:txBody>
      </p:sp>
    </p:spTree>
    <p:extLst>
      <p:ext uri="{BB962C8B-B14F-4D97-AF65-F5344CB8AC3E}">
        <p14:creationId xmlns:p14="http://schemas.microsoft.com/office/powerpoint/2010/main" val="671804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47D73-5A74-7544-B88E-CAA8AA405A1E}"/>
              </a:ext>
            </a:extLst>
          </p:cNvPr>
          <p:cNvSpPr>
            <a:spLocks noGrp="1"/>
          </p:cNvSpPr>
          <p:nvPr>
            <p:ph type="title"/>
          </p:nvPr>
        </p:nvSpPr>
        <p:spPr/>
        <p:txBody>
          <a:bodyPr/>
          <a:lstStyle/>
          <a:p>
            <a:r>
              <a:rPr lang="en-US" b="1" dirty="0"/>
              <a:t>Opt-out Right for “Targeted Advertising”</a:t>
            </a:r>
            <a:endParaRPr lang="en-US" dirty="0"/>
          </a:p>
        </p:txBody>
      </p:sp>
      <p:sp>
        <p:nvSpPr>
          <p:cNvPr id="3" name="Text Placeholder 2">
            <a:extLst>
              <a:ext uri="{FF2B5EF4-FFF2-40B4-BE49-F238E27FC236}">
                <a16:creationId xmlns:a16="http://schemas.microsoft.com/office/drawing/2014/main" id="{4B2336CB-BDC0-5F4C-B802-827B4FEC3BDA}"/>
              </a:ext>
            </a:extLst>
          </p:cNvPr>
          <p:cNvSpPr>
            <a:spLocks noGrp="1"/>
          </p:cNvSpPr>
          <p:nvPr>
            <p:ph type="body" sz="quarter" idx="13"/>
          </p:nvPr>
        </p:nvSpPr>
        <p:spPr>
          <a:xfrm>
            <a:off x="723011" y="1378227"/>
            <a:ext cx="10660606" cy="5300870"/>
          </a:xfrm>
        </p:spPr>
        <p:txBody>
          <a:bodyPr>
            <a:normAutofit fontScale="85000" lnSpcReduction="10000"/>
          </a:bodyPr>
          <a:lstStyle/>
          <a:p>
            <a:pPr marL="0" indent="0">
              <a:lnSpc>
                <a:spcPct val="120000"/>
              </a:lnSpc>
              <a:buNone/>
            </a:pPr>
            <a:r>
              <a:rPr lang="en-US" b="1" dirty="0">
                <a:solidFill>
                  <a:schemeClr val="tx1"/>
                </a:solidFill>
              </a:rPr>
              <a:t>“</a:t>
            </a:r>
            <a:r>
              <a:rPr lang="en-US" b="1" dirty="0">
                <a:solidFill>
                  <a:srgbClr val="F26522"/>
                </a:solidFill>
              </a:rPr>
              <a:t>Targeted Advertising</a:t>
            </a:r>
            <a:r>
              <a:rPr lang="en-US" b="1" dirty="0">
                <a:solidFill>
                  <a:schemeClr val="tx1"/>
                </a:solidFill>
              </a:rPr>
              <a:t>”</a:t>
            </a:r>
            <a:r>
              <a:rPr lang="en-US" dirty="0"/>
              <a:t> means displaying advertisements to a consumer where the advertisement is selected based on PD obtained from that consumer's activities over time and across nonaffiliated websites or online applications to predict such consumer's preferences or interests. 59.1-571</a:t>
            </a:r>
          </a:p>
          <a:p>
            <a:pPr marL="457200" lvl="1" indent="0">
              <a:lnSpc>
                <a:spcPct val="120000"/>
              </a:lnSpc>
              <a:buNone/>
            </a:pPr>
            <a:r>
              <a:rPr lang="en-US" sz="2200" b="1" dirty="0">
                <a:solidFill>
                  <a:srgbClr val="333333"/>
                </a:solidFill>
              </a:rPr>
              <a:t>Excludes Ads: </a:t>
            </a:r>
            <a:r>
              <a:rPr lang="en-US" sz="2200" b="1" dirty="0"/>
              <a:t>(1) </a:t>
            </a:r>
            <a:r>
              <a:rPr lang="en-US" sz="2200" dirty="0"/>
              <a:t>Based on activities within a controller's own websites or online applications; </a:t>
            </a:r>
            <a:r>
              <a:rPr lang="en-US" sz="2200" b="1" dirty="0"/>
              <a:t>(2) </a:t>
            </a:r>
            <a:r>
              <a:rPr lang="en-US" sz="2200" dirty="0"/>
              <a:t>Based on the context of a consumer's current search query, visit to a website, or online application; </a:t>
            </a:r>
            <a:r>
              <a:rPr lang="en-US" sz="2200" b="1" dirty="0"/>
              <a:t>(3) </a:t>
            </a:r>
            <a:r>
              <a:rPr lang="en-US" sz="2200" dirty="0"/>
              <a:t>Directed to a consumer in response to a request for information or feedback; or </a:t>
            </a:r>
            <a:r>
              <a:rPr lang="en-US" sz="2200" b="1" dirty="0"/>
              <a:t>(4) </a:t>
            </a:r>
            <a:r>
              <a:rPr lang="en-US" sz="2200" dirty="0"/>
              <a:t>Processing personal data processed solely for measuring or reporting advertising performance, reach, or frequency.</a:t>
            </a:r>
            <a:br>
              <a:rPr lang="en-US" sz="2200" dirty="0"/>
            </a:br>
            <a:endParaRPr lang="en-US" sz="1600" dirty="0">
              <a:solidFill>
                <a:srgbClr val="333333"/>
              </a:solidFill>
            </a:endParaRPr>
          </a:p>
          <a:p>
            <a:pPr marL="0" indent="0">
              <a:lnSpc>
                <a:spcPct val="120000"/>
              </a:lnSpc>
              <a:buNone/>
            </a:pPr>
            <a:r>
              <a:rPr lang="en-US" dirty="0">
                <a:solidFill>
                  <a:srgbClr val="333333"/>
                </a:solidFill>
              </a:rPr>
              <a:t>Right to opt-out </a:t>
            </a:r>
            <a:r>
              <a:rPr lang="en-US" dirty="0"/>
              <a:t>the processing of PD for purposes of </a:t>
            </a:r>
            <a:r>
              <a:rPr lang="en-US" dirty="0">
                <a:solidFill>
                  <a:srgbClr val="333333"/>
                </a:solidFill>
              </a:rPr>
              <a:t>“</a:t>
            </a:r>
            <a:r>
              <a:rPr lang="en-US" b="1" dirty="0">
                <a:solidFill>
                  <a:srgbClr val="333333"/>
                </a:solidFill>
              </a:rPr>
              <a:t>targeted advertising</a:t>
            </a:r>
            <a:r>
              <a:rPr lang="en-US" dirty="0">
                <a:solidFill>
                  <a:srgbClr val="333333"/>
                </a:solidFill>
              </a:rPr>
              <a:t>.</a:t>
            </a:r>
            <a:r>
              <a:rPr lang="en-US" dirty="0"/>
              <a:t>” 59.1-573(A)(5)</a:t>
            </a:r>
            <a:br>
              <a:rPr lang="en-US" dirty="0"/>
            </a:br>
            <a:endParaRPr lang="en-US" sz="1500" dirty="0">
              <a:solidFill>
                <a:srgbClr val="F26522"/>
              </a:solidFill>
            </a:endParaRPr>
          </a:p>
          <a:p>
            <a:pPr marL="0" indent="0">
              <a:lnSpc>
                <a:spcPct val="120000"/>
              </a:lnSpc>
              <a:buNone/>
            </a:pPr>
            <a:r>
              <a:rPr lang="en-US" sz="2800" b="1" dirty="0">
                <a:solidFill>
                  <a:srgbClr val="F26522"/>
                </a:solidFill>
              </a:rPr>
              <a:t>CCPA Comparison:</a:t>
            </a:r>
          </a:p>
          <a:p>
            <a:pPr marL="0" indent="0">
              <a:lnSpc>
                <a:spcPct val="120000"/>
              </a:lnSpc>
              <a:buNone/>
            </a:pPr>
            <a:r>
              <a:rPr lang="en-US" dirty="0">
                <a:solidFill>
                  <a:srgbClr val="333333"/>
                </a:solidFill>
              </a:rPr>
              <a:t>Similar to CPRA’s added right to opt-out of sharing </a:t>
            </a:r>
            <a:r>
              <a:rPr lang="en-US" dirty="0"/>
              <a:t>for “cross-context behavioral advertising.”</a:t>
            </a:r>
            <a:endParaRPr lang="en-US" dirty="0">
              <a:solidFill>
                <a:srgbClr val="333333"/>
              </a:solidFill>
            </a:endParaRPr>
          </a:p>
        </p:txBody>
      </p:sp>
    </p:spTree>
    <p:extLst>
      <p:ext uri="{BB962C8B-B14F-4D97-AF65-F5344CB8AC3E}">
        <p14:creationId xmlns:p14="http://schemas.microsoft.com/office/powerpoint/2010/main" val="6252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47D73-5A74-7544-B88E-CAA8AA405A1E}"/>
              </a:ext>
            </a:extLst>
          </p:cNvPr>
          <p:cNvSpPr>
            <a:spLocks noGrp="1"/>
          </p:cNvSpPr>
          <p:nvPr>
            <p:ph type="title"/>
          </p:nvPr>
        </p:nvSpPr>
        <p:spPr/>
        <p:txBody>
          <a:bodyPr/>
          <a:lstStyle/>
          <a:p>
            <a:r>
              <a:rPr lang="en-US" b="1" u="sng" dirty="0"/>
              <a:t>Consent</a:t>
            </a:r>
            <a:r>
              <a:rPr lang="en-US" b="1" dirty="0"/>
              <a:t> for processing “Sensitive Data”</a:t>
            </a:r>
            <a:endParaRPr lang="en-US" u="sng" dirty="0"/>
          </a:p>
        </p:txBody>
      </p:sp>
      <p:sp>
        <p:nvSpPr>
          <p:cNvPr id="3" name="Text Placeholder 2">
            <a:extLst>
              <a:ext uri="{FF2B5EF4-FFF2-40B4-BE49-F238E27FC236}">
                <a16:creationId xmlns:a16="http://schemas.microsoft.com/office/drawing/2014/main" id="{4B2336CB-BDC0-5F4C-B802-827B4FEC3BDA}"/>
              </a:ext>
            </a:extLst>
          </p:cNvPr>
          <p:cNvSpPr>
            <a:spLocks noGrp="1"/>
          </p:cNvSpPr>
          <p:nvPr>
            <p:ph type="body" sz="quarter" idx="13"/>
          </p:nvPr>
        </p:nvSpPr>
        <p:spPr>
          <a:xfrm>
            <a:off x="371474" y="1403219"/>
            <a:ext cx="10429876" cy="3451397"/>
          </a:xfrm>
        </p:spPr>
        <p:txBody>
          <a:bodyPr>
            <a:noAutofit/>
          </a:bodyPr>
          <a:lstStyle/>
          <a:p>
            <a:pPr marL="0" indent="0">
              <a:lnSpc>
                <a:spcPct val="120000"/>
              </a:lnSpc>
              <a:buNone/>
            </a:pPr>
            <a:r>
              <a:rPr lang="en-US" sz="2200" b="1" dirty="0">
                <a:solidFill>
                  <a:schemeClr val="tx1"/>
                </a:solidFill>
              </a:rPr>
              <a:t>“</a:t>
            </a:r>
            <a:r>
              <a:rPr lang="en-US" sz="2200" b="1" dirty="0">
                <a:solidFill>
                  <a:srgbClr val="F26522"/>
                </a:solidFill>
              </a:rPr>
              <a:t>Sensitive Data</a:t>
            </a:r>
            <a:r>
              <a:rPr lang="en-US" sz="2200" b="1" dirty="0">
                <a:solidFill>
                  <a:schemeClr val="tx1"/>
                </a:solidFill>
              </a:rPr>
              <a:t>”</a:t>
            </a:r>
            <a:r>
              <a:rPr lang="en-US" sz="2200" dirty="0"/>
              <a:t> means a category of personal data that includes:</a:t>
            </a:r>
          </a:p>
          <a:p>
            <a:pPr marL="0" indent="0">
              <a:lnSpc>
                <a:spcPct val="120000"/>
              </a:lnSpc>
              <a:buNone/>
            </a:pPr>
            <a:r>
              <a:rPr lang="en-US" sz="2200" dirty="0"/>
              <a:t>1. Personal data revealing racial or ethnic origin, religious beliefs, mental or physical health diagnosis, sexual orientation, or citizenship or immigration status;</a:t>
            </a:r>
          </a:p>
          <a:p>
            <a:pPr marL="0" indent="0">
              <a:lnSpc>
                <a:spcPct val="120000"/>
              </a:lnSpc>
              <a:buNone/>
            </a:pPr>
            <a:r>
              <a:rPr lang="en-US" sz="2200" dirty="0"/>
              <a:t>2. The processing of genetic or biometric data for the purpose of uniquely identifying a natural person;</a:t>
            </a:r>
          </a:p>
          <a:p>
            <a:pPr marL="0" indent="0">
              <a:lnSpc>
                <a:spcPct val="120000"/>
              </a:lnSpc>
              <a:buNone/>
            </a:pPr>
            <a:r>
              <a:rPr lang="en-US" sz="2200" dirty="0"/>
              <a:t>3. The personal data collected from a known child; or</a:t>
            </a:r>
          </a:p>
          <a:p>
            <a:pPr marL="0" indent="0">
              <a:lnSpc>
                <a:spcPct val="120000"/>
              </a:lnSpc>
              <a:buNone/>
            </a:pPr>
            <a:r>
              <a:rPr lang="en-US" sz="2200" dirty="0"/>
              <a:t>4. Precise geolocation data.</a:t>
            </a:r>
          </a:p>
          <a:p>
            <a:pPr marL="0" indent="0">
              <a:lnSpc>
                <a:spcPct val="120000"/>
              </a:lnSpc>
              <a:buNone/>
            </a:pPr>
            <a:br>
              <a:rPr lang="en-US" sz="2200" dirty="0"/>
            </a:br>
            <a:endParaRPr lang="en-US" sz="2200" dirty="0">
              <a:solidFill>
                <a:srgbClr val="F26522"/>
              </a:solidFill>
            </a:endParaRPr>
          </a:p>
        </p:txBody>
      </p:sp>
      <p:sp>
        <p:nvSpPr>
          <p:cNvPr id="5" name="Rectangle 4">
            <a:extLst>
              <a:ext uri="{FF2B5EF4-FFF2-40B4-BE49-F238E27FC236}">
                <a16:creationId xmlns:a16="http://schemas.microsoft.com/office/drawing/2014/main" id="{4B4A2ECD-ACF4-D044-84DC-F187CA9DEC8C}"/>
              </a:ext>
            </a:extLst>
          </p:cNvPr>
          <p:cNvSpPr/>
          <p:nvPr/>
        </p:nvSpPr>
        <p:spPr>
          <a:xfrm>
            <a:off x="371474" y="5097504"/>
            <a:ext cx="10815639" cy="1107996"/>
          </a:xfrm>
          <a:prstGeom prst="rect">
            <a:avLst/>
          </a:prstGeom>
        </p:spPr>
        <p:txBody>
          <a:bodyPr wrap="square">
            <a:spAutoFit/>
          </a:bodyPr>
          <a:lstStyle/>
          <a:p>
            <a:pPr>
              <a:lnSpc>
                <a:spcPct val="100000"/>
              </a:lnSpc>
            </a:pPr>
            <a:r>
              <a:rPr lang="en-US" sz="2200" dirty="0">
                <a:latin typeface="Arial" panose="020B0604020202020204" pitchFamily="34" charset="0"/>
                <a:cs typeface="Arial" panose="020B0604020202020204" pitchFamily="34" charset="0"/>
              </a:rPr>
              <a:t>“</a:t>
            </a:r>
            <a:r>
              <a:rPr lang="en-US" sz="2200" b="1" dirty="0">
                <a:solidFill>
                  <a:srgbClr val="F26522"/>
                </a:solidFill>
                <a:latin typeface="Arial" panose="020B0604020202020204" pitchFamily="34" charset="0"/>
                <a:cs typeface="Arial" panose="020B0604020202020204" pitchFamily="34" charset="0"/>
              </a:rPr>
              <a:t>Consent</a:t>
            </a:r>
            <a:r>
              <a:rPr lang="en-US" sz="2200" dirty="0">
                <a:latin typeface="Arial" panose="020B0604020202020204" pitchFamily="34" charset="0"/>
                <a:cs typeface="Arial" panose="020B0604020202020204" pitchFamily="34" charset="0"/>
              </a:rPr>
              <a:t>” means “a clear affirmative act signifying a consumer's freely given, specific, informed, and unambiguous agreement to process personal data relating to the consumer,” such as a written or electronic statement.</a:t>
            </a:r>
          </a:p>
        </p:txBody>
      </p:sp>
      <p:pic>
        <p:nvPicPr>
          <p:cNvPr id="6" name="Picture 5" descr="Logo, company name&#10;&#10;Description automatically generated">
            <a:extLst>
              <a:ext uri="{FF2B5EF4-FFF2-40B4-BE49-F238E27FC236}">
                <a16:creationId xmlns:a16="http://schemas.microsoft.com/office/drawing/2014/main" id="{9075385B-766B-46A9-9BF1-E06B743F4E16}"/>
              </a:ext>
            </a:extLst>
          </p:cNvPr>
          <p:cNvPicPr>
            <a:picLocks noChangeAspect="1"/>
          </p:cNvPicPr>
          <p:nvPr/>
        </p:nvPicPr>
        <p:blipFill>
          <a:blip r:embed="rId3"/>
          <a:stretch>
            <a:fillRect/>
          </a:stretch>
        </p:blipFill>
        <p:spPr>
          <a:xfrm>
            <a:off x="10681855" y="5351006"/>
            <a:ext cx="1277007" cy="1277007"/>
          </a:xfrm>
          <a:prstGeom prst="rect">
            <a:avLst/>
          </a:prstGeom>
        </p:spPr>
      </p:pic>
    </p:spTree>
    <p:extLst>
      <p:ext uri="{BB962C8B-B14F-4D97-AF65-F5344CB8AC3E}">
        <p14:creationId xmlns:p14="http://schemas.microsoft.com/office/powerpoint/2010/main" val="3704074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22202-369B-3640-B474-0A7792B14FC7}"/>
              </a:ext>
            </a:extLst>
          </p:cNvPr>
          <p:cNvSpPr>
            <a:spLocks noGrp="1"/>
          </p:cNvSpPr>
          <p:nvPr>
            <p:ph type="title"/>
          </p:nvPr>
        </p:nvSpPr>
        <p:spPr>
          <a:xfrm>
            <a:off x="371475" y="120063"/>
            <a:ext cx="9907059" cy="651462"/>
          </a:xfrm>
        </p:spPr>
        <p:txBody>
          <a:bodyPr>
            <a:normAutofit/>
          </a:bodyPr>
          <a:lstStyle/>
          <a:p>
            <a:r>
              <a:rPr lang="en-US" sz="2800" dirty="0"/>
              <a:t>”Sensitive” info comparison:</a:t>
            </a:r>
          </a:p>
        </p:txBody>
      </p:sp>
      <p:graphicFrame>
        <p:nvGraphicFramePr>
          <p:cNvPr id="4" name="Table 4">
            <a:extLst>
              <a:ext uri="{FF2B5EF4-FFF2-40B4-BE49-F238E27FC236}">
                <a16:creationId xmlns:a16="http://schemas.microsoft.com/office/drawing/2014/main" id="{95488A4C-CE03-0E43-B01E-B44CC8B4848A}"/>
              </a:ext>
            </a:extLst>
          </p:cNvPr>
          <p:cNvGraphicFramePr>
            <a:graphicFrameLocks noGrp="1"/>
          </p:cNvGraphicFramePr>
          <p:nvPr>
            <p:extLst>
              <p:ext uri="{D42A27DB-BD31-4B8C-83A1-F6EECF244321}">
                <p14:modId xmlns:p14="http://schemas.microsoft.com/office/powerpoint/2010/main" val="131273591"/>
              </p:ext>
            </p:extLst>
          </p:nvPr>
        </p:nvGraphicFramePr>
        <p:xfrm>
          <a:off x="120123" y="818515"/>
          <a:ext cx="10258424" cy="5943600"/>
        </p:xfrm>
        <a:graphic>
          <a:graphicData uri="http://schemas.openxmlformats.org/drawingml/2006/table">
            <a:tbl>
              <a:tblPr firstRow="1" bandRow="1">
                <a:tableStyleId>{21E4AEA4-8DFA-4A89-87EB-49C32662AFE0}</a:tableStyleId>
              </a:tblPr>
              <a:tblGrid>
                <a:gridCol w="3457575">
                  <a:extLst>
                    <a:ext uri="{9D8B030D-6E8A-4147-A177-3AD203B41FA5}">
                      <a16:colId xmlns:a16="http://schemas.microsoft.com/office/drawing/2014/main" val="616781908"/>
                    </a:ext>
                  </a:extLst>
                </a:gridCol>
                <a:gridCol w="3200400">
                  <a:extLst>
                    <a:ext uri="{9D8B030D-6E8A-4147-A177-3AD203B41FA5}">
                      <a16:colId xmlns:a16="http://schemas.microsoft.com/office/drawing/2014/main" val="2001793119"/>
                    </a:ext>
                  </a:extLst>
                </a:gridCol>
                <a:gridCol w="3600449">
                  <a:extLst>
                    <a:ext uri="{9D8B030D-6E8A-4147-A177-3AD203B41FA5}">
                      <a16:colId xmlns:a16="http://schemas.microsoft.com/office/drawing/2014/main" val="3906920873"/>
                    </a:ext>
                  </a:extLst>
                </a:gridCol>
              </a:tblGrid>
              <a:tr h="0">
                <a:tc>
                  <a:txBody>
                    <a:bodyPr/>
                    <a:lstStyle/>
                    <a:p>
                      <a:endParaRPr lang="en-US" dirty="0">
                        <a:latin typeface="Arial" panose="020B0604020202020204" pitchFamily="34" charset="0"/>
                        <a:cs typeface="Arial" panose="020B0604020202020204" pitchFamily="34" charset="0"/>
                      </a:endParaRPr>
                    </a:p>
                  </a:txBody>
                  <a:tcPr anchor="ctr">
                    <a:noFill/>
                  </a:tcPr>
                </a:tc>
                <a:tc>
                  <a:txBody>
                    <a:bodyPr/>
                    <a:lstStyle/>
                    <a:p>
                      <a:pPr algn="ctr"/>
                      <a:r>
                        <a:rPr lang="en-US" sz="2000" dirty="0">
                          <a:latin typeface="Arial" panose="020B0604020202020204" pitchFamily="34" charset="0"/>
                          <a:cs typeface="Arial" panose="020B0604020202020204" pitchFamily="34" charset="0"/>
                        </a:rPr>
                        <a:t>CPRA</a:t>
                      </a:r>
                    </a:p>
                  </a:txBody>
                  <a:tcPr anchor="ctr">
                    <a:solidFill>
                      <a:srgbClr val="333333"/>
                    </a:solidFill>
                  </a:tcPr>
                </a:tc>
                <a:tc>
                  <a:txBody>
                    <a:bodyPr/>
                    <a:lstStyle/>
                    <a:p>
                      <a:pPr algn="ctr"/>
                      <a:r>
                        <a:rPr lang="en-US" sz="2000" dirty="0">
                          <a:latin typeface="Arial" panose="020B0604020202020204" pitchFamily="34" charset="0"/>
                          <a:cs typeface="Arial" panose="020B0604020202020204" pitchFamily="34" charset="0"/>
                        </a:rPr>
                        <a:t>VCDPA</a:t>
                      </a:r>
                    </a:p>
                  </a:txBody>
                  <a:tcPr anchor="ctr">
                    <a:solidFill>
                      <a:srgbClr val="333333"/>
                    </a:solidFill>
                  </a:tcPr>
                </a:tc>
                <a:extLst>
                  <a:ext uri="{0D108BD9-81ED-4DB2-BD59-A6C34878D82A}">
                    <a16:rowId xmlns:a16="http://schemas.microsoft.com/office/drawing/2014/main" val="3180288680"/>
                  </a:ext>
                </a:extLst>
              </a:tr>
              <a:tr h="228600">
                <a:tc>
                  <a:txBody>
                    <a:bodyPr/>
                    <a:lstStyle/>
                    <a:p>
                      <a:pPr lvl="0" algn="r"/>
                      <a:r>
                        <a:rPr lang="en-US" sz="1400" b="0" dirty="0">
                          <a:solidFill>
                            <a:srgbClr val="333333"/>
                          </a:solidFill>
                          <a:latin typeface="Arial" panose="020B0604020202020204" pitchFamily="34" charset="0"/>
                          <a:cs typeface="Arial" panose="020B0604020202020204" pitchFamily="34" charset="0"/>
                        </a:rPr>
                        <a:t>Gov’t ID (SSN, DL#, etc.)</a:t>
                      </a:r>
                    </a:p>
                  </a:txBody>
                  <a:tcPr anchor="ctr">
                    <a:gradFill flip="none" rotWithShape="1">
                      <a:gsLst>
                        <a:gs pos="0">
                          <a:schemeClr val="bg1"/>
                        </a:gs>
                        <a:gs pos="100000">
                          <a:srgbClr val="DEE0E6"/>
                        </a:gs>
                      </a:gsLst>
                      <a:lin ang="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latin typeface="Arial" panose="020B0604020202020204" pitchFamily="34" charset="0"/>
                          <a:cs typeface="Arial" panose="020B0604020202020204" pitchFamily="34" charset="0"/>
                        </a:rPr>
                        <a:t>✓</a:t>
                      </a:r>
                      <a:endParaRPr lang="en-US" sz="2000" b="1" dirty="0">
                        <a:solidFill>
                          <a:srgbClr val="C00000"/>
                        </a:solidFill>
                        <a:latin typeface="Arial" panose="020B0604020202020204" pitchFamily="34" charset="0"/>
                        <a:cs typeface="Arial" panose="020B0604020202020204" pitchFamily="34" charset="0"/>
                      </a:endParaRPr>
                    </a:p>
                  </a:txBody>
                  <a:tcPr anchor="ctr">
                    <a:solidFill>
                      <a:srgbClr val="DEE0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C00000"/>
                          </a:solidFill>
                          <a:latin typeface="Arial" panose="020B0604020202020204" pitchFamily="34" charset="0"/>
                          <a:cs typeface="Arial" panose="020B0604020202020204" pitchFamily="34" charset="0"/>
                        </a:rPr>
                        <a:t>✗</a:t>
                      </a:r>
                    </a:p>
                  </a:txBody>
                  <a:tcPr anchor="ctr">
                    <a:solidFill>
                      <a:srgbClr val="DEE0E6"/>
                    </a:solidFill>
                  </a:tcPr>
                </a:tc>
                <a:extLst>
                  <a:ext uri="{0D108BD9-81ED-4DB2-BD59-A6C34878D82A}">
                    <a16:rowId xmlns:a16="http://schemas.microsoft.com/office/drawing/2014/main" val="231349561"/>
                  </a:ext>
                </a:extLst>
              </a:tr>
              <a:tr h="246697">
                <a:tc>
                  <a:txBody>
                    <a:bodyPr/>
                    <a:lstStyle/>
                    <a:p>
                      <a:pPr lvl="0" algn="r"/>
                      <a:r>
                        <a:rPr lang="en-US" sz="1400" b="0" dirty="0">
                          <a:solidFill>
                            <a:srgbClr val="333333"/>
                          </a:solidFill>
                          <a:latin typeface="Arial" panose="020B0604020202020204" pitchFamily="34" charset="0"/>
                          <a:cs typeface="Arial" panose="020B0604020202020204" pitchFamily="34" charset="0"/>
                        </a:rPr>
                        <a:t>Log-in &amp; PW</a:t>
                      </a:r>
                    </a:p>
                  </a:txBody>
                  <a:tcPr anchor="ctr">
                    <a:gradFill flip="none" rotWithShape="1">
                      <a:gsLst>
                        <a:gs pos="0">
                          <a:schemeClr val="bg1"/>
                        </a:gs>
                        <a:gs pos="99000">
                          <a:srgbClr val="F5F5F7"/>
                        </a:gs>
                      </a:gsLst>
                      <a:lin ang="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latin typeface="Arial" panose="020B0604020202020204" pitchFamily="34" charset="0"/>
                          <a:cs typeface="Arial" panose="020B0604020202020204" pitchFamily="34" charset="0"/>
                        </a:rPr>
                        <a:t>✓</a:t>
                      </a:r>
                      <a:endParaRPr lang="en-US" sz="2000" b="1" dirty="0">
                        <a:solidFill>
                          <a:srgbClr val="C00000"/>
                        </a:solidFill>
                        <a:latin typeface="Arial" panose="020B0604020202020204" pitchFamily="34" charset="0"/>
                        <a:cs typeface="Arial" panose="020B0604020202020204" pitchFamily="34" charset="0"/>
                      </a:endParaRPr>
                    </a:p>
                  </a:txBody>
                  <a:tcPr anchor="ctr">
                    <a:solidFill>
                      <a:srgbClr val="F5F5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C00000"/>
                          </a:solidFill>
                          <a:latin typeface="Arial" panose="020B0604020202020204" pitchFamily="34" charset="0"/>
                          <a:cs typeface="Arial" panose="020B0604020202020204" pitchFamily="34" charset="0"/>
                        </a:rPr>
                        <a:t>✗</a:t>
                      </a:r>
                    </a:p>
                  </a:txBody>
                  <a:tcPr anchor="ctr">
                    <a:solidFill>
                      <a:srgbClr val="F5F5F7"/>
                    </a:solidFill>
                  </a:tcPr>
                </a:tc>
                <a:extLst>
                  <a:ext uri="{0D108BD9-81ED-4DB2-BD59-A6C34878D82A}">
                    <a16:rowId xmlns:a16="http://schemas.microsoft.com/office/drawing/2014/main" val="329375929"/>
                  </a:ext>
                </a:extLst>
              </a:tr>
              <a:tr h="179070">
                <a:tc>
                  <a:txBody>
                    <a:bodyPr/>
                    <a:lstStyle/>
                    <a:p>
                      <a:pPr lvl="0" algn="r"/>
                      <a:r>
                        <a:rPr lang="en-US" sz="1400" b="0" dirty="0">
                          <a:solidFill>
                            <a:srgbClr val="333333"/>
                          </a:solidFill>
                          <a:latin typeface="Arial" panose="020B0604020202020204" pitchFamily="34" charset="0"/>
                          <a:cs typeface="Arial" panose="020B0604020202020204" pitchFamily="34" charset="0"/>
                        </a:rPr>
                        <a:t>Precise Location</a:t>
                      </a:r>
                    </a:p>
                  </a:txBody>
                  <a:tcPr anchor="ctr">
                    <a:gradFill flip="none" rotWithShape="1">
                      <a:gsLst>
                        <a:gs pos="0">
                          <a:schemeClr val="bg1"/>
                        </a:gs>
                        <a:gs pos="99000">
                          <a:srgbClr val="F5F5F7"/>
                        </a:gs>
                      </a:gsLst>
                      <a:lin ang="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latin typeface="Arial" panose="020B0604020202020204" pitchFamily="34" charset="0"/>
                          <a:cs typeface="Arial" panose="020B0604020202020204" pitchFamily="34" charset="0"/>
                        </a:rPr>
                        <a:t>✓</a:t>
                      </a:r>
                      <a:endParaRPr lang="en-US" sz="2000" b="1" dirty="0">
                        <a:solidFill>
                          <a:srgbClr val="C00000"/>
                        </a:solidFill>
                        <a:latin typeface="Arial" panose="020B0604020202020204" pitchFamily="34" charset="0"/>
                        <a:cs typeface="Arial" panose="020B0604020202020204" pitchFamily="34" charset="0"/>
                      </a:endParaRPr>
                    </a:p>
                  </a:txBody>
                  <a:tcPr anchor="ctr">
                    <a:solidFill>
                      <a:srgbClr val="F5F5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latin typeface="Arial" panose="020B0604020202020204" pitchFamily="34" charset="0"/>
                          <a:cs typeface="Arial" panose="020B0604020202020204" pitchFamily="34" charset="0"/>
                        </a:rPr>
                        <a:t>✓</a:t>
                      </a:r>
                      <a:endParaRPr lang="en-US" sz="2000" b="1" dirty="0">
                        <a:solidFill>
                          <a:srgbClr val="C00000"/>
                        </a:solidFill>
                        <a:latin typeface="Arial" panose="020B0604020202020204" pitchFamily="34" charset="0"/>
                        <a:cs typeface="Arial" panose="020B0604020202020204" pitchFamily="34" charset="0"/>
                      </a:endParaRPr>
                    </a:p>
                  </a:txBody>
                  <a:tcPr anchor="ctr">
                    <a:solidFill>
                      <a:srgbClr val="F5F5F7"/>
                    </a:solidFill>
                  </a:tcPr>
                </a:tc>
                <a:extLst>
                  <a:ext uri="{0D108BD9-81ED-4DB2-BD59-A6C34878D82A}">
                    <a16:rowId xmlns:a16="http://schemas.microsoft.com/office/drawing/2014/main" val="3433483293"/>
                  </a:ext>
                </a:extLst>
              </a:tr>
              <a:tr h="14001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dirty="0">
                          <a:solidFill>
                            <a:srgbClr val="333333"/>
                          </a:solidFill>
                          <a:latin typeface="Arial" panose="020B0604020202020204" pitchFamily="34" charset="0"/>
                          <a:cs typeface="Arial" panose="020B0604020202020204" pitchFamily="34" charset="0"/>
                        </a:rPr>
                        <a:t>Racial or Ethnic Origin</a:t>
                      </a:r>
                    </a:p>
                  </a:txBody>
                  <a:tcPr anchor="ctr">
                    <a:gradFill flip="none" rotWithShape="1">
                      <a:gsLst>
                        <a:gs pos="0">
                          <a:schemeClr val="bg1"/>
                        </a:gs>
                        <a:gs pos="99000">
                          <a:srgbClr val="F5F5F7"/>
                        </a:gs>
                      </a:gsLst>
                      <a:lin ang="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latin typeface="Arial" panose="020B0604020202020204" pitchFamily="34" charset="0"/>
                          <a:cs typeface="Arial" panose="020B0604020202020204" pitchFamily="34" charset="0"/>
                        </a:rPr>
                        <a:t>✓</a:t>
                      </a:r>
                      <a:endParaRPr lang="en-US" sz="2000" b="1" dirty="0">
                        <a:solidFill>
                          <a:srgbClr val="C00000"/>
                        </a:solidFill>
                        <a:latin typeface="Arial" panose="020B0604020202020204" pitchFamily="34" charset="0"/>
                        <a:cs typeface="Arial" panose="020B0604020202020204" pitchFamily="34" charset="0"/>
                      </a:endParaRPr>
                    </a:p>
                  </a:txBody>
                  <a:tcPr anchor="ctr">
                    <a:solidFill>
                      <a:srgbClr val="F5F5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latin typeface="Arial" panose="020B0604020202020204" pitchFamily="34" charset="0"/>
                          <a:cs typeface="Arial" panose="020B0604020202020204" pitchFamily="34" charset="0"/>
                        </a:rPr>
                        <a:t>✓</a:t>
                      </a:r>
                      <a:endParaRPr lang="en-US" sz="2000" b="1" dirty="0">
                        <a:solidFill>
                          <a:srgbClr val="C00000"/>
                        </a:solidFill>
                        <a:latin typeface="Arial" panose="020B0604020202020204" pitchFamily="34" charset="0"/>
                        <a:cs typeface="Arial" panose="020B0604020202020204" pitchFamily="34" charset="0"/>
                      </a:endParaRPr>
                    </a:p>
                  </a:txBody>
                  <a:tcPr anchor="ctr">
                    <a:solidFill>
                      <a:srgbClr val="F5F5F7"/>
                    </a:solidFill>
                  </a:tcPr>
                </a:tc>
                <a:extLst>
                  <a:ext uri="{0D108BD9-81ED-4DB2-BD59-A6C34878D82A}">
                    <a16:rowId xmlns:a16="http://schemas.microsoft.com/office/drawing/2014/main" val="595635486"/>
                  </a:ext>
                </a:extLst>
              </a:tr>
              <a:tr h="0">
                <a:tc>
                  <a:txBody>
                    <a:bodyPr/>
                    <a:lstStyle/>
                    <a:p>
                      <a:pPr lvl="0" algn="r"/>
                      <a:r>
                        <a:rPr lang="en-US" sz="1400" b="0" dirty="0">
                          <a:solidFill>
                            <a:srgbClr val="333333"/>
                          </a:solidFill>
                          <a:latin typeface="Arial" panose="020B0604020202020204" pitchFamily="34" charset="0"/>
                          <a:cs typeface="Arial" panose="020B0604020202020204" pitchFamily="34" charset="0"/>
                        </a:rPr>
                        <a:t>Religious beliefs</a:t>
                      </a:r>
                    </a:p>
                  </a:txBody>
                  <a:tcPr anchor="ctr">
                    <a:gradFill flip="none" rotWithShape="1">
                      <a:gsLst>
                        <a:gs pos="0">
                          <a:schemeClr val="bg1"/>
                        </a:gs>
                        <a:gs pos="99000">
                          <a:srgbClr val="F5F5F7"/>
                        </a:gs>
                      </a:gsLst>
                      <a:lin ang="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latin typeface="Arial" panose="020B0604020202020204" pitchFamily="34" charset="0"/>
                          <a:cs typeface="Arial" panose="020B0604020202020204" pitchFamily="34" charset="0"/>
                        </a:rPr>
                        <a:t>✓</a:t>
                      </a:r>
                      <a:endParaRPr lang="en-US" sz="2000" b="1" dirty="0">
                        <a:solidFill>
                          <a:srgbClr val="C00000"/>
                        </a:solidFill>
                        <a:latin typeface="Arial" panose="020B0604020202020204" pitchFamily="34" charset="0"/>
                        <a:cs typeface="Arial" panose="020B0604020202020204" pitchFamily="34" charset="0"/>
                      </a:endParaRPr>
                    </a:p>
                  </a:txBody>
                  <a:tcPr anchor="ctr">
                    <a:solidFill>
                      <a:srgbClr val="F5F5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latin typeface="Arial" panose="020B0604020202020204" pitchFamily="34" charset="0"/>
                          <a:cs typeface="Arial" panose="020B0604020202020204" pitchFamily="34" charset="0"/>
                        </a:rPr>
                        <a:t>✓</a:t>
                      </a:r>
                      <a:endParaRPr lang="en-US" sz="2000" b="1" dirty="0">
                        <a:solidFill>
                          <a:srgbClr val="C00000"/>
                        </a:solidFill>
                        <a:latin typeface="Arial" panose="020B0604020202020204" pitchFamily="34" charset="0"/>
                        <a:cs typeface="Arial" panose="020B0604020202020204" pitchFamily="34" charset="0"/>
                      </a:endParaRPr>
                    </a:p>
                  </a:txBody>
                  <a:tcPr anchor="ctr">
                    <a:solidFill>
                      <a:srgbClr val="F5F5F7"/>
                    </a:solidFill>
                  </a:tcPr>
                </a:tc>
                <a:extLst>
                  <a:ext uri="{0D108BD9-81ED-4DB2-BD59-A6C34878D82A}">
                    <a16:rowId xmlns:a16="http://schemas.microsoft.com/office/drawing/2014/main" val="451534273"/>
                  </a:ext>
                </a:extLst>
              </a:tr>
              <a:tr h="0">
                <a:tc>
                  <a:txBody>
                    <a:bodyPr/>
                    <a:lstStyle/>
                    <a:p>
                      <a:pPr lvl="0" algn="r"/>
                      <a:r>
                        <a:rPr lang="en-US" sz="1400" b="0" dirty="0">
                          <a:solidFill>
                            <a:srgbClr val="333333"/>
                          </a:solidFill>
                          <a:latin typeface="Arial" panose="020B0604020202020204" pitchFamily="34" charset="0"/>
                          <a:cs typeface="Arial" panose="020B0604020202020204" pitchFamily="34" charset="0"/>
                        </a:rPr>
                        <a:t>Philosophical beliefs</a:t>
                      </a:r>
                    </a:p>
                  </a:txBody>
                  <a:tcPr anchor="ctr">
                    <a:gradFill flip="none" rotWithShape="1">
                      <a:gsLst>
                        <a:gs pos="0">
                          <a:schemeClr val="bg1"/>
                        </a:gs>
                        <a:gs pos="99000">
                          <a:srgbClr val="F5F5F7"/>
                        </a:gs>
                      </a:gsLst>
                      <a:lin ang="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latin typeface="Arial" panose="020B0604020202020204" pitchFamily="34" charset="0"/>
                          <a:cs typeface="Arial" panose="020B0604020202020204" pitchFamily="34" charset="0"/>
                        </a:rPr>
                        <a:t>✓</a:t>
                      </a:r>
                      <a:endParaRPr lang="en-US" sz="2000" b="1" dirty="0">
                        <a:solidFill>
                          <a:srgbClr val="C00000"/>
                        </a:solidFill>
                        <a:latin typeface="Arial" panose="020B0604020202020204" pitchFamily="34" charset="0"/>
                        <a:cs typeface="Arial" panose="020B0604020202020204" pitchFamily="34" charset="0"/>
                      </a:endParaRPr>
                    </a:p>
                  </a:txBody>
                  <a:tcPr anchor="ctr">
                    <a:solidFill>
                      <a:srgbClr val="F5F5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C00000"/>
                          </a:solidFill>
                          <a:latin typeface="Arial" panose="020B0604020202020204" pitchFamily="34" charset="0"/>
                          <a:cs typeface="Arial" panose="020B0604020202020204" pitchFamily="34" charset="0"/>
                        </a:rPr>
                        <a:t>✗</a:t>
                      </a:r>
                    </a:p>
                  </a:txBody>
                  <a:tcPr anchor="ctr">
                    <a:solidFill>
                      <a:srgbClr val="F5F5F7"/>
                    </a:solidFill>
                  </a:tcPr>
                </a:tc>
                <a:extLst>
                  <a:ext uri="{0D108BD9-81ED-4DB2-BD59-A6C34878D82A}">
                    <a16:rowId xmlns:a16="http://schemas.microsoft.com/office/drawing/2014/main" val="1266359234"/>
                  </a:ext>
                </a:extLst>
              </a:tr>
              <a:tr h="0">
                <a:tc>
                  <a:txBody>
                    <a:bodyPr/>
                    <a:lstStyle/>
                    <a:p>
                      <a:pPr lvl="0" algn="r"/>
                      <a:r>
                        <a:rPr lang="en-US" sz="1400" b="0" dirty="0">
                          <a:solidFill>
                            <a:srgbClr val="333333"/>
                          </a:solidFill>
                          <a:latin typeface="Arial" panose="020B0604020202020204" pitchFamily="34" charset="0"/>
                          <a:cs typeface="Arial" panose="020B0604020202020204" pitchFamily="34" charset="0"/>
                        </a:rPr>
                        <a:t>Union membership</a:t>
                      </a:r>
                    </a:p>
                  </a:txBody>
                  <a:tcPr anchor="ctr">
                    <a:gradFill flip="none" rotWithShape="1">
                      <a:gsLst>
                        <a:gs pos="0">
                          <a:schemeClr val="bg1"/>
                        </a:gs>
                        <a:gs pos="99000">
                          <a:srgbClr val="F5F5F7"/>
                        </a:gs>
                      </a:gsLst>
                      <a:lin ang="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latin typeface="Arial" panose="020B0604020202020204" pitchFamily="34" charset="0"/>
                          <a:cs typeface="Arial" panose="020B0604020202020204" pitchFamily="34" charset="0"/>
                        </a:rPr>
                        <a:t>✓</a:t>
                      </a:r>
                      <a:endParaRPr lang="en-US" sz="2000" b="1" dirty="0">
                        <a:solidFill>
                          <a:srgbClr val="C00000"/>
                        </a:solidFill>
                        <a:latin typeface="Arial" panose="020B0604020202020204" pitchFamily="34" charset="0"/>
                        <a:cs typeface="Arial" panose="020B0604020202020204" pitchFamily="34" charset="0"/>
                      </a:endParaRPr>
                    </a:p>
                  </a:txBody>
                  <a:tcPr anchor="ctr">
                    <a:solidFill>
                      <a:srgbClr val="F5F5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C00000"/>
                          </a:solidFill>
                          <a:latin typeface="Arial" panose="020B0604020202020204" pitchFamily="34" charset="0"/>
                          <a:cs typeface="Arial" panose="020B0604020202020204" pitchFamily="34" charset="0"/>
                        </a:rPr>
                        <a:t>✗</a:t>
                      </a:r>
                    </a:p>
                  </a:txBody>
                  <a:tcPr anchor="ctr">
                    <a:solidFill>
                      <a:srgbClr val="F5F5F7"/>
                    </a:solidFill>
                  </a:tcPr>
                </a:tc>
                <a:extLst>
                  <a:ext uri="{0D108BD9-81ED-4DB2-BD59-A6C34878D82A}">
                    <a16:rowId xmlns:a16="http://schemas.microsoft.com/office/drawing/2014/main" val="3591161320"/>
                  </a:ext>
                </a:extLst>
              </a:tr>
              <a:tr h="351472">
                <a:tc>
                  <a:txBody>
                    <a:bodyPr/>
                    <a:lstStyle/>
                    <a:p>
                      <a:pPr lvl="0" algn="r"/>
                      <a:r>
                        <a:rPr lang="en-US" sz="1400" b="0" dirty="0">
                          <a:solidFill>
                            <a:srgbClr val="333333"/>
                          </a:solidFill>
                          <a:latin typeface="Arial" panose="020B0604020202020204" pitchFamily="34" charset="0"/>
                          <a:cs typeface="Arial" panose="020B0604020202020204" pitchFamily="34" charset="0"/>
                        </a:rPr>
                        <a:t>Comms Content (mail, email, SMS)</a:t>
                      </a:r>
                    </a:p>
                  </a:txBody>
                  <a:tcPr anchor="ctr">
                    <a:gradFill flip="none" rotWithShape="1">
                      <a:gsLst>
                        <a:gs pos="0">
                          <a:schemeClr val="bg1"/>
                        </a:gs>
                        <a:gs pos="99000">
                          <a:srgbClr val="F5F5F7"/>
                        </a:gs>
                      </a:gsLst>
                      <a:lin ang="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latin typeface="Arial" panose="020B0604020202020204" pitchFamily="34" charset="0"/>
                          <a:cs typeface="Arial" panose="020B0604020202020204" pitchFamily="34" charset="0"/>
                        </a:rPr>
                        <a:t>✓</a:t>
                      </a:r>
                      <a:endParaRPr lang="en-US" sz="2000" b="1" dirty="0">
                        <a:solidFill>
                          <a:srgbClr val="C00000"/>
                        </a:solidFill>
                        <a:latin typeface="Arial" panose="020B0604020202020204" pitchFamily="34" charset="0"/>
                        <a:cs typeface="Arial" panose="020B0604020202020204" pitchFamily="34" charset="0"/>
                      </a:endParaRPr>
                    </a:p>
                  </a:txBody>
                  <a:tcPr anchor="ctr">
                    <a:solidFill>
                      <a:srgbClr val="F5F5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C00000"/>
                          </a:solidFill>
                          <a:latin typeface="Arial" panose="020B0604020202020204" pitchFamily="34" charset="0"/>
                          <a:cs typeface="Arial" panose="020B0604020202020204" pitchFamily="34" charset="0"/>
                        </a:rPr>
                        <a:t>✗</a:t>
                      </a:r>
                    </a:p>
                  </a:txBody>
                  <a:tcPr anchor="ctr">
                    <a:solidFill>
                      <a:srgbClr val="F5F5F7"/>
                    </a:solidFill>
                  </a:tcPr>
                </a:tc>
                <a:extLst>
                  <a:ext uri="{0D108BD9-81ED-4DB2-BD59-A6C34878D82A}">
                    <a16:rowId xmlns:a16="http://schemas.microsoft.com/office/drawing/2014/main" val="3200005973"/>
                  </a:ext>
                </a:extLst>
              </a:tr>
              <a:tr h="213950">
                <a:tc>
                  <a:txBody>
                    <a:bodyPr/>
                    <a:lstStyle/>
                    <a:p>
                      <a:pPr lvl="0" algn="r"/>
                      <a:r>
                        <a:rPr lang="en-US" sz="1400" b="0" dirty="0">
                          <a:solidFill>
                            <a:srgbClr val="333333"/>
                          </a:solidFill>
                          <a:latin typeface="Arial" panose="020B0604020202020204" pitchFamily="34" charset="0"/>
                          <a:cs typeface="Arial" panose="020B0604020202020204" pitchFamily="34" charset="0"/>
                        </a:rPr>
                        <a:t>Genetic data</a:t>
                      </a:r>
                    </a:p>
                  </a:txBody>
                  <a:tcPr anchor="ctr">
                    <a:gradFill flip="none" rotWithShape="1">
                      <a:gsLst>
                        <a:gs pos="0">
                          <a:schemeClr val="bg1"/>
                        </a:gs>
                        <a:gs pos="99000">
                          <a:srgbClr val="F5F5F7"/>
                        </a:gs>
                      </a:gsLst>
                      <a:lin ang="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latin typeface="Arial" panose="020B0604020202020204" pitchFamily="34" charset="0"/>
                          <a:cs typeface="Arial" panose="020B0604020202020204" pitchFamily="34" charset="0"/>
                        </a:rPr>
                        <a:t>✓</a:t>
                      </a:r>
                      <a:endParaRPr lang="en-US" sz="2000" b="1" dirty="0">
                        <a:solidFill>
                          <a:srgbClr val="C00000"/>
                        </a:solidFill>
                        <a:latin typeface="Arial" panose="020B0604020202020204" pitchFamily="34" charset="0"/>
                        <a:cs typeface="Arial" panose="020B0604020202020204" pitchFamily="34" charset="0"/>
                      </a:endParaRPr>
                    </a:p>
                  </a:txBody>
                  <a:tcPr anchor="ctr">
                    <a:solidFill>
                      <a:srgbClr val="F5F5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latin typeface="Arial" panose="020B0604020202020204" pitchFamily="34" charset="0"/>
                          <a:cs typeface="Arial" panose="020B0604020202020204" pitchFamily="34" charset="0"/>
                        </a:rPr>
                        <a:t>✓</a:t>
                      </a:r>
                      <a:endParaRPr lang="en-US" sz="2000" b="1" dirty="0">
                        <a:solidFill>
                          <a:srgbClr val="C00000"/>
                        </a:solidFill>
                        <a:latin typeface="Arial" panose="020B0604020202020204" pitchFamily="34" charset="0"/>
                        <a:cs typeface="Arial" panose="020B0604020202020204" pitchFamily="34" charset="0"/>
                      </a:endParaRPr>
                    </a:p>
                  </a:txBody>
                  <a:tcPr anchor="ctr">
                    <a:solidFill>
                      <a:srgbClr val="F5F5F7"/>
                    </a:solidFill>
                  </a:tcPr>
                </a:tc>
                <a:extLst>
                  <a:ext uri="{0D108BD9-81ED-4DB2-BD59-A6C34878D82A}">
                    <a16:rowId xmlns:a16="http://schemas.microsoft.com/office/drawing/2014/main" val="2300635905"/>
                  </a:ext>
                </a:extLst>
              </a:tr>
              <a:tr h="246335">
                <a:tc>
                  <a:txBody>
                    <a:bodyPr/>
                    <a:lstStyle/>
                    <a:p>
                      <a:pPr lvl="0" algn="r"/>
                      <a:r>
                        <a:rPr lang="en-US" sz="1400" b="0" dirty="0">
                          <a:solidFill>
                            <a:srgbClr val="333333"/>
                          </a:solidFill>
                          <a:latin typeface="Arial" panose="020B0604020202020204" pitchFamily="34" charset="0"/>
                          <a:cs typeface="Arial" panose="020B0604020202020204" pitchFamily="34" charset="0"/>
                        </a:rPr>
                        <a:t>Mental/Physical Health Diagnosis</a:t>
                      </a:r>
                    </a:p>
                  </a:txBody>
                  <a:tcPr anchor="ctr">
                    <a:gradFill flip="none" rotWithShape="1">
                      <a:gsLst>
                        <a:gs pos="0">
                          <a:schemeClr val="bg1"/>
                        </a:gs>
                        <a:gs pos="99000">
                          <a:srgbClr val="F5F5F7"/>
                        </a:gs>
                      </a:gsLst>
                      <a:lin ang="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latin typeface="Arial" panose="020B0604020202020204" pitchFamily="34" charset="0"/>
                          <a:cs typeface="Arial" panose="020B0604020202020204" pitchFamily="34" charset="0"/>
                        </a:rPr>
                        <a:t>✓</a:t>
                      </a:r>
                      <a:endParaRPr lang="en-US" sz="2000" b="1" dirty="0">
                        <a:solidFill>
                          <a:srgbClr val="C00000"/>
                        </a:solidFill>
                        <a:latin typeface="Arial" panose="020B0604020202020204" pitchFamily="34" charset="0"/>
                        <a:cs typeface="Arial" panose="020B0604020202020204" pitchFamily="34" charset="0"/>
                      </a:endParaRPr>
                    </a:p>
                  </a:txBody>
                  <a:tcPr anchor="ctr">
                    <a:solidFill>
                      <a:srgbClr val="F5F5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latin typeface="Arial" panose="020B0604020202020204" pitchFamily="34" charset="0"/>
                          <a:cs typeface="Arial" panose="020B0604020202020204" pitchFamily="34" charset="0"/>
                        </a:rPr>
                        <a:t>✓</a:t>
                      </a:r>
                      <a:endParaRPr lang="en-US" sz="2000" b="1" dirty="0">
                        <a:solidFill>
                          <a:srgbClr val="C00000"/>
                        </a:solidFill>
                        <a:latin typeface="Arial" panose="020B0604020202020204" pitchFamily="34" charset="0"/>
                        <a:cs typeface="Arial" panose="020B0604020202020204" pitchFamily="34" charset="0"/>
                      </a:endParaRPr>
                    </a:p>
                  </a:txBody>
                  <a:tcPr anchor="ctr">
                    <a:solidFill>
                      <a:srgbClr val="F5F5F7"/>
                    </a:solidFill>
                  </a:tcPr>
                </a:tc>
                <a:extLst>
                  <a:ext uri="{0D108BD9-81ED-4DB2-BD59-A6C34878D82A}">
                    <a16:rowId xmlns:a16="http://schemas.microsoft.com/office/drawing/2014/main" val="2238433639"/>
                  </a:ext>
                </a:extLst>
              </a:tr>
              <a:tr h="235857">
                <a:tc>
                  <a:txBody>
                    <a:bodyPr/>
                    <a:lstStyle/>
                    <a:p>
                      <a:pPr lvl="0" algn="r"/>
                      <a:r>
                        <a:rPr lang="en-US" sz="1400" b="0" dirty="0">
                          <a:solidFill>
                            <a:srgbClr val="333333"/>
                          </a:solidFill>
                          <a:latin typeface="Arial" panose="020B0604020202020204" pitchFamily="34" charset="0"/>
                          <a:cs typeface="Arial" panose="020B0604020202020204" pitchFamily="34" charset="0"/>
                        </a:rPr>
                        <a:t>Immigration/citizenship status</a:t>
                      </a:r>
                    </a:p>
                  </a:txBody>
                  <a:tcPr anchor="ctr">
                    <a:gradFill flip="none" rotWithShape="1">
                      <a:gsLst>
                        <a:gs pos="0">
                          <a:schemeClr val="bg1"/>
                        </a:gs>
                        <a:gs pos="99000">
                          <a:srgbClr val="F5F5F7"/>
                        </a:gs>
                      </a:gsLst>
                      <a:lin ang="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C00000"/>
                          </a:solidFill>
                          <a:latin typeface="Arial" panose="020B0604020202020204" pitchFamily="34" charset="0"/>
                          <a:cs typeface="Arial" panose="020B0604020202020204" pitchFamily="34" charset="0"/>
                        </a:rPr>
                        <a:t>✗</a:t>
                      </a:r>
                    </a:p>
                  </a:txBody>
                  <a:tcPr anchor="ctr">
                    <a:solidFill>
                      <a:srgbClr val="F5F5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latin typeface="Arial" panose="020B0604020202020204" pitchFamily="34" charset="0"/>
                          <a:cs typeface="Arial" panose="020B0604020202020204" pitchFamily="34" charset="0"/>
                        </a:rPr>
                        <a:t>✓</a:t>
                      </a:r>
                      <a:endParaRPr lang="en-US" sz="2000" b="1" dirty="0">
                        <a:solidFill>
                          <a:srgbClr val="C00000"/>
                        </a:solidFill>
                        <a:latin typeface="Arial" panose="020B0604020202020204" pitchFamily="34" charset="0"/>
                        <a:cs typeface="Arial" panose="020B0604020202020204" pitchFamily="34" charset="0"/>
                      </a:endParaRPr>
                    </a:p>
                  </a:txBody>
                  <a:tcPr anchor="ctr">
                    <a:solidFill>
                      <a:srgbClr val="F5F5F7"/>
                    </a:solidFill>
                  </a:tcPr>
                </a:tc>
                <a:extLst>
                  <a:ext uri="{0D108BD9-81ED-4DB2-BD59-A6C34878D82A}">
                    <a16:rowId xmlns:a16="http://schemas.microsoft.com/office/drawing/2014/main" val="1439484139"/>
                  </a:ext>
                </a:extLst>
              </a:tr>
              <a:tr h="172040">
                <a:tc>
                  <a:txBody>
                    <a:bodyPr/>
                    <a:lstStyle/>
                    <a:p>
                      <a:pPr lvl="0" algn="r"/>
                      <a:r>
                        <a:rPr lang="en-US" sz="1400" b="0" dirty="0">
                          <a:solidFill>
                            <a:srgbClr val="333333"/>
                          </a:solidFill>
                          <a:latin typeface="Arial" panose="020B0604020202020204" pitchFamily="34" charset="0"/>
                          <a:cs typeface="Arial" panose="020B0604020202020204" pitchFamily="34" charset="0"/>
                        </a:rPr>
                        <a:t>Sex life/orientation</a:t>
                      </a:r>
                    </a:p>
                  </a:txBody>
                  <a:tcPr anchor="ctr">
                    <a:gradFill flip="none" rotWithShape="1">
                      <a:gsLst>
                        <a:gs pos="0">
                          <a:schemeClr val="bg1"/>
                        </a:gs>
                        <a:gs pos="99000">
                          <a:srgbClr val="F5F5F7"/>
                        </a:gs>
                      </a:gsLst>
                      <a:lin ang="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latin typeface="Arial" panose="020B0604020202020204" pitchFamily="34" charset="0"/>
                          <a:cs typeface="Arial" panose="020B0604020202020204" pitchFamily="34" charset="0"/>
                        </a:rPr>
                        <a:t>✓</a:t>
                      </a:r>
                      <a:endParaRPr lang="en-US" sz="2000" b="1" dirty="0">
                        <a:solidFill>
                          <a:srgbClr val="C00000"/>
                        </a:solidFill>
                        <a:latin typeface="Arial" panose="020B0604020202020204" pitchFamily="34" charset="0"/>
                        <a:cs typeface="Arial" panose="020B0604020202020204" pitchFamily="34" charset="0"/>
                      </a:endParaRPr>
                    </a:p>
                  </a:txBody>
                  <a:tcPr anchor="ctr">
                    <a:solidFill>
                      <a:srgbClr val="F5F5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latin typeface="Arial" panose="020B0604020202020204" pitchFamily="34" charset="0"/>
                          <a:cs typeface="Arial" panose="020B0604020202020204" pitchFamily="34" charset="0"/>
                        </a:rPr>
                        <a:t>✓</a:t>
                      </a:r>
                      <a:endParaRPr lang="en-US" sz="2000" b="1" dirty="0">
                        <a:solidFill>
                          <a:srgbClr val="C00000"/>
                        </a:solidFill>
                        <a:latin typeface="Arial" panose="020B0604020202020204" pitchFamily="34" charset="0"/>
                        <a:cs typeface="Arial" panose="020B0604020202020204" pitchFamily="34" charset="0"/>
                      </a:endParaRPr>
                    </a:p>
                  </a:txBody>
                  <a:tcPr anchor="ctr">
                    <a:solidFill>
                      <a:srgbClr val="F5F5F7"/>
                    </a:solidFill>
                  </a:tcPr>
                </a:tc>
                <a:extLst>
                  <a:ext uri="{0D108BD9-81ED-4DB2-BD59-A6C34878D82A}">
                    <a16:rowId xmlns:a16="http://schemas.microsoft.com/office/drawing/2014/main" val="1605355214"/>
                  </a:ext>
                </a:extLst>
              </a:tr>
              <a:tr h="169182">
                <a:tc>
                  <a:txBody>
                    <a:bodyPr/>
                    <a:lstStyle/>
                    <a:p>
                      <a:pPr lvl="0" algn="r"/>
                      <a:r>
                        <a:rPr lang="en-US" sz="1400" b="0" dirty="0">
                          <a:solidFill>
                            <a:srgbClr val="333333"/>
                          </a:solidFill>
                          <a:latin typeface="Arial" panose="020B0604020202020204" pitchFamily="34" charset="0"/>
                          <a:cs typeface="Arial" panose="020B0604020202020204" pitchFamily="34" charset="0"/>
                        </a:rPr>
                        <a:t>Biometric data</a:t>
                      </a:r>
                    </a:p>
                  </a:txBody>
                  <a:tcPr anchor="ctr">
                    <a:gradFill flip="none" rotWithShape="1">
                      <a:gsLst>
                        <a:gs pos="0">
                          <a:schemeClr val="bg1"/>
                        </a:gs>
                        <a:gs pos="99000">
                          <a:srgbClr val="F5F5F7"/>
                        </a:gs>
                      </a:gsLst>
                      <a:lin ang="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latin typeface="Arial" panose="020B0604020202020204" pitchFamily="34" charset="0"/>
                          <a:cs typeface="Arial" panose="020B0604020202020204" pitchFamily="34" charset="0"/>
                        </a:rPr>
                        <a:t>✓</a:t>
                      </a:r>
                      <a:endParaRPr lang="en-US" sz="2000" b="1" dirty="0">
                        <a:solidFill>
                          <a:srgbClr val="C00000"/>
                        </a:solidFill>
                        <a:latin typeface="Arial" panose="020B0604020202020204" pitchFamily="34" charset="0"/>
                        <a:cs typeface="Arial" panose="020B0604020202020204" pitchFamily="34" charset="0"/>
                      </a:endParaRPr>
                    </a:p>
                  </a:txBody>
                  <a:tcPr anchor="ctr">
                    <a:solidFill>
                      <a:srgbClr val="F5F5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latin typeface="Arial" panose="020B0604020202020204" pitchFamily="34" charset="0"/>
                          <a:cs typeface="Arial" panose="020B0604020202020204" pitchFamily="34" charset="0"/>
                        </a:rPr>
                        <a:t>✓</a:t>
                      </a:r>
                      <a:endParaRPr lang="en-US" sz="2000" b="1" dirty="0">
                        <a:solidFill>
                          <a:srgbClr val="C00000"/>
                        </a:solidFill>
                        <a:latin typeface="Arial" panose="020B0604020202020204" pitchFamily="34" charset="0"/>
                        <a:cs typeface="Arial" panose="020B0604020202020204" pitchFamily="34" charset="0"/>
                      </a:endParaRPr>
                    </a:p>
                  </a:txBody>
                  <a:tcPr anchor="ctr">
                    <a:solidFill>
                      <a:srgbClr val="F5F5F7"/>
                    </a:solidFill>
                  </a:tcPr>
                </a:tc>
                <a:extLst>
                  <a:ext uri="{0D108BD9-81ED-4DB2-BD59-A6C34878D82A}">
                    <a16:rowId xmlns:a16="http://schemas.microsoft.com/office/drawing/2014/main" val="3326522590"/>
                  </a:ext>
                </a:extLst>
              </a:tr>
              <a:tr h="301580">
                <a:tc>
                  <a:txBody>
                    <a:bodyPr/>
                    <a:lstStyle/>
                    <a:p>
                      <a:pPr lvl="0" algn="r"/>
                      <a:r>
                        <a:rPr lang="en-US" sz="1400" b="0" dirty="0">
                          <a:solidFill>
                            <a:srgbClr val="333333"/>
                          </a:solidFill>
                          <a:latin typeface="Arial" panose="020B0604020202020204" pitchFamily="34" charset="0"/>
                          <a:cs typeface="Arial" panose="020B0604020202020204" pitchFamily="34" charset="0"/>
                        </a:rPr>
                        <a:t>Children’s data</a:t>
                      </a:r>
                    </a:p>
                  </a:txBody>
                  <a:tcPr anchor="ctr">
                    <a:gradFill flip="none" rotWithShape="1">
                      <a:gsLst>
                        <a:gs pos="0">
                          <a:schemeClr val="bg1"/>
                        </a:gs>
                        <a:gs pos="99000">
                          <a:srgbClr val="F5F5F7"/>
                        </a:gs>
                      </a:gsLst>
                      <a:lin ang="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C00000"/>
                          </a:solidFill>
                          <a:latin typeface="Arial" panose="020B0604020202020204" pitchFamily="34" charset="0"/>
                          <a:cs typeface="Arial" panose="020B0604020202020204" pitchFamily="34" charset="0"/>
                        </a:rPr>
                        <a:t>✗</a:t>
                      </a:r>
                    </a:p>
                  </a:txBody>
                  <a:tcPr anchor="ctr">
                    <a:solidFill>
                      <a:srgbClr val="F5F5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latin typeface="Arial" panose="020B0604020202020204" pitchFamily="34" charset="0"/>
                          <a:cs typeface="Arial" panose="020B0604020202020204" pitchFamily="34" charset="0"/>
                        </a:rPr>
                        <a:t>✓</a:t>
                      </a:r>
                      <a:endParaRPr lang="en-US" sz="2000" b="1" dirty="0">
                        <a:solidFill>
                          <a:srgbClr val="C00000"/>
                        </a:solidFill>
                        <a:latin typeface="Arial" panose="020B0604020202020204" pitchFamily="34" charset="0"/>
                        <a:cs typeface="Arial" panose="020B0604020202020204" pitchFamily="34" charset="0"/>
                      </a:endParaRPr>
                    </a:p>
                  </a:txBody>
                  <a:tcPr anchor="ctr">
                    <a:solidFill>
                      <a:srgbClr val="F5F5F7"/>
                    </a:solidFill>
                  </a:tcPr>
                </a:tc>
                <a:extLst>
                  <a:ext uri="{0D108BD9-81ED-4DB2-BD59-A6C34878D82A}">
                    <a16:rowId xmlns:a16="http://schemas.microsoft.com/office/drawing/2014/main" val="3970609553"/>
                  </a:ext>
                </a:extLst>
              </a:tr>
            </a:tbl>
          </a:graphicData>
        </a:graphic>
      </p:graphicFrame>
    </p:spTree>
    <p:extLst>
      <p:ext uri="{BB962C8B-B14F-4D97-AF65-F5344CB8AC3E}">
        <p14:creationId xmlns:p14="http://schemas.microsoft.com/office/powerpoint/2010/main" val="2522692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silhouette&#10;&#10;Description automatically generated">
            <a:extLst>
              <a:ext uri="{FF2B5EF4-FFF2-40B4-BE49-F238E27FC236}">
                <a16:creationId xmlns:a16="http://schemas.microsoft.com/office/drawing/2014/main" id="{FF8300D9-76D4-6249-8551-9215743AFADC}"/>
              </a:ext>
            </a:extLst>
          </p:cNvPr>
          <p:cNvPicPr>
            <a:picLocks noChangeAspect="1"/>
          </p:cNvPicPr>
          <p:nvPr/>
        </p:nvPicPr>
        <p:blipFill>
          <a:blip r:embed="rId3"/>
          <a:stretch>
            <a:fillRect/>
          </a:stretch>
        </p:blipFill>
        <p:spPr>
          <a:xfrm>
            <a:off x="8436093" y="3844515"/>
            <a:ext cx="3472738" cy="2987040"/>
          </a:xfrm>
          <a:prstGeom prst="rect">
            <a:avLst/>
          </a:prstGeom>
        </p:spPr>
      </p:pic>
      <p:sp>
        <p:nvSpPr>
          <p:cNvPr id="3" name="Text Placeholder 2">
            <a:extLst>
              <a:ext uri="{FF2B5EF4-FFF2-40B4-BE49-F238E27FC236}">
                <a16:creationId xmlns:a16="http://schemas.microsoft.com/office/drawing/2014/main" id="{4395A0B1-A3C3-CF4B-990B-4F43B91796BF}"/>
              </a:ext>
            </a:extLst>
          </p:cNvPr>
          <p:cNvSpPr>
            <a:spLocks noGrp="1"/>
          </p:cNvSpPr>
          <p:nvPr>
            <p:ph type="body" sz="quarter" idx="13"/>
          </p:nvPr>
        </p:nvSpPr>
        <p:spPr>
          <a:xfrm>
            <a:off x="371474" y="1519964"/>
            <a:ext cx="5614250" cy="5338036"/>
          </a:xfrm>
        </p:spPr>
        <p:txBody>
          <a:bodyPr>
            <a:normAutofit/>
          </a:bodyPr>
          <a:lstStyle/>
          <a:p>
            <a:pPr marL="0" indent="0">
              <a:lnSpc>
                <a:spcPct val="110000"/>
              </a:lnSpc>
              <a:buNone/>
            </a:pPr>
            <a:r>
              <a:rPr lang="en-US" sz="2600" b="1" dirty="0"/>
              <a:t>CCPA/CPRA </a:t>
            </a:r>
            <a:r>
              <a:rPr lang="en-US" sz="2600" b="1" dirty="0">
                <a:sym typeface="Wingdings" pitchFamily="2" charset="2"/>
              </a:rPr>
              <a:t> </a:t>
            </a:r>
            <a:endParaRPr lang="en-US" sz="2600" b="1" dirty="0"/>
          </a:p>
          <a:p>
            <a:pPr marL="0" indent="0">
              <a:lnSpc>
                <a:spcPct val="110000"/>
              </a:lnSpc>
              <a:buNone/>
            </a:pPr>
            <a:r>
              <a:rPr lang="en-US" dirty="0"/>
              <a:t>Consumers can:</a:t>
            </a:r>
          </a:p>
          <a:p>
            <a:pPr>
              <a:lnSpc>
                <a:spcPct val="110000"/>
              </a:lnSpc>
            </a:pPr>
            <a:r>
              <a:rPr lang="en-US" dirty="0"/>
              <a:t>Opt out of the </a:t>
            </a:r>
            <a:r>
              <a:rPr lang="en-US" i="1" dirty="0"/>
              <a:t>sale </a:t>
            </a:r>
            <a:r>
              <a:rPr lang="en-US" dirty="0"/>
              <a:t>of “sensitive PI” </a:t>
            </a:r>
            <a:br>
              <a:rPr lang="en-US" dirty="0"/>
            </a:br>
            <a:r>
              <a:rPr lang="en-US" dirty="0"/>
              <a:t>(via existing DNS process and inclusion of sensitive PI in the </a:t>
            </a:r>
            <a:br>
              <a:rPr lang="en-US" dirty="0"/>
            </a:br>
            <a:r>
              <a:rPr lang="en-US" dirty="0"/>
              <a:t>definition of PI). 1798.140(v)</a:t>
            </a:r>
          </a:p>
          <a:p>
            <a:pPr>
              <a:lnSpc>
                <a:spcPct val="110000"/>
              </a:lnSpc>
            </a:pPr>
            <a:r>
              <a:rPr lang="en-US" dirty="0"/>
              <a:t>Opt out of a business’s mere </a:t>
            </a:r>
            <a:r>
              <a:rPr lang="en-US" i="1" dirty="0"/>
              <a:t>use </a:t>
            </a:r>
            <a:r>
              <a:rPr lang="en-US" dirty="0"/>
              <a:t>of “sensitive PI” for purposes other than providing services or goods to the consumer. 1798.121</a:t>
            </a:r>
          </a:p>
          <a:p>
            <a:pPr marL="0" indent="0">
              <a:lnSpc>
                <a:spcPct val="110000"/>
              </a:lnSpc>
              <a:buNone/>
            </a:pPr>
            <a:endParaRPr lang="en-US" dirty="0"/>
          </a:p>
          <a:p>
            <a:pPr marL="0" indent="0">
              <a:lnSpc>
                <a:spcPct val="110000"/>
              </a:lnSpc>
              <a:buNone/>
            </a:pPr>
            <a:endParaRPr lang="en-US" dirty="0"/>
          </a:p>
        </p:txBody>
      </p:sp>
      <p:sp>
        <p:nvSpPr>
          <p:cNvPr id="5" name="Text Placeholder 2">
            <a:extLst>
              <a:ext uri="{FF2B5EF4-FFF2-40B4-BE49-F238E27FC236}">
                <a16:creationId xmlns:a16="http://schemas.microsoft.com/office/drawing/2014/main" id="{90642D1E-DE41-A440-9A7D-2C20608C71FD}"/>
              </a:ext>
            </a:extLst>
          </p:cNvPr>
          <p:cNvSpPr txBox="1">
            <a:spLocks/>
          </p:cNvSpPr>
          <p:nvPr/>
        </p:nvSpPr>
        <p:spPr>
          <a:xfrm>
            <a:off x="6705602" y="1519965"/>
            <a:ext cx="4483351" cy="53380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VCDPA </a:t>
            </a:r>
            <a:r>
              <a:rPr kumimoji="0" lang="en-US" sz="26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sym typeface="Wingdings" pitchFamily="2" charset="2"/>
              </a:rPr>
              <a:t> </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Business may not process “sensitive data” concerning a consumer without obtaining the consumer's consent. </a:t>
            </a:r>
            <a:br>
              <a:rPr kumimoji="0" lang="en-US"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br>
            <a:r>
              <a:rPr kumimoji="0" lang="en-US"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59.1-574(A)(5)</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p:txBody>
      </p:sp>
      <p:cxnSp>
        <p:nvCxnSpPr>
          <p:cNvPr id="7" name="Straight Connector 6">
            <a:extLst>
              <a:ext uri="{FF2B5EF4-FFF2-40B4-BE49-F238E27FC236}">
                <a16:creationId xmlns:a16="http://schemas.microsoft.com/office/drawing/2014/main" id="{11BF52CC-B81B-514C-9622-CA745D9C5D29}"/>
              </a:ext>
            </a:extLst>
          </p:cNvPr>
          <p:cNvCxnSpPr>
            <a:cxnSpLocks/>
          </p:cNvCxnSpPr>
          <p:nvPr/>
        </p:nvCxnSpPr>
        <p:spPr>
          <a:xfrm flipH="1">
            <a:off x="6356784" y="1629423"/>
            <a:ext cx="1" cy="4851339"/>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6A7966E3-0452-F943-837F-AC15F4A048AB}"/>
              </a:ext>
            </a:extLst>
          </p:cNvPr>
          <p:cNvCxnSpPr>
            <a:cxnSpLocks/>
          </p:cNvCxnSpPr>
          <p:nvPr/>
        </p:nvCxnSpPr>
        <p:spPr>
          <a:xfrm>
            <a:off x="477078" y="1983384"/>
            <a:ext cx="9868971" cy="0"/>
          </a:xfrm>
          <a:prstGeom prst="line">
            <a:avLst/>
          </a:prstGeom>
        </p:spPr>
        <p:style>
          <a:lnRef idx="1">
            <a:schemeClr val="dk1"/>
          </a:lnRef>
          <a:fillRef idx="0">
            <a:schemeClr val="dk1"/>
          </a:fillRef>
          <a:effectRef idx="0">
            <a:schemeClr val="dk1"/>
          </a:effectRef>
          <a:fontRef idx="minor">
            <a:schemeClr val="tx1"/>
          </a:fontRef>
        </p:style>
      </p:cxnSp>
      <p:sp>
        <p:nvSpPr>
          <p:cNvPr id="11" name="Title 1">
            <a:extLst>
              <a:ext uri="{FF2B5EF4-FFF2-40B4-BE49-F238E27FC236}">
                <a16:creationId xmlns:a16="http://schemas.microsoft.com/office/drawing/2014/main" id="{A73CE7AF-3B7E-1C42-940D-E22267CAEE23}"/>
              </a:ext>
            </a:extLst>
          </p:cNvPr>
          <p:cNvSpPr>
            <a:spLocks noGrp="1"/>
          </p:cNvSpPr>
          <p:nvPr>
            <p:ph type="title"/>
          </p:nvPr>
        </p:nvSpPr>
        <p:spPr>
          <a:xfrm>
            <a:off x="371474" y="377238"/>
            <a:ext cx="9907059" cy="1142726"/>
          </a:xfrm>
        </p:spPr>
        <p:txBody>
          <a:bodyPr/>
          <a:lstStyle/>
          <a:p>
            <a:r>
              <a:rPr lang="en-US" b="1" dirty="0"/>
              <a:t>Treatment of “Sensitive” Data</a:t>
            </a:r>
          </a:p>
        </p:txBody>
      </p:sp>
    </p:spTree>
    <p:extLst>
      <p:ext uri="{BB962C8B-B14F-4D97-AF65-F5344CB8AC3E}">
        <p14:creationId xmlns:p14="http://schemas.microsoft.com/office/powerpoint/2010/main" val="1499546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F5D0AE-D70D-8246-809B-D8E480DF897E}"/>
              </a:ext>
            </a:extLst>
          </p:cNvPr>
          <p:cNvSpPr>
            <a:spLocks noGrp="1"/>
          </p:cNvSpPr>
          <p:nvPr>
            <p:ph type="body" sz="quarter" idx="10"/>
          </p:nvPr>
        </p:nvSpPr>
        <p:spPr>
          <a:xfrm>
            <a:off x="1535573" y="2409928"/>
            <a:ext cx="9940809" cy="2038144"/>
          </a:xfrm>
        </p:spPr>
        <p:txBody>
          <a:bodyPr/>
          <a:lstStyle/>
          <a:p>
            <a:r>
              <a:rPr lang="en-US" sz="6400" b="1" dirty="0"/>
              <a:t>Additional </a:t>
            </a:r>
          </a:p>
          <a:p>
            <a:r>
              <a:rPr lang="en-US" sz="6400" b="1" dirty="0"/>
              <a:t>Requirements</a:t>
            </a:r>
          </a:p>
        </p:txBody>
      </p:sp>
      <p:pic>
        <p:nvPicPr>
          <p:cNvPr id="3" name="Picture 2" descr="Logo, company name&#10;&#10;Description automatically generated">
            <a:extLst>
              <a:ext uri="{FF2B5EF4-FFF2-40B4-BE49-F238E27FC236}">
                <a16:creationId xmlns:a16="http://schemas.microsoft.com/office/drawing/2014/main" id="{7A4F4BDE-15FC-4007-AC78-7FB9C4EEAA45}"/>
              </a:ext>
            </a:extLst>
          </p:cNvPr>
          <p:cNvPicPr>
            <a:picLocks noChangeAspect="1"/>
          </p:cNvPicPr>
          <p:nvPr/>
        </p:nvPicPr>
        <p:blipFill>
          <a:blip r:embed="rId2"/>
          <a:stretch>
            <a:fillRect/>
          </a:stretch>
        </p:blipFill>
        <p:spPr>
          <a:xfrm>
            <a:off x="10681855" y="5351006"/>
            <a:ext cx="1277007" cy="1277007"/>
          </a:xfrm>
          <a:prstGeom prst="rect">
            <a:avLst/>
          </a:prstGeom>
        </p:spPr>
      </p:pic>
    </p:spTree>
    <p:extLst>
      <p:ext uri="{BB962C8B-B14F-4D97-AF65-F5344CB8AC3E}">
        <p14:creationId xmlns:p14="http://schemas.microsoft.com/office/powerpoint/2010/main" val="2500974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47D73-5A74-7544-B88E-CAA8AA405A1E}"/>
              </a:ext>
            </a:extLst>
          </p:cNvPr>
          <p:cNvSpPr>
            <a:spLocks noGrp="1"/>
          </p:cNvSpPr>
          <p:nvPr>
            <p:ph type="title"/>
          </p:nvPr>
        </p:nvSpPr>
        <p:spPr/>
        <p:txBody>
          <a:bodyPr/>
          <a:lstStyle/>
          <a:p>
            <a:r>
              <a:rPr lang="en-US" b="1" dirty="0"/>
              <a:t>Data Protection Assessments</a:t>
            </a:r>
          </a:p>
        </p:txBody>
      </p:sp>
      <p:sp>
        <p:nvSpPr>
          <p:cNvPr id="3" name="Text Placeholder 2">
            <a:extLst>
              <a:ext uri="{FF2B5EF4-FFF2-40B4-BE49-F238E27FC236}">
                <a16:creationId xmlns:a16="http://schemas.microsoft.com/office/drawing/2014/main" id="{4B2336CB-BDC0-5F4C-B802-827B4FEC3BDA}"/>
              </a:ext>
            </a:extLst>
          </p:cNvPr>
          <p:cNvSpPr>
            <a:spLocks noGrp="1"/>
          </p:cNvSpPr>
          <p:nvPr>
            <p:ph type="body" sz="quarter" idx="13"/>
          </p:nvPr>
        </p:nvSpPr>
        <p:spPr>
          <a:xfrm>
            <a:off x="723011" y="1531253"/>
            <a:ext cx="10634102" cy="5161095"/>
          </a:xfrm>
        </p:spPr>
        <p:txBody>
          <a:bodyPr>
            <a:normAutofit fontScale="92500" lnSpcReduction="10000"/>
          </a:bodyPr>
          <a:lstStyle/>
          <a:p>
            <a:pPr marL="0" indent="0">
              <a:lnSpc>
                <a:spcPct val="110000"/>
              </a:lnSpc>
              <a:buNone/>
            </a:pPr>
            <a:r>
              <a:rPr lang="en-US" b="1" dirty="0"/>
              <a:t>Controllers must conduct data protection assessments for each of the following:</a:t>
            </a:r>
          </a:p>
          <a:p>
            <a:pPr>
              <a:lnSpc>
                <a:spcPct val="110000"/>
              </a:lnSpc>
            </a:pPr>
            <a:r>
              <a:rPr lang="en-US" dirty="0"/>
              <a:t>Processing of sensitive data;</a:t>
            </a:r>
          </a:p>
          <a:p>
            <a:pPr>
              <a:lnSpc>
                <a:spcPct val="110000"/>
              </a:lnSpc>
            </a:pPr>
            <a:r>
              <a:rPr lang="en-US" dirty="0"/>
              <a:t>Targeted advertising; </a:t>
            </a:r>
          </a:p>
          <a:p>
            <a:pPr>
              <a:lnSpc>
                <a:spcPct val="110000"/>
              </a:lnSpc>
            </a:pPr>
            <a:r>
              <a:rPr lang="en-US" dirty="0"/>
              <a:t>Sale of personal data; </a:t>
            </a:r>
          </a:p>
          <a:p>
            <a:pPr>
              <a:lnSpc>
                <a:spcPct val="110000"/>
              </a:lnSpc>
            </a:pPr>
            <a:r>
              <a:rPr lang="en-US" dirty="0"/>
              <a:t>“Profiling” that creates a “reasonably foreseeable risk of (i) unfair or deceptive treatment of, or unlawful disparate impact on, consumers; (ii) financial, physical, or reputational injury to consumers; (iii) a physical or other intrusion upon the solitude or seclusion, or the private affairs or concerns, of consumers, where such intrusion would be offensive to a reasonable person; or (iv) other substantial injury to consumers”; </a:t>
            </a:r>
            <a:r>
              <a:rPr lang="en-US" b="1" dirty="0"/>
              <a:t>or</a:t>
            </a:r>
          </a:p>
          <a:p>
            <a:pPr>
              <a:lnSpc>
                <a:spcPct val="110000"/>
              </a:lnSpc>
            </a:pPr>
            <a:r>
              <a:rPr lang="en-US" dirty="0"/>
              <a:t>Any other processing activities involving personal data that present a “heightened risk of harm” to consumers. </a:t>
            </a:r>
          </a:p>
        </p:txBody>
      </p:sp>
    </p:spTree>
    <p:extLst>
      <p:ext uri="{BB962C8B-B14F-4D97-AF65-F5344CB8AC3E}">
        <p14:creationId xmlns:p14="http://schemas.microsoft.com/office/powerpoint/2010/main" val="4151261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B07676-B9A0-D24E-962E-8767D3DC71BA}"/>
              </a:ext>
            </a:extLst>
          </p:cNvPr>
          <p:cNvSpPr>
            <a:spLocks noGrp="1"/>
          </p:cNvSpPr>
          <p:nvPr>
            <p:ph type="body" sz="quarter" idx="10"/>
          </p:nvPr>
        </p:nvSpPr>
        <p:spPr>
          <a:xfrm>
            <a:off x="1535574" y="2416554"/>
            <a:ext cx="8428038" cy="2024892"/>
          </a:xfrm>
        </p:spPr>
        <p:txBody>
          <a:bodyPr/>
          <a:lstStyle/>
          <a:p>
            <a:r>
              <a:rPr lang="en-US" sz="6400" b="1" dirty="0"/>
              <a:t>Enforcement </a:t>
            </a:r>
          </a:p>
          <a:p>
            <a:r>
              <a:rPr lang="en-US" sz="6400" b="1" dirty="0"/>
              <a:t>&amp; Liability</a:t>
            </a:r>
          </a:p>
        </p:txBody>
      </p:sp>
      <p:pic>
        <p:nvPicPr>
          <p:cNvPr id="3" name="Picture 2" descr="Logo, company name&#10;&#10;Description automatically generated">
            <a:extLst>
              <a:ext uri="{FF2B5EF4-FFF2-40B4-BE49-F238E27FC236}">
                <a16:creationId xmlns:a16="http://schemas.microsoft.com/office/drawing/2014/main" id="{B9116459-2616-4531-8700-C214DEB6FAC5}"/>
              </a:ext>
            </a:extLst>
          </p:cNvPr>
          <p:cNvPicPr>
            <a:picLocks noChangeAspect="1"/>
          </p:cNvPicPr>
          <p:nvPr/>
        </p:nvPicPr>
        <p:blipFill>
          <a:blip r:embed="rId3"/>
          <a:stretch>
            <a:fillRect/>
          </a:stretch>
        </p:blipFill>
        <p:spPr>
          <a:xfrm>
            <a:off x="10681855" y="5351006"/>
            <a:ext cx="1277007" cy="1277007"/>
          </a:xfrm>
          <a:prstGeom prst="rect">
            <a:avLst/>
          </a:prstGeom>
        </p:spPr>
      </p:pic>
    </p:spTree>
    <p:extLst>
      <p:ext uri="{BB962C8B-B14F-4D97-AF65-F5344CB8AC3E}">
        <p14:creationId xmlns:p14="http://schemas.microsoft.com/office/powerpoint/2010/main" val="2642459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95A0B1-A3C3-CF4B-990B-4F43B91796BF}"/>
              </a:ext>
            </a:extLst>
          </p:cNvPr>
          <p:cNvSpPr>
            <a:spLocks noGrp="1"/>
          </p:cNvSpPr>
          <p:nvPr>
            <p:ph type="body" sz="quarter" idx="13"/>
          </p:nvPr>
        </p:nvSpPr>
        <p:spPr>
          <a:xfrm>
            <a:off x="371474" y="1519964"/>
            <a:ext cx="5614250" cy="5338036"/>
          </a:xfrm>
        </p:spPr>
        <p:txBody>
          <a:bodyPr>
            <a:normAutofit/>
          </a:bodyPr>
          <a:lstStyle/>
          <a:p>
            <a:pPr marL="0" indent="0">
              <a:lnSpc>
                <a:spcPct val="110000"/>
              </a:lnSpc>
              <a:buNone/>
            </a:pPr>
            <a:r>
              <a:rPr lang="en-US" sz="2600" b="1" dirty="0"/>
              <a:t>CCPA/CPRA </a:t>
            </a:r>
            <a:r>
              <a:rPr lang="en-US" sz="2600" b="1" dirty="0">
                <a:sym typeface="Wingdings" pitchFamily="2" charset="2"/>
              </a:rPr>
              <a:t> </a:t>
            </a:r>
            <a:endParaRPr lang="en-US" sz="2600" b="1" dirty="0"/>
          </a:p>
          <a:p>
            <a:pPr marL="0" indent="0">
              <a:lnSpc>
                <a:spcPct val="110000"/>
              </a:lnSpc>
              <a:buNone/>
            </a:pPr>
            <a:r>
              <a:rPr lang="en-US" dirty="0"/>
              <a:t>*Enforced by the Attorney General</a:t>
            </a:r>
          </a:p>
          <a:p>
            <a:pPr marL="0" indent="0">
              <a:lnSpc>
                <a:spcPct val="110000"/>
              </a:lnSpc>
              <a:buNone/>
            </a:pPr>
            <a:endParaRPr lang="en-US" dirty="0"/>
          </a:p>
          <a:p>
            <a:pPr marL="0" indent="0">
              <a:lnSpc>
                <a:spcPct val="110000"/>
              </a:lnSpc>
              <a:buNone/>
            </a:pPr>
            <a:endParaRPr lang="en-US" dirty="0"/>
          </a:p>
          <a:p>
            <a:pPr marL="0" indent="0">
              <a:lnSpc>
                <a:spcPct val="110000"/>
              </a:lnSpc>
              <a:buNone/>
            </a:pPr>
            <a:endParaRPr lang="en-US" dirty="0"/>
          </a:p>
          <a:p>
            <a:pPr marL="0" indent="0">
              <a:lnSpc>
                <a:spcPct val="110000"/>
              </a:lnSpc>
              <a:buNone/>
            </a:pPr>
            <a:endParaRPr lang="en-US" dirty="0"/>
          </a:p>
          <a:p>
            <a:pPr marL="0" indent="0">
              <a:lnSpc>
                <a:spcPct val="110000"/>
              </a:lnSpc>
              <a:buNone/>
            </a:pPr>
            <a:endParaRPr lang="en-US" i="1" dirty="0"/>
          </a:p>
          <a:p>
            <a:pPr marL="0" indent="0">
              <a:lnSpc>
                <a:spcPct val="110000"/>
              </a:lnSpc>
              <a:buNone/>
            </a:pPr>
            <a:r>
              <a:rPr lang="en-US" i="1" dirty="0"/>
              <a:t>*until phase-out of responsibilities to CPPA</a:t>
            </a:r>
          </a:p>
          <a:p>
            <a:pPr marL="0" indent="0">
              <a:lnSpc>
                <a:spcPct val="110000"/>
              </a:lnSpc>
              <a:buNone/>
            </a:pPr>
            <a:endParaRPr lang="en-US" dirty="0"/>
          </a:p>
          <a:p>
            <a:pPr marL="0" indent="0">
              <a:lnSpc>
                <a:spcPct val="110000"/>
              </a:lnSpc>
              <a:buNone/>
            </a:pPr>
            <a:endParaRPr lang="en-US" dirty="0"/>
          </a:p>
        </p:txBody>
      </p:sp>
      <p:sp>
        <p:nvSpPr>
          <p:cNvPr id="5" name="Text Placeholder 2">
            <a:extLst>
              <a:ext uri="{FF2B5EF4-FFF2-40B4-BE49-F238E27FC236}">
                <a16:creationId xmlns:a16="http://schemas.microsoft.com/office/drawing/2014/main" id="{90642D1E-DE41-A440-9A7D-2C20608C71FD}"/>
              </a:ext>
            </a:extLst>
          </p:cNvPr>
          <p:cNvSpPr txBox="1">
            <a:spLocks/>
          </p:cNvSpPr>
          <p:nvPr/>
        </p:nvSpPr>
        <p:spPr>
          <a:xfrm>
            <a:off x="6705602" y="1519965"/>
            <a:ext cx="4483351" cy="53380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VCDPA </a:t>
            </a:r>
            <a:r>
              <a:rPr kumimoji="0" lang="en-US" sz="26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sym typeface="Wingdings" pitchFamily="2" charset="2"/>
              </a:rPr>
              <a:t> </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Enforced exclusively by the Attorney General</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p:txBody>
      </p:sp>
      <p:cxnSp>
        <p:nvCxnSpPr>
          <p:cNvPr id="7" name="Straight Connector 6">
            <a:extLst>
              <a:ext uri="{FF2B5EF4-FFF2-40B4-BE49-F238E27FC236}">
                <a16:creationId xmlns:a16="http://schemas.microsoft.com/office/drawing/2014/main" id="{11BF52CC-B81B-514C-9622-CA745D9C5D29}"/>
              </a:ext>
            </a:extLst>
          </p:cNvPr>
          <p:cNvCxnSpPr>
            <a:cxnSpLocks/>
          </p:cNvCxnSpPr>
          <p:nvPr/>
        </p:nvCxnSpPr>
        <p:spPr>
          <a:xfrm flipH="1">
            <a:off x="6356784" y="1629423"/>
            <a:ext cx="1" cy="4851339"/>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6A7966E3-0452-F943-837F-AC15F4A048AB}"/>
              </a:ext>
            </a:extLst>
          </p:cNvPr>
          <p:cNvCxnSpPr>
            <a:cxnSpLocks/>
          </p:cNvCxnSpPr>
          <p:nvPr/>
        </p:nvCxnSpPr>
        <p:spPr>
          <a:xfrm>
            <a:off x="477078" y="1983384"/>
            <a:ext cx="9868971" cy="0"/>
          </a:xfrm>
          <a:prstGeom prst="line">
            <a:avLst/>
          </a:prstGeom>
        </p:spPr>
        <p:style>
          <a:lnRef idx="1">
            <a:schemeClr val="dk1"/>
          </a:lnRef>
          <a:fillRef idx="0">
            <a:schemeClr val="dk1"/>
          </a:fillRef>
          <a:effectRef idx="0">
            <a:schemeClr val="dk1"/>
          </a:effectRef>
          <a:fontRef idx="minor">
            <a:schemeClr val="tx1"/>
          </a:fontRef>
        </p:style>
      </p:cxnSp>
      <p:sp>
        <p:nvSpPr>
          <p:cNvPr id="11" name="Title 1">
            <a:extLst>
              <a:ext uri="{FF2B5EF4-FFF2-40B4-BE49-F238E27FC236}">
                <a16:creationId xmlns:a16="http://schemas.microsoft.com/office/drawing/2014/main" id="{A73CE7AF-3B7E-1C42-940D-E22267CAEE23}"/>
              </a:ext>
            </a:extLst>
          </p:cNvPr>
          <p:cNvSpPr>
            <a:spLocks noGrp="1"/>
          </p:cNvSpPr>
          <p:nvPr>
            <p:ph type="title"/>
          </p:nvPr>
        </p:nvSpPr>
        <p:spPr>
          <a:xfrm>
            <a:off x="371474" y="377238"/>
            <a:ext cx="9907059" cy="1142726"/>
          </a:xfrm>
        </p:spPr>
        <p:txBody>
          <a:bodyPr/>
          <a:lstStyle/>
          <a:p>
            <a:r>
              <a:rPr lang="en-US" b="1" dirty="0"/>
              <a:t>Enforcement Authority</a:t>
            </a:r>
          </a:p>
        </p:txBody>
      </p:sp>
      <p:pic>
        <p:nvPicPr>
          <p:cNvPr id="9" name="Picture 8" descr="Icon&#10;&#10;Description automatically generated">
            <a:extLst>
              <a:ext uri="{FF2B5EF4-FFF2-40B4-BE49-F238E27FC236}">
                <a16:creationId xmlns:a16="http://schemas.microsoft.com/office/drawing/2014/main" id="{5B923B29-CBCE-FB49-B5C1-A3F42524D3E2}"/>
              </a:ext>
            </a:extLst>
          </p:cNvPr>
          <p:cNvPicPr>
            <a:picLocks noChangeAspect="1"/>
          </p:cNvPicPr>
          <p:nvPr/>
        </p:nvPicPr>
        <p:blipFill>
          <a:blip r:embed="rId3"/>
          <a:stretch>
            <a:fillRect/>
          </a:stretch>
        </p:blipFill>
        <p:spPr>
          <a:xfrm>
            <a:off x="8456565" y="3774508"/>
            <a:ext cx="3643935" cy="2838776"/>
          </a:xfrm>
          <a:prstGeom prst="rect">
            <a:avLst/>
          </a:prstGeom>
        </p:spPr>
      </p:pic>
    </p:spTree>
    <p:extLst>
      <p:ext uri="{BB962C8B-B14F-4D97-AF65-F5344CB8AC3E}">
        <p14:creationId xmlns:p14="http://schemas.microsoft.com/office/powerpoint/2010/main" val="3900986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6E85A828-0D0D-9A44-BCE3-BD844B21BAE8}"/>
              </a:ext>
            </a:extLst>
          </p:cNvPr>
          <p:cNvPicPr>
            <a:picLocks noChangeAspect="1"/>
          </p:cNvPicPr>
          <p:nvPr/>
        </p:nvPicPr>
        <p:blipFill rotWithShape="1">
          <a:blip r:embed="rId3"/>
          <a:srcRect l="14531" t="10088" r="13749" b="11637"/>
          <a:stretch/>
        </p:blipFill>
        <p:spPr>
          <a:xfrm>
            <a:off x="8501450" y="4077951"/>
            <a:ext cx="3245220" cy="2780049"/>
          </a:xfrm>
          <a:prstGeom prst="rect">
            <a:avLst/>
          </a:prstGeom>
        </p:spPr>
      </p:pic>
      <p:sp>
        <p:nvSpPr>
          <p:cNvPr id="3" name="Text Placeholder 2">
            <a:extLst>
              <a:ext uri="{FF2B5EF4-FFF2-40B4-BE49-F238E27FC236}">
                <a16:creationId xmlns:a16="http://schemas.microsoft.com/office/drawing/2014/main" id="{B8467AA3-D833-0949-84EC-68189706D41C}"/>
              </a:ext>
            </a:extLst>
          </p:cNvPr>
          <p:cNvSpPr>
            <a:spLocks noGrp="1"/>
          </p:cNvSpPr>
          <p:nvPr>
            <p:ph type="body" sz="quarter" idx="13"/>
          </p:nvPr>
        </p:nvSpPr>
        <p:spPr>
          <a:xfrm>
            <a:off x="575279" y="1240599"/>
            <a:ext cx="11398418" cy="4722791"/>
          </a:xfrm>
        </p:spPr>
        <p:txBody>
          <a:bodyPr>
            <a:normAutofit/>
          </a:bodyPr>
          <a:lstStyle/>
          <a:p>
            <a:r>
              <a:rPr lang="en-US" dirty="0"/>
              <a:t>Substantive portions take effect on Jan. 1, 2023</a:t>
            </a:r>
          </a:p>
          <a:p>
            <a:r>
              <a:rPr lang="en-US" dirty="0"/>
              <a:t>Regulation drafting may begin this year</a:t>
            </a:r>
          </a:p>
          <a:p>
            <a:endParaRPr lang="en-US" dirty="0"/>
          </a:p>
        </p:txBody>
      </p:sp>
      <p:sp>
        <p:nvSpPr>
          <p:cNvPr id="2" name="Title 1">
            <a:extLst>
              <a:ext uri="{FF2B5EF4-FFF2-40B4-BE49-F238E27FC236}">
                <a16:creationId xmlns:a16="http://schemas.microsoft.com/office/drawing/2014/main" id="{37B0D9A0-C4DE-FA4F-9F22-2968EBEF7A87}"/>
              </a:ext>
            </a:extLst>
          </p:cNvPr>
          <p:cNvSpPr>
            <a:spLocks noGrp="1"/>
          </p:cNvSpPr>
          <p:nvPr>
            <p:ph type="title"/>
          </p:nvPr>
        </p:nvSpPr>
        <p:spPr>
          <a:xfrm>
            <a:off x="400048" y="231365"/>
            <a:ext cx="9907059" cy="1142726"/>
          </a:xfrm>
        </p:spPr>
        <p:txBody>
          <a:bodyPr/>
          <a:lstStyle/>
          <a:p>
            <a:r>
              <a:rPr lang="en-US" b="1" dirty="0">
                <a:solidFill>
                  <a:srgbClr val="D2571C"/>
                </a:solidFill>
              </a:rPr>
              <a:t>Timing</a:t>
            </a:r>
          </a:p>
        </p:txBody>
      </p:sp>
      <p:pic>
        <p:nvPicPr>
          <p:cNvPr id="7" name="Picture 6" descr="Logo, company name&#10;&#10;Description automatically generated">
            <a:extLst>
              <a:ext uri="{FF2B5EF4-FFF2-40B4-BE49-F238E27FC236}">
                <a16:creationId xmlns:a16="http://schemas.microsoft.com/office/drawing/2014/main" id="{8A1C5FEB-2A66-473F-8E51-F99FF94F89FA}"/>
              </a:ext>
            </a:extLst>
          </p:cNvPr>
          <p:cNvPicPr>
            <a:picLocks noChangeAspect="1"/>
          </p:cNvPicPr>
          <p:nvPr/>
        </p:nvPicPr>
        <p:blipFill>
          <a:blip r:embed="rId4"/>
          <a:stretch>
            <a:fillRect/>
          </a:stretch>
        </p:blipFill>
        <p:spPr>
          <a:xfrm>
            <a:off x="218303" y="5351006"/>
            <a:ext cx="1277007" cy="1277007"/>
          </a:xfrm>
          <a:prstGeom prst="rect">
            <a:avLst/>
          </a:prstGeom>
        </p:spPr>
      </p:pic>
    </p:spTree>
    <p:extLst>
      <p:ext uri="{BB962C8B-B14F-4D97-AF65-F5344CB8AC3E}">
        <p14:creationId xmlns:p14="http://schemas.microsoft.com/office/powerpoint/2010/main" val="1785201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15EC-7D89-F846-A002-47CA987C3A46}"/>
              </a:ext>
            </a:extLst>
          </p:cNvPr>
          <p:cNvSpPr>
            <a:spLocks noGrp="1"/>
          </p:cNvSpPr>
          <p:nvPr>
            <p:ph type="title"/>
          </p:nvPr>
        </p:nvSpPr>
        <p:spPr/>
        <p:txBody>
          <a:bodyPr/>
          <a:lstStyle/>
          <a:p>
            <a:r>
              <a:rPr lang="en-US" b="1" dirty="0"/>
              <a:t>Liability</a:t>
            </a:r>
          </a:p>
        </p:txBody>
      </p:sp>
      <p:sp>
        <p:nvSpPr>
          <p:cNvPr id="3" name="Text Placeholder 2">
            <a:extLst>
              <a:ext uri="{FF2B5EF4-FFF2-40B4-BE49-F238E27FC236}">
                <a16:creationId xmlns:a16="http://schemas.microsoft.com/office/drawing/2014/main" id="{D567F4AC-977D-A543-89DD-CDDD10AFC0A8}"/>
              </a:ext>
            </a:extLst>
          </p:cNvPr>
          <p:cNvSpPr>
            <a:spLocks noGrp="1"/>
          </p:cNvSpPr>
          <p:nvPr>
            <p:ph type="body" sz="quarter" idx="13"/>
          </p:nvPr>
        </p:nvSpPr>
        <p:spPr>
          <a:xfrm>
            <a:off x="469556" y="1209368"/>
            <a:ext cx="11252888" cy="5412657"/>
          </a:xfrm>
        </p:spPr>
        <p:txBody>
          <a:bodyPr>
            <a:normAutofit/>
          </a:bodyPr>
          <a:lstStyle/>
          <a:p>
            <a:pPr marL="0" indent="0">
              <a:buNone/>
            </a:pPr>
            <a:endParaRPr lang="en-US" sz="2800" dirty="0"/>
          </a:p>
          <a:p>
            <a:pPr marL="0" indent="0">
              <a:buNone/>
            </a:pPr>
            <a:endParaRPr lang="en-US" sz="2800" dirty="0"/>
          </a:p>
          <a:p>
            <a:pPr marL="0" indent="0">
              <a:buNone/>
            </a:pPr>
            <a:endParaRPr lang="en-US" sz="2800" dirty="0"/>
          </a:p>
          <a:p>
            <a:pPr marL="0" indent="0">
              <a:lnSpc>
                <a:spcPct val="100000"/>
              </a:lnSpc>
              <a:buNone/>
            </a:pPr>
            <a:br>
              <a:rPr lang="en-US" sz="2800" dirty="0"/>
            </a:br>
            <a:endParaRPr lang="en-US" dirty="0"/>
          </a:p>
          <a:p>
            <a:pPr marL="0" indent="0">
              <a:lnSpc>
                <a:spcPct val="100000"/>
              </a:lnSpc>
              <a:buNone/>
            </a:pPr>
            <a:r>
              <a:rPr lang="en-US" sz="2600" b="1" dirty="0"/>
              <a:t>30-day</a:t>
            </a:r>
            <a:r>
              <a:rPr lang="en-US" sz="2600" dirty="0"/>
              <a:t> cure period, and </a:t>
            </a:r>
            <a:r>
              <a:rPr lang="en-US" sz="2600" u="sng" dirty="0">
                <a:solidFill>
                  <a:srgbClr val="F26522"/>
                </a:solidFill>
              </a:rPr>
              <a:t>no</a:t>
            </a:r>
            <a:r>
              <a:rPr lang="en-US" sz="2600" dirty="0"/>
              <a:t> private right of action (PRA) </a:t>
            </a:r>
            <a:br>
              <a:rPr lang="en-US" sz="2600" dirty="0"/>
            </a:br>
            <a:endParaRPr lang="en-US" sz="1400" dirty="0"/>
          </a:p>
          <a:p>
            <a:pPr marL="0" indent="0">
              <a:buNone/>
            </a:pPr>
            <a:r>
              <a:rPr lang="en-US" sz="2000" dirty="0"/>
              <a:t>*The CPRA eliminates the required cure period, </a:t>
            </a:r>
            <a:r>
              <a:rPr lang="en-US" sz="2000" b="1" i="1" dirty="0"/>
              <a:t>but</a:t>
            </a:r>
            <a:r>
              <a:rPr lang="en-US" sz="2000" dirty="0"/>
              <a:t> the AG retains the option to provide a cure period and must provide 30 days notice and opportunity to be heard in private proceeding before finding probable cause to believe the business violated the CPRA.  </a:t>
            </a:r>
            <a:br>
              <a:rPr lang="en-US" sz="2000" dirty="0"/>
            </a:br>
            <a:endParaRPr lang="en-US" sz="1400" dirty="0"/>
          </a:p>
          <a:p>
            <a:pPr marL="0" indent="0">
              <a:buNone/>
            </a:pPr>
            <a:r>
              <a:rPr lang="en-US" sz="2000" dirty="0"/>
              <a:t>*The CPRA amends the CCPA’s data breach liability provision to include in its scope breaches resulting in the compromise of a consumer’s email address in combination with a password or security question and answer that would permit access to the consumer’s account. </a:t>
            </a:r>
          </a:p>
        </p:txBody>
      </p:sp>
      <p:graphicFrame>
        <p:nvGraphicFramePr>
          <p:cNvPr id="4" name="Table 4">
            <a:extLst>
              <a:ext uri="{FF2B5EF4-FFF2-40B4-BE49-F238E27FC236}">
                <a16:creationId xmlns:a16="http://schemas.microsoft.com/office/drawing/2014/main" id="{F83BB07F-C123-BF45-A170-74E6EAE7C514}"/>
              </a:ext>
            </a:extLst>
          </p:cNvPr>
          <p:cNvGraphicFramePr>
            <a:graphicFrameLocks noGrp="1"/>
          </p:cNvGraphicFramePr>
          <p:nvPr>
            <p:extLst>
              <p:ext uri="{D42A27DB-BD31-4B8C-83A1-F6EECF244321}">
                <p14:modId xmlns:p14="http://schemas.microsoft.com/office/powerpoint/2010/main" val="1466584512"/>
              </p:ext>
            </p:extLst>
          </p:nvPr>
        </p:nvGraphicFramePr>
        <p:xfrm>
          <a:off x="617040" y="1403221"/>
          <a:ext cx="10562238" cy="1897746"/>
        </p:xfrm>
        <a:graphic>
          <a:graphicData uri="http://schemas.openxmlformats.org/drawingml/2006/table">
            <a:tbl>
              <a:tblPr firstRow="1" bandRow="1">
                <a:tableStyleId>{21E4AEA4-8DFA-4A89-87EB-49C32662AFE0}</a:tableStyleId>
              </a:tblPr>
              <a:tblGrid>
                <a:gridCol w="3572523">
                  <a:extLst>
                    <a:ext uri="{9D8B030D-6E8A-4147-A177-3AD203B41FA5}">
                      <a16:colId xmlns:a16="http://schemas.microsoft.com/office/drawing/2014/main" val="616781908"/>
                    </a:ext>
                  </a:extLst>
                </a:gridCol>
                <a:gridCol w="3123424">
                  <a:extLst>
                    <a:ext uri="{9D8B030D-6E8A-4147-A177-3AD203B41FA5}">
                      <a16:colId xmlns:a16="http://schemas.microsoft.com/office/drawing/2014/main" val="2001793119"/>
                    </a:ext>
                  </a:extLst>
                </a:gridCol>
                <a:gridCol w="3866291">
                  <a:extLst>
                    <a:ext uri="{9D8B030D-6E8A-4147-A177-3AD203B41FA5}">
                      <a16:colId xmlns:a16="http://schemas.microsoft.com/office/drawing/2014/main" val="3906920873"/>
                    </a:ext>
                  </a:extLst>
                </a:gridCol>
              </a:tblGrid>
              <a:tr h="632582">
                <a:tc>
                  <a:txBody>
                    <a:bodyPr/>
                    <a:lstStyle/>
                    <a:p>
                      <a:endParaRPr lang="en-US" dirty="0">
                        <a:latin typeface="Arial" panose="020B0604020202020204" pitchFamily="34" charset="0"/>
                        <a:cs typeface="Arial" panose="020B0604020202020204" pitchFamily="34" charset="0"/>
                      </a:endParaRPr>
                    </a:p>
                  </a:txBody>
                  <a:tcPr anchor="ctr">
                    <a:noFill/>
                  </a:tcPr>
                </a:tc>
                <a:tc>
                  <a:txBody>
                    <a:bodyPr/>
                    <a:lstStyle/>
                    <a:p>
                      <a:pPr algn="ctr"/>
                      <a:r>
                        <a:rPr lang="en-US" sz="2400" dirty="0">
                          <a:latin typeface="Arial" panose="020B0604020202020204" pitchFamily="34" charset="0"/>
                          <a:cs typeface="Arial" panose="020B0604020202020204" pitchFamily="34" charset="0"/>
                        </a:rPr>
                        <a:t>CCPA/CPRA</a:t>
                      </a:r>
                    </a:p>
                  </a:txBody>
                  <a:tcPr anchor="ctr">
                    <a:solidFill>
                      <a:srgbClr val="333333"/>
                    </a:solidFill>
                  </a:tcPr>
                </a:tc>
                <a:tc>
                  <a:txBody>
                    <a:bodyPr/>
                    <a:lstStyle/>
                    <a:p>
                      <a:pPr algn="ctr"/>
                      <a:r>
                        <a:rPr lang="en-US" sz="2400" dirty="0">
                          <a:latin typeface="Arial" panose="020B0604020202020204" pitchFamily="34" charset="0"/>
                          <a:cs typeface="Arial" panose="020B0604020202020204" pitchFamily="34" charset="0"/>
                        </a:rPr>
                        <a:t>VCDPA</a:t>
                      </a:r>
                    </a:p>
                  </a:txBody>
                  <a:tcPr anchor="ctr">
                    <a:solidFill>
                      <a:srgbClr val="333333"/>
                    </a:solidFill>
                  </a:tcPr>
                </a:tc>
                <a:extLst>
                  <a:ext uri="{0D108BD9-81ED-4DB2-BD59-A6C34878D82A}">
                    <a16:rowId xmlns:a16="http://schemas.microsoft.com/office/drawing/2014/main" val="3180288680"/>
                  </a:ext>
                </a:extLst>
              </a:tr>
              <a:tr h="632582">
                <a:tc>
                  <a:txBody>
                    <a:bodyPr/>
                    <a:lstStyle/>
                    <a:p>
                      <a:pPr lvl="0" algn="r"/>
                      <a:r>
                        <a:rPr lang="en-US" b="1" dirty="0">
                          <a:solidFill>
                            <a:srgbClr val="333333"/>
                          </a:solidFill>
                          <a:latin typeface="Arial" panose="020B0604020202020204" pitchFamily="34" charset="0"/>
                          <a:cs typeface="Arial" panose="020B0604020202020204" pitchFamily="34" charset="0"/>
                        </a:rPr>
                        <a:t>Cure</a:t>
                      </a:r>
                    </a:p>
                  </a:txBody>
                  <a:tcPr anchor="ctr">
                    <a:gradFill flip="none" rotWithShape="1">
                      <a:gsLst>
                        <a:gs pos="0">
                          <a:schemeClr val="bg1"/>
                        </a:gs>
                        <a:gs pos="100000">
                          <a:srgbClr val="DEE0E6"/>
                        </a:gs>
                      </a:gsLst>
                      <a:lin ang="0" scaled="1"/>
                      <a:tileRect/>
                    </a:gradFill>
                  </a:tcPr>
                </a:tc>
                <a:tc>
                  <a:txBody>
                    <a:bodyPr/>
                    <a:lstStyle/>
                    <a:p>
                      <a:pPr algn="ctr"/>
                      <a:r>
                        <a:rPr lang="en-US" sz="2000" b="1" dirty="0">
                          <a:solidFill>
                            <a:schemeClr val="accent6">
                              <a:lumMod val="75000"/>
                            </a:schemeClr>
                          </a:solidFill>
                          <a:latin typeface="Arial" panose="020B0604020202020204" pitchFamily="34" charset="0"/>
                          <a:cs typeface="Arial" panose="020B0604020202020204" pitchFamily="34" charset="0"/>
                        </a:rPr>
                        <a:t>✓*</a:t>
                      </a:r>
                    </a:p>
                  </a:txBody>
                  <a:tcPr anchor="ctr">
                    <a:solidFill>
                      <a:srgbClr val="DEE0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latin typeface="Arial" panose="020B0604020202020204" pitchFamily="34" charset="0"/>
                          <a:cs typeface="Arial" panose="020B0604020202020204" pitchFamily="34" charset="0"/>
                        </a:rPr>
                        <a:t>✓</a:t>
                      </a:r>
                      <a:endParaRPr lang="en-US" sz="2000" b="1" dirty="0">
                        <a:solidFill>
                          <a:srgbClr val="C00000"/>
                        </a:solidFill>
                        <a:latin typeface="Arial" panose="020B0604020202020204" pitchFamily="34" charset="0"/>
                        <a:cs typeface="Arial" panose="020B0604020202020204" pitchFamily="34" charset="0"/>
                      </a:endParaRPr>
                    </a:p>
                  </a:txBody>
                  <a:tcPr anchor="ctr">
                    <a:solidFill>
                      <a:srgbClr val="DEE0E6"/>
                    </a:solidFill>
                  </a:tcPr>
                </a:tc>
                <a:extLst>
                  <a:ext uri="{0D108BD9-81ED-4DB2-BD59-A6C34878D82A}">
                    <a16:rowId xmlns:a16="http://schemas.microsoft.com/office/drawing/2014/main" val="231349561"/>
                  </a:ext>
                </a:extLst>
              </a:tr>
              <a:tr h="632582">
                <a:tc>
                  <a:txBody>
                    <a:bodyPr/>
                    <a:lstStyle/>
                    <a:p>
                      <a:pPr lvl="0" algn="r"/>
                      <a:r>
                        <a:rPr lang="en-US" b="1" dirty="0">
                          <a:solidFill>
                            <a:srgbClr val="333333"/>
                          </a:solidFill>
                          <a:latin typeface="Arial" panose="020B0604020202020204" pitchFamily="34" charset="0"/>
                          <a:cs typeface="Arial" panose="020B0604020202020204" pitchFamily="34" charset="0"/>
                        </a:rPr>
                        <a:t>PRA</a:t>
                      </a:r>
                    </a:p>
                  </a:txBody>
                  <a:tcPr anchor="ctr">
                    <a:gradFill flip="none" rotWithShape="1">
                      <a:gsLst>
                        <a:gs pos="0">
                          <a:schemeClr val="bg1"/>
                        </a:gs>
                        <a:gs pos="99000">
                          <a:srgbClr val="F5F5F7"/>
                        </a:gs>
                      </a:gsLst>
                      <a:lin ang="0" scaled="1"/>
                      <a:tileRect/>
                    </a:gradFill>
                  </a:tcPr>
                </a:tc>
                <a:tc>
                  <a:txBody>
                    <a:bodyPr/>
                    <a:lstStyle/>
                    <a:p>
                      <a:pPr algn="ctr"/>
                      <a:r>
                        <a:rPr lang="en-US" sz="2000" b="1" dirty="0">
                          <a:solidFill>
                            <a:schemeClr val="accent6">
                              <a:lumMod val="75000"/>
                            </a:schemeClr>
                          </a:solidFill>
                          <a:latin typeface="Arial" panose="020B0604020202020204" pitchFamily="34" charset="0"/>
                          <a:cs typeface="Arial" panose="020B0604020202020204" pitchFamily="34" charset="0"/>
                        </a:rPr>
                        <a:t>✓*</a:t>
                      </a:r>
                    </a:p>
                  </a:txBody>
                  <a:tcPr anchor="ctr">
                    <a:solidFill>
                      <a:srgbClr val="F5F5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C00000"/>
                          </a:solidFill>
                          <a:latin typeface="Arial" panose="020B0604020202020204" pitchFamily="34" charset="0"/>
                          <a:cs typeface="Arial" panose="020B0604020202020204" pitchFamily="34" charset="0"/>
                        </a:rPr>
                        <a:t>✗</a:t>
                      </a:r>
                    </a:p>
                  </a:txBody>
                  <a:tcPr anchor="ctr">
                    <a:solidFill>
                      <a:srgbClr val="F5F5F7"/>
                    </a:solidFill>
                  </a:tcPr>
                </a:tc>
                <a:extLst>
                  <a:ext uri="{0D108BD9-81ED-4DB2-BD59-A6C34878D82A}">
                    <a16:rowId xmlns:a16="http://schemas.microsoft.com/office/drawing/2014/main" val="329375929"/>
                  </a:ext>
                </a:extLst>
              </a:tr>
            </a:tbl>
          </a:graphicData>
        </a:graphic>
      </p:graphicFrame>
    </p:spTree>
    <p:extLst>
      <p:ext uri="{BB962C8B-B14F-4D97-AF65-F5344CB8AC3E}">
        <p14:creationId xmlns:p14="http://schemas.microsoft.com/office/powerpoint/2010/main" val="1160716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B9033-984C-EC43-9798-A16EE6889D3A}"/>
              </a:ext>
            </a:extLst>
          </p:cNvPr>
          <p:cNvSpPr>
            <a:spLocks noGrp="1"/>
          </p:cNvSpPr>
          <p:nvPr>
            <p:ph type="title"/>
          </p:nvPr>
        </p:nvSpPr>
        <p:spPr/>
        <p:txBody>
          <a:bodyPr/>
          <a:lstStyle/>
          <a:p>
            <a:r>
              <a:rPr lang="en-US" dirty="0"/>
              <a:t>Top 3 Takeaways for VCDPA</a:t>
            </a:r>
          </a:p>
        </p:txBody>
      </p:sp>
      <p:sp>
        <p:nvSpPr>
          <p:cNvPr id="3" name="Text Placeholder 2">
            <a:extLst>
              <a:ext uri="{FF2B5EF4-FFF2-40B4-BE49-F238E27FC236}">
                <a16:creationId xmlns:a16="http://schemas.microsoft.com/office/drawing/2014/main" id="{1CF29499-0F48-934C-BF75-31DDE3CA93F9}"/>
              </a:ext>
            </a:extLst>
          </p:cNvPr>
          <p:cNvSpPr>
            <a:spLocks noGrp="1"/>
          </p:cNvSpPr>
          <p:nvPr>
            <p:ph type="body" sz="quarter" idx="13"/>
          </p:nvPr>
        </p:nvSpPr>
        <p:spPr/>
        <p:txBody>
          <a:bodyPr>
            <a:normAutofit fontScale="92500"/>
          </a:bodyPr>
          <a:lstStyle/>
          <a:p>
            <a:r>
              <a:rPr lang="en-US" b="1" dirty="0"/>
              <a:t>Opt-in Consent required to </a:t>
            </a:r>
            <a:r>
              <a:rPr lang="en-US" b="1" u="sng" dirty="0"/>
              <a:t>process</a:t>
            </a:r>
            <a:r>
              <a:rPr lang="en-US" b="1" dirty="0"/>
              <a:t> any sensitive data:</a:t>
            </a:r>
          </a:p>
          <a:p>
            <a:pPr lvl="1"/>
            <a:r>
              <a:rPr lang="en-US" i="1" dirty="0"/>
              <a:t>Personal data revealing racial or ethnic origin, religious beliefs, mental or physical health diagnosis, sexual orientation, or citizenship or immigration status</a:t>
            </a:r>
          </a:p>
          <a:p>
            <a:pPr lvl="1"/>
            <a:r>
              <a:rPr lang="en-US" i="1" dirty="0"/>
              <a:t>Precise geolocation data</a:t>
            </a:r>
          </a:p>
          <a:p>
            <a:pPr lvl="1"/>
            <a:r>
              <a:rPr lang="en-US" i="1" dirty="0"/>
              <a:t>Genetic or biometric data for the purpose of uniquely identifying a natural person</a:t>
            </a:r>
          </a:p>
          <a:p>
            <a:pPr lvl="1"/>
            <a:r>
              <a:rPr lang="en-US" i="1" dirty="0"/>
              <a:t>personal data collected from a known child</a:t>
            </a:r>
          </a:p>
          <a:p>
            <a:r>
              <a:rPr lang="en-US" b="1" u="sng" dirty="0"/>
              <a:t>DPIAs</a:t>
            </a:r>
            <a:r>
              <a:rPr lang="en-US" b="1" dirty="0"/>
              <a:t> required for controllers who:</a:t>
            </a:r>
          </a:p>
          <a:p>
            <a:pPr lvl="1"/>
            <a:r>
              <a:rPr lang="en-US" i="1" dirty="0"/>
              <a:t>process sensitive data</a:t>
            </a:r>
          </a:p>
          <a:p>
            <a:pPr lvl="1"/>
            <a:r>
              <a:rPr lang="en-US" i="1" dirty="0"/>
              <a:t>conduct targeted advertising</a:t>
            </a:r>
          </a:p>
          <a:p>
            <a:pPr lvl="1"/>
            <a:r>
              <a:rPr lang="en-US" i="1" dirty="0"/>
              <a:t>sell personal data</a:t>
            </a:r>
          </a:p>
          <a:p>
            <a:r>
              <a:rPr lang="en-US" b="1" dirty="0"/>
              <a:t>Potentially significant relief for processing </a:t>
            </a:r>
            <a:r>
              <a:rPr lang="en-US" b="1" u="sng" dirty="0"/>
              <a:t>pseudonymous data:</a:t>
            </a:r>
          </a:p>
          <a:p>
            <a:pPr lvl="1"/>
            <a:r>
              <a:rPr lang="en-US" dirty="0"/>
              <a:t>No DSARs</a:t>
            </a:r>
          </a:p>
          <a:p>
            <a:pPr lvl="1"/>
            <a:r>
              <a:rPr lang="en-US" dirty="0"/>
              <a:t>No opt-in/opt-out</a:t>
            </a:r>
          </a:p>
        </p:txBody>
      </p:sp>
      <p:pic>
        <p:nvPicPr>
          <p:cNvPr id="4" name="Picture 3" descr="Logo, company name&#10;&#10;Description automatically generated">
            <a:extLst>
              <a:ext uri="{FF2B5EF4-FFF2-40B4-BE49-F238E27FC236}">
                <a16:creationId xmlns:a16="http://schemas.microsoft.com/office/drawing/2014/main" id="{E124150B-B959-47BC-BEEE-9646C24AF469}"/>
              </a:ext>
            </a:extLst>
          </p:cNvPr>
          <p:cNvPicPr>
            <a:picLocks noChangeAspect="1"/>
          </p:cNvPicPr>
          <p:nvPr/>
        </p:nvPicPr>
        <p:blipFill>
          <a:blip r:embed="rId2"/>
          <a:stretch>
            <a:fillRect/>
          </a:stretch>
        </p:blipFill>
        <p:spPr>
          <a:xfrm>
            <a:off x="10681855" y="5351006"/>
            <a:ext cx="1277007" cy="1277007"/>
          </a:xfrm>
          <a:prstGeom prst="rect">
            <a:avLst/>
          </a:prstGeom>
        </p:spPr>
      </p:pic>
    </p:spTree>
    <p:extLst>
      <p:ext uri="{BB962C8B-B14F-4D97-AF65-F5344CB8AC3E}">
        <p14:creationId xmlns:p14="http://schemas.microsoft.com/office/powerpoint/2010/main" val="291638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3D1272-54AF-EC46-A63D-764F33C4338B}"/>
              </a:ext>
            </a:extLst>
          </p:cNvPr>
          <p:cNvSpPr>
            <a:spLocks noGrp="1"/>
          </p:cNvSpPr>
          <p:nvPr>
            <p:ph type="body" sz="quarter" idx="16"/>
          </p:nvPr>
        </p:nvSpPr>
        <p:spPr>
          <a:xfrm>
            <a:off x="7572296" y="2048209"/>
            <a:ext cx="4046538" cy="456696"/>
          </a:xfrm>
        </p:spPr>
        <p:txBody>
          <a:bodyPr/>
          <a:lstStyle/>
          <a:p>
            <a:r>
              <a:rPr lang="en-US" dirty="0"/>
              <a:t>Ken </a:t>
            </a:r>
            <a:r>
              <a:rPr lang="en-US" dirty="0" err="1"/>
              <a:t>Dreifach</a:t>
            </a:r>
            <a:endParaRPr lang="en-US" dirty="0"/>
          </a:p>
        </p:txBody>
      </p:sp>
      <p:sp>
        <p:nvSpPr>
          <p:cNvPr id="5" name="Text Placeholder 4">
            <a:extLst>
              <a:ext uri="{FF2B5EF4-FFF2-40B4-BE49-F238E27FC236}">
                <a16:creationId xmlns:a16="http://schemas.microsoft.com/office/drawing/2014/main" id="{2FCB2802-0792-D44D-9CDA-276B819A7281}"/>
              </a:ext>
            </a:extLst>
          </p:cNvPr>
          <p:cNvSpPr>
            <a:spLocks noGrp="1"/>
          </p:cNvSpPr>
          <p:nvPr>
            <p:ph type="body" sz="quarter" idx="17"/>
          </p:nvPr>
        </p:nvSpPr>
        <p:spPr>
          <a:xfrm>
            <a:off x="7595349" y="3830366"/>
            <a:ext cx="4046538" cy="456696"/>
          </a:xfrm>
        </p:spPr>
        <p:txBody>
          <a:bodyPr/>
          <a:lstStyle/>
          <a:p>
            <a:r>
              <a:rPr lang="en-US" dirty="0"/>
              <a:t>Tony </a:t>
            </a:r>
            <a:r>
              <a:rPr lang="en-US" dirty="0" err="1"/>
              <a:t>Ficarrotta</a:t>
            </a:r>
            <a:endParaRPr lang="en-US" dirty="0"/>
          </a:p>
        </p:txBody>
      </p:sp>
      <p:sp>
        <p:nvSpPr>
          <p:cNvPr id="6" name="Text Placeholder 5">
            <a:extLst>
              <a:ext uri="{FF2B5EF4-FFF2-40B4-BE49-F238E27FC236}">
                <a16:creationId xmlns:a16="http://schemas.microsoft.com/office/drawing/2014/main" id="{E8C2236A-F7D4-AC48-828B-A304516B2489}"/>
              </a:ext>
            </a:extLst>
          </p:cNvPr>
          <p:cNvSpPr>
            <a:spLocks noGrp="1"/>
          </p:cNvSpPr>
          <p:nvPr>
            <p:ph type="body" sz="quarter" idx="18"/>
          </p:nvPr>
        </p:nvSpPr>
        <p:spPr>
          <a:xfrm>
            <a:off x="7595349" y="2538307"/>
            <a:ext cx="4046538" cy="946795"/>
          </a:xfrm>
        </p:spPr>
        <p:txBody>
          <a:bodyPr/>
          <a:lstStyle/>
          <a:p>
            <a:r>
              <a:rPr lang="en-US" dirty="0" err="1">
                <a:solidFill>
                  <a:srgbClr val="F26522"/>
                </a:solidFill>
              </a:rPr>
              <a:t>ken@zwillgen.com</a:t>
            </a:r>
            <a:endParaRPr lang="en-US" dirty="0">
              <a:solidFill>
                <a:srgbClr val="F26522"/>
              </a:solidFill>
            </a:endParaRPr>
          </a:p>
        </p:txBody>
      </p:sp>
      <p:sp>
        <p:nvSpPr>
          <p:cNvPr id="7" name="Text Placeholder 6">
            <a:extLst>
              <a:ext uri="{FF2B5EF4-FFF2-40B4-BE49-F238E27FC236}">
                <a16:creationId xmlns:a16="http://schemas.microsoft.com/office/drawing/2014/main" id="{7014A75C-798D-A94C-A466-1AEC1A403036}"/>
              </a:ext>
            </a:extLst>
          </p:cNvPr>
          <p:cNvSpPr>
            <a:spLocks noGrp="1"/>
          </p:cNvSpPr>
          <p:nvPr>
            <p:ph type="body" sz="quarter" idx="19"/>
          </p:nvPr>
        </p:nvSpPr>
        <p:spPr>
          <a:xfrm>
            <a:off x="7595349" y="4287062"/>
            <a:ext cx="4046538" cy="946795"/>
          </a:xfrm>
        </p:spPr>
        <p:txBody>
          <a:bodyPr/>
          <a:lstStyle/>
          <a:p>
            <a:r>
              <a:rPr lang="en-US" dirty="0" err="1">
                <a:solidFill>
                  <a:srgbClr val="F26522"/>
                </a:solidFill>
              </a:rPr>
              <a:t>tony@zwillgen.com</a:t>
            </a:r>
            <a:endParaRPr lang="en-US" dirty="0">
              <a:solidFill>
                <a:srgbClr val="F26522"/>
              </a:solidFill>
            </a:endParaRPr>
          </a:p>
          <a:p>
            <a:endParaRPr lang="en-US" dirty="0"/>
          </a:p>
        </p:txBody>
      </p:sp>
      <p:pic>
        <p:nvPicPr>
          <p:cNvPr id="9" name="Picture 8" descr="A person smiling for the picture&#10;&#10;Description automatically generated with medium confidence">
            <a:extLst>
              <a:ext uri="{FF2B5EF4-FFF2-40B4-BE49-F238E27FC236}">
                <a16:creationId xmlns:a16="http://schemas.microsoft.com/office/drawing/2014/main" id="{6C4B803D-D64A-1F44-9FE7-E384E9342E9C}"/>
              </a:ext>
            </a:extLst>
          </p:cNvPr>
          <p:cNvPicPr>
            <a:picLocks noChangeAspect="1"/>
          </p:cNvPicPr>
          <p:nvPr/>
        </p:nvPicPr>
        <p:blipFill>
          <a:blip r:embed="rId3"/>
          <a:stretch>
            <a:fillRect/>
          </a:stretch>
        </p:blipFill>
        <p:spPr>
          <a:xfrm>
            <a:off x="5928206" y="1820824"/>
            <a:ext cx="1488552" cy="1463742"/>
          </a:xfrm>
          <a:prstGeom prst="rect">
            <a:avLst/>
          </a:prstGeom>
        </p:spPr>
      </p:pic>
      <p:sp>
        <p:nvSpPr>
          <p:cNvPr id="14" name="TextBox 13">
            <a:extLst>
              <a:ext uri="{FF2B5EF4-FFF2-40B4-BE49-F238E27FC236}">
                <a16:creationId xmlns:a16="http://schemas.microsoft.com/office/drawing/2014/main" id="{FD941638-82B5-8144-8564-25044FB64F96}"/>
              </a:ext>
            </a:extLst>
          </p:cNvPr>
          <p:cNvSpPr txBox="1"/>
          <p:nvPr/>
        </p:nvSpPr>
        <p:spPr>
          <a:xfrm>
            <a:off x="1828800" y="4025452"/>
            <a:ext cx="3367318" cy="523220"/>
          </a:xfrm>
          <a:prstGeom prst="rect">
            <a:avLst/>
          </a:prstGeom>
          <a:noFill/>
        </p:spPr>
        <p:txBody>
          <a:bodyPr wrap="square" rtlCol="0">
            <a:spAutoFit/>
          </a:bodyPr>
          <a:lstStyle/>
          <a:p>
            <a:r>
              <a:rPr lang="en-US" sz="2800" dirty="0" err="1">
                <a:highlight>
                  <a:srgbClr val="F26522"/>
                </a:highlight>
              </a:rPr>
              <a:t>www.zwillgen.com</a:t>
            </a:r>
            <a:endParaRPr lang="en-US" sz="2800" dirty="0">
              <a:highlight>
                <a:srgbClr val="F26522"/>
              </a:highlight>
            </a:endParaRPr>
          </a:p>
        </p:txBody>
      </p:sp>
      <p:pic>
        <p:nvPicPr>
          <p:cNvPr id="13" name="Picture 12" descr="A person in a suit&#10;&#10;Description automatically generated with low confidence">
            <a:extLst>
              <a:ext uri="{FF2B5EF4-FFF2-40B4-BE49-F238E27FC236}">
                <a16:creationId xmlns:a16="http://schemas.microsoft.com/office/drawing/2014/main" id="{B588F90D-6B7E-8842-A0E6-61AE4C021EAE}"/>
              </a:ext>
            </a:extLst>
          </p:cNvPr>
          <p:cNvPicPr>
            <a:picLocks noChangeAspect="1"/>
          </p:cNvPicPr>
          <p:nvPr/>
        </p:nvPicPr>
        <p:blipFill rotWithShape="1">
          <a:blip r:embed="rId4"/>
          <a:srcRect r="1661" b="23900"/>
          <a:stretch/>
        </p:blipFill>
        <p:spPr>
          <a:xfrm>
            <a:off x="5903064" y="3700463"/>
            <a:ext cx="1488552" cy="1728788"/>
          </a:xfrm>
          <a:prstGeom prst="rect">
            <a:avLst/>
          </a:prstGeom>
        </p:spPr>
      </p:pic>
    </p:spTree>
    <p:extLst>
      <p:ext uri="{BB962C8B-B14F-4D97-AF65-F5344CB8AC3E}">
        <p14:creationId xmlns:p14="http://schemas.microsoft.com/office/powerpoint/2010/main" val="3645548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2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1F4DA6-F5F0-FF44-B0F8-EB784432C3BF}"/>
              </a:ext>
            </a:extLst>
          </p:cNvPr>
          <p:cNvSpPr>
            <a:spLocks noGrp="1"/>
          </p:cNvSpPr>
          <p:nvPr>
            <p:ph type="body" sz="quarter" idx="10"/>
          </p:nvPr>
        </p:nvSpPr>
        <p:spPr/>
        <p:txBody>
          <a:bodyPr/>
          <a:lstStyle/>
          <a:p>
            <a:r>
              <a:rPr lang="en-US" b="1" dirty="0"/>
              <a:t>Changes to Scope</a:t>
            </a:r>
          </a:p>
        </p:txBody>
      </p:sp>
      <p:pic>
        <p:nvPicPr>
          <p:cNvPr id="3" name="Picture 2" descr="Logo, company name&#10;&#10;Description automatically generated">
            <a:extLst>
              <a:ext uri="{FF2B5EF4-FFF2-40B4-BE49-F238E27FC236}">
                <a16:creationId xmlns:a16="http://schemas.microsoft.com/office/drawing/2014/main" id="{31338E4D-EC4D-4FD3-AB8E-75B74D88DF2D}"/>
              </a:ext>
            </a:extLst>
          </p:cNvPr>
          <p:cNvPicPr>
            <a:picLocks noChangeAspect="1"/>
          </p:cNvPicPr>
          <p:nvPr/>
        </p:nvPicPr>
        <p:blipFill>
          <a:blip r:embed="rId2"/>
          <a:stretch>
            <a:fillRect/>
          </a:stretch>
        </p:blipFill>
        <p:spPr>
          <a:xfrm>
            <a:off x="10681855" y="5351006"/>
            <a:ext cx="1277007" cy="1277007"/>
          </a:xfrm>
          <a:prstGeom prst="rect">
            <a:avLst/>
          </a:prstGeom>
        </p:spPr>
      </p:pic>
    </p:spTree>
    <p:extLst>
      <p:ext uri="{BB962C8B-B14F-4D97-AF65-F5344CB8AC3E}">
        <p14:creationId xmlns:p14="http://schemas.microsoft.com/office/powerpoint/2010/main" val="2982979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480234FA-D7B2-9D47-9CC6-72040C057486}"/>
              </a:ext>
            </a:extLst>
          </p:cNvPr>
          <p:cNvPicPr>
            <a:picLocks noChangeAspect="1"/>
          </p:cNvPicPr>
          <p:nvPr/>
        </p:nvPicPr>
        <p:blipFill>
          <a:blip r:embed="rId3"/>
          <a:stretch>
            <a:fillRect/>
          </a:stretch>
        </p:blipFill>
        <p:spPr>
          <a:xfrm>
            <a:off x="8908895" y="0"/>
            <a:ext cx="3283105" cy="3138616"/>
          </a:xfrm>
          <a:prstGeom prst="rect">
            <a:avLst/>
          </a:prstGeom>
        </p:spPr>
      </p:pic>
      <p:sp>
        <p:nvSpPr>
          <p:cNvPr id="2" name="Title 1">
            <a:extLst>
              <a:ext uri="{FF2B5EF4-FFF2-40B4-BE49-F238E27FC236}">
                <a16:creationId xmlns:a16="http://schemas.microsoft.com/office/drawing/2014/main" id="{FA609017-D67A-D74A-B9FC-74319F4CB7E9}"/>
              </a:ext>
            </a:extLst>
          </p:cNvPr>
          <p:cNvSpPr>
            <a:spLocks noGrp="1"/>
          </p:cNvSpPr>
          <p:nvPr>
            <p:ph type="title"/>
          </p:nvPr>
        </p:nvSpPr>
        <p:spPr/>
        <p:txBody>
          <a:bodyPr/>
          <a:lstStyle/>
          <a:p>
            <a:r>
              <a:rPr lang="en-US" b="1" dirty="0">
                <a:solidFill>
                  <a:srgbClr val="D2571C"/>
                </a:solidFill>
              </a:rPr>
              <a:t>Who’s Covered? - Minor Changes in Scope</a:t>
            </a:r>
          </a:p>
        </p:txBody>
      </p:sp>
      <p:sp>
        <p:nvSpPr>
          <p:cNvPr id="3" name="Text Placeholder 2">
            <a:extLst>
              <a:ext uri="{FF2B5EF4-FFF2-40B4-BE49-F238E27FC236}">
                <a16:creationId xmlns:a16="http://schemas.microsoft.com/office/drawing/2014/main" id="{5A09320A-E737-B045-BB9E-2BD630EB70AB}"/>
              </a:ext>
            </a:extLst>
          </p:cNvPr>
          <p:cNvSpPr>
            <a:spLocks noGrp="1"/>
          </p:cNvSpPr>
          <p:nvPr>
            <p:ph type="body" sz="quarter" idx="13"/>
          </p:nvPr>
        </p:nvSpPr>
        <p:spPr>
          <a:xfrm>
            <a:off x="723011" y="1531253"/>
            <a:ext cx="9792589" cy="5326747"/>
          </a:xfrm>
        </p:spPr>
        <p:txBody>
          <a:bodyPr>
            <a:normAutofit/>
          </a:bodyPr>
          <a:lstStyle/>
          <a:p>
            <a:r>
              <a:rPr lang="en-US" dirty="0"/>
              <a:t>Applies if half of your $$ comes from data sales.  (No Change.)</a:t>
            </a:r>
          </a:p>
          <a:p>
            <a:pPr marL="0" indent="0">
              <a:buNone/>
            </a:pPr>
            <a:endParaRPr lang="en-US" dirty="0"/>
          </a:p>
          <a:p>
            <a:r>
              <a:rPr lang="en-US" dirty="0"/>
              <a:t>Global </a:t>
            </a:r>
            <a:r>
              <a:rPr lang="en-US" b="1" dirty="0"/>
              <a:t>revenue requirement </a:t>
            </a:r>
            <a:r>
              <a:rPr lang="en-US" dirty="0"/>
              <a:t>stays at  &gt;$25M.  Clarification:  </a:t>
            </a:r>
            <a:r>
              <a:rPr lang="en-US" i="1" dirty="0">
                <a:solidFill>
                  <a:srgbClr val="F26522"/>
                </a:solidFill>
              </a:rPr>
              <a:t>based on the previous year’s activities</a:t>
            </a:r>
            <a:r>
              <a:rPr lang="en-US" dirty="0"/>
              <a:t>.</a:t>
            </a:r>
            <a:endParaRPr lang="en-US" i="1" dirty="0">
              <a:solidFill>
                <a:srgbClr val="F26522"/>
              </a:solidFill>
            </a:endParaRPr>
          </a:p>
          <a:p>
            <a:pPr marL="0" indent="0">
              <a:buNone/>
            </a:pPr>
            <a:endParaRPr lang="en-US" i="1" dirty="0">
              <a:solidFill>
                <a:srgbClr val="F26522"/>
              </a:solidFill>
            </a:endParaRPr>
          </a:p>
          <a:p>
            <a:r>
              <a:rPr lang="en-US" dirty="0"/>
              <a:t>Applies if you buy/sell/share </a:t>
            </a:r>
            <a:r>
              <a:rPr lang="en-US" b="1" dirty="0"/>
              <a:t>100,000 </a:t>
            </a:r>
            <a:r>
              <a:rPr lang="en-US" dirty="0"/>
              <a:t>users’ Personal Information (was 50,000).  </a:t>
            </a:r>
          </a:p>
          <a:p>
            <a:endParaRPr lang="en-US" dirty="0"/>
          </a:p>
          <a:p>
            <a:r>
              <a:rPr lang="en-US" dirty="0"/>
              <a:t>Thus, could exempt, e.g., small web site and retailers.</a:t>
            </a:r>
          </a:p>
        </p:txBody>
      </p:sp>
      <p:pic>
        <p:nvPicPr>
          <p:cNvPr id="6" name="Picture 5" descr="Logo, company name&#10;&#10;Description automatically generated">
            <a:extLst>
              <a:ext uri="{FF2B5EF4-FFF2-40B4-BE49-F238E27FC236}">
                <a16:creationId xmlns:a16="http://schemas.microsoft.com/office/drawing/2014/main" id="{2323E739-FFE7-4113-AACD-E51252B0D181}"/>
              </a:ext>
            </a:extLst>
          </p:cNvPr>
          <p:cNvPicPr>
            <a:picLocks noChangeAspect="1"/>
          </p:cNvPicPr>
          <p:nvPr/>
        </p:nvPicPr>
        <p:blipFill>
          <a:blip r:embed="rId4"/>
          <a:stretch>
            <a:fillRect/>
          </a:stretch>
        </p:blipFill>
        <p:spPr>
          <a:xfrm>
            <a:off x="10681855" y="5351006"/>
            <a:ext cx="1277007" cy="1277007"/>
          </a:xfrm>
          <a:prstGeom prst="rect">
            <a:avLst/>
          </a:prstGeom>
        </p:spPr>
      </p:pic>
    </p:spTree>
    <p:extLst>
      <p:ext uri="{BB962C8B-B14F-4D97-AF65-F5344CB8AC3E}">
        <p14:creationId xmlns:p14="http://schemas.microsoft.com/office/powerpoint/2010/main" val="406188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09017-D67A-D74A-B9FC-74319F4CB7E9}"/>
              </a:ext>
            </a:extLst>
          </p:cNvPr>
          <p:cNvSpPr>
            <a:spLocks noGrp="1"/>
          </p:cNvSpPr>
          <p:nvPr>
            <p:ph type="title"/>
          </p:nvPr>
        </p:nvSpPr>
        <p:spPr/>
        <p:txBody>
          <a:bodyPr/>
          <a:lstStyle/>
          <a:p>
            <a:r>
              <a:rPr lang="en-US" b="1" dirty="0">
                <a:solidFill>
                  <a:srgbClr val="D2571C"/>
                </a:solidFill>
              </a:rPr>
              <a:t>Benefits for Data Scrapers</a:t>
            </a:r>
          </a:p>
        </p:txBody>
      </p:sp>
      <p:sp>
        <p:nvSpPr>
          <p:cNvPr id="3" name="Text Placeholder 2">
            <a:extLst>
              <a:ext uri="{FF2B5EF4-FFF2-40B4-BE49-F238E27FC236}">
                <a16:creationId xmlns:a16="http://schemas.microsoft.com/office/drawing/2014/main" id="{5A09320A-E737-B045-BB9E-2BD630EB70AB}"/>
              </a:ext>
            </a:extLst>
          </p:cNvPr>
          <p:cNvSpPr>
            <a:spLocks noGrp="1"/>
          </p:cNvSpPr>
          <p:nvPr>
            <p:ph type="body" sz="quarter" idx="13"/>
          </p:nvPr>
        </p:nvSpPr>
        <p:spPr>
          <a:xfrm>
            <a:off x="675509" y="1519964"/>
            <a:ext cx="9792589" cy="5326747"/>
          </a:xfrm>
        </p:spPr>
        <p:txBody>
          <a:bodyPr>
            <a:normAutofit/>
          </a:bodyPr>
          <a:lstStyle/>
          <a:p>
            <a:pPr>
              <a:lnSpc>
                <a:spcPct val="100000"/>
              </a:lnSpc>
            </a:pPr>
            <a:r>
              <a:rPr lang="en-US" sz="2200" dirty="0">
                <a:solidFill>
                  <a:schemeClr val="tx1"/>
                </a:solidFill>
              </a:rPr>
              <a:t>CPRA </a:t>
            </a:r>
            <a:r>
              <a:rPr lang="en-US" sz="2200" i="1" dirty="0">
                <a:solidFill>
                  <a:schemeClr val="tx1"/>
                </a:solidFill>
              </a:rPr>
              <a:t>excludes</a:t>
            </a:r>
            <a:r>
              <a:rPr lang="en-US" sz="2200" dirty="0">
                <a:solidFill>
                  <a:schemeClr val="tx1"/>
                </a:solidFill>
              </a:rPr>
              <a:t> from PI definition “</a:t>
            </a:r>
            <a:r>
              <a:rPr lang="en-US" sz="2200" b="1" dirty="0">
                <a:solidFill>
                  <a:schemeClr val="tx1"/>
                </a:solidFill>
              </a:rPr>
              <a:t>Publicly available information.”</a:t>
            </a:r>
          </a:p>
          <a:p>
            <a:pPr marL="457200" lvl="1" indent="0">
              <a:lnSpc>
                <a:spcPct val="100000"/>
              </a:lnSpc>
              <a:buNone/>
            </a:pPr>
            <a:endParaRPr lang="en-US" sz="1800" dirty="0">
              <a:solidFill>
                <a:schemeClr val="tx1"/>
              </a:solidFill>
            </a:endParaRPr>
          </a:p>
          <a:p>
            <a:pPr lvl="1">
              <a:lnSpc>
                <a:spcPct val="100000"/>
              </a:lnSpc>
              <a:buFont typeface="Courier New" panose="02070309020205020404" pitchFamily="49" charset="0"/>
              <a:buChar char="o"/>
            </a:pPr>
            <a:r>
              <a:rPr lang="en-US" sz="1800" b="1" u="sng" dirty="0">
                <a:solidFill>
                  <a:schemeClr val="tx1"/>
                </a:solidFill>
              </a:rPr>
              <a:t>Now</a:t>
            </a:r>
            <a:r>
              <a:rPr lang="en-US" sz="1800" b="1" dirty="0">
                <a:solidFill>
                  <a:schemeClr val="tx1"/>
                </a:solidFill>
              </a:rPr>
              <a:t>: </a:t>
            </a:r>
            <a:r>
              <a:rPr lang="en-US" sz="1800" dirty="0">
                <a:solidFill>
                  <a:schemeClr val="tx1"/>
                </a:solidFill>
              </a:rPr>
              <a:t> Information that is lawfully made available from federal, state, or local government records (in CCPA); or</a:t>
            </a:r>
          </a:p>
          <a:p>
            <a:pPr lvl="1">
              <a:lnSpc>
                <a:spcPct val="100000"/>
              </a:lnSpc>
              <a:buFont typeface="Courier New" panose="02070309020205020404" pitchFamily="49" charset="0"/>
              <a:buChar char="o"/>
            </a:pPr>
            <a:r>
              <a:rPr lang="en-US" sz="1800" b="1" u="sng" dirty="0">
                <a:solidFill>
                  <a:schemeClr val="tx1"/>
                </a:solidFill>
              </a:rPr>
              <a:t>New:</a:t>
            </a:r>
            <a:r>
              <a:rPr lang="en-US" sz="1800" dirty="0">
                <a:solidFill>
                  <a:schemeClr val="tx1"/>
                </a:solidFill>
              </a:rPr>
              <a:t> </a:t>
            </a:r>
            <a:r>
              <a:rPr lang="en-US" sz="1800" b="1" u="sng" dirty="0">
                <a:solidFill>
                  <a:schemeClr val="tx1"/>
                </a:solidFill>
              </a:rPr>
              <a:t>Information that a business has a reasonable basis to believe is lawfully made available to the general public (1) by the consumer, (</a:t>
            </a:r>
            <a:r>
              <a:rPr lang="en-US" sz="1800" b="1" u="sng" dirty="0">
                <a:solidFill>
                  <a:schemeClr val="tx1"/>
                </a:solidFill>
                <a:highlight>
                  <a:srgbClr val="FFFF00"/>
                </a:highlight>
              </a:rPr>
              <a:t>2) by widely distributed media, </a:t>
            </a:r>
            <a:r>
              <a:rPr lang="en-US" sz="1800" b="1" u="sng" dirty="0">
                <a:solidFill>
                  <a:schemeClr val="tx1"/>
                </a:solidFill>
              </a:rPr>
              <a:t>or (3) by someone to whom the consumer disclosed the information unrestricted to a specific audience. </a:t>
            </a:r>
            <a:br>
              <a:rPr lang="en-US" sz="1800" b="1" u="sng" dirty="0">
                <a:solidFill>
                  <a:schemeClr val="tx1"/>
                </a:solidFill>
              </a:rPr>
            </a:br>
            <a:r>
              <a:rPr lang="en-US" sz="1700" b="1" u="sng" dirty="0">
                <a:solidFill>
                  <a:schemeClr val="tx1"/>
                </a:solidFill>
              </a:rPr>
              <a:t>1798.140(v)(2).</a:t>
            </a:r>
          </a:p>
          <a:p>
            <a:pPr>
              <a:lnSpc>
                <a:spcPct val="100000"/>
              </a:lnSpc>
            </a:pPr>
            <a:endParaRPr lang="en-US" sz="2100" dirty="0">
              <a:solidFill>
                <a:schemeClr val="tx1"/>
              </a:solidFill>
            </a:endParaRPr>
          </a:p>
          <a:p>
            <a:pPr>
              <a:lnSpc>
                <a:spcPct val="100000"/>
              </a:lnSpc>
            </a:pPr>
            <a:r>
              <a:rPr lang="en-US" sz="2100" dirty="0">
                <a:solidFill>
                  <a:schemeClr val="tx1"/>
                </a:solidFill>
              </a:rPr>
              <a:t>Thus, </a:t>
            </a:r>
            <a:r>
              <a:rPr lang="en-US" sz="2100" b="1" u="sng" dirty="0">
                <a:solidFill>
                  <a:schemeClr val="tx1"/>
                </a:solidFill>
              </a:rPr>
              <a:t>much</a:t>
            </a:r>
            <a:r>
              <a:rPr lang="en-US" sz="2100" dirty="0">
                <a:solidFill>
                  <a:schemeClr val="tx1"/>
                </a:solidFill>
              </a:rPr>
              <a:t> scraped data may be exempted from opt-out, data broker, notice – and even access requirements.</a:t>
            </a:r>
          </a:p>
        </p:txBody>
      </p:sp>
      <p:pic>
        <p:nvPicPr>
          <p:cNvPr id="5" name="Picture 4" descr="Graphical user interface, application, Teams&#10;&#10;Description automatically generated">
            <a:extLst>
              <a:ext uri="{FF2B5EF4-FFF2-40B4-BE49-F238E27FC236}">
                <a16:creationId xmlns:a16="http://schemas.microsoft.com/office/drawing/2014/main" id="{AA591B54-FAEB-B94D-A2CC-BCDF838013C3}"/>
              </a:ext>
            </a:extLst>
          </p:cNvPr>
          <p:cNvPicPr>
            <a:picLocks noChangeAspect="1"/>
          </p:cNvPicPr>
          <p:nvPr/>
        </p:nvPicPr>
        <p:blipFill>
          <a:blip r:embed="rId3"/>
          <a:stretch>
            <a:fillRect/>
          </a:stretch>
        </p:blipFill>
        <p:spPr>
          <a:xfrm>
            <a:off x="9464634" y="3309"/>
            <a:ext cx="2727366" cy="2022360"/>
          </a:xfrm>
          <a:prstGeom prst="rect">
            <a:avLst/>
          </a:prstGeom>
        </p:spPr>
      </p:pic>
      <p:sp>
        <p:nvSpPr>
          <p:cNvPr id="4" name="TextBox 3">
            <a:extLst>
              <a:ext uri="{FF2B5EF4-FFF2-40B4-BE49-F238E27FC236}">
                <a16:creationId xmlns:a16="http://schemas.microsoft.com/office/drawing/2014/main" id="{97C4FA7A-BC2C-FB47-8DA2-C0CB366A7915}"/>
              </a:ext>
            </a:extLst>
          </p:cNvPr>
          <p:cNvSpPr txBox="1"/>
          <p:nvPr/>
        </p:nvSpPr>
        <p:spPr>
          <a:xfrm>
            <a:off x="7243948" y="997527"/>
            <a:ext cx="184731" cy="369332"/>
          </a:xfrm>
          <a:prstGeom prst="rect">
            <a:avLst/>
          </a:prstGeom>
          <a:noFill/>
        </p:spPr>
        <p:txBody>
          <a:bodyPr wrap="none" rtlCol="0">
            <a:spAutoFit/>
          </a:bodyPr>
          <a:lstStyle/>
          <a:p>
            <a:endParaRPr lang="en-US" dirty="0"/>
          </a:p>
        </p:txBody>
      </p:sp>
      <p:pic>
        <p:nvPicPr>
          <p:cNvPr id="6" name="Picture 5" descr="Logo, company name&#10;&#10;Description automatically generated">
            <a:extLst>
              <a:ext uri="{FF2B5EF4-FFF2-40B4-BE49-F238E27FC236}">
                <a16:creationId xmlns:a16="http://schemas.microsoft.com/office/drawing/2014/main" id="{E20BC8E1-7327-431E-8E04-13EC7D37BF58}"/>
              </a:ext>
            </a:extLst>
          </p:cNvPr>
          <p:cNvPicPr>
            <a:picLocks noChangeAspect="1"/>
          </p:cNvPicPr>
          <p:nvPr/>
        </p:nvPicPr>
        <p:blipFill>
          <a:blip r:embed="rId4"/>
          <a:stretch>
            <a:fillRect/>
          </a:stretch>
        </p:blipFill>
        <p:spPr>
          <a:xfrm>
            <a:off x="10681855" y="5351006"/>
            <a:ext cx="1277007" cy="1277007"/>
          </a:xfrm>
          <a:prstGeom prst="rect">
            <a:avLst/>
          </a:prstGeom>
        </p:spPr>
      </p:pic>
    </p:spTree>
    <p:extLst>
      <p:ext uri="{BB962C8B-B14F-4D97-AF65-F5344CB8AC3E}">
        <p14:creationId xmlns:p14="http://schemas.microsoft.com/office/powerpoint/2010/main" val="2164323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09017-D67A-D74A-B9FC-74319F4CB7E9}"/>
              </a:ext>
            </a:extLst>
          </p:cNvPr>
          <p:cNvSpPr>
            <a:spLocks noGrp="1"/>
          </p:cNvSpPr>
          <p:nvPr>
            <p:ph type="title"/>
          </p:nvPr>
        </p:nvSpPr>
        <p:spPr/>
        <p:txBody>
          <a:bodyPr/>
          <a:lstStyle/>
          <a:p>
            <a:r>
              <a:rPr lang="en-US" b="1" dirty="0">
                <a:solidFill>
                  <a:srgbClr val="D2571C"/>
                </a:solidFill>
              </a:rPr>
              <a:t>Benefits for Data Scrapers</a:t>
            </a:r>
          </a:p>
        </p:txBody>
      </p:sp>
      <p:sp>
        <p:nvSpPr>
          <p:cNvPr id="3" name="Text Placeholder 2">
            <a:extLst>
              <a:ext uri="{FF2B5EF4-FFF2-40B4-BE49-F238E27FC236}">
                <a16:creationId xmlns:a16="http://schemas.microsoft.com/office/drawing/2014/main" id="{5A09320A-E737-B045-BB9E-2BD630EB70AB}"/>
              </a:ext>
            </a:extLst>
          </p:cNvPr>
          <p:cNvSpPr>
            <a:spLocks noGrp="1"/>
          </p:cNvSpPr>
          <p:nvPr>
            <p:ph type="body" sz="quarter" idx="13"/>
          </p:nvPr>
        </p:nvSpPr>
        <p:spPr>
          <a:xfrm>
            <a:off x="675509" y="1519964"/>
            <a:ext cx="9792589" cy="5326747"/>
          </a:xfrm>
        </p:spPr>
        <p:txBody>
          <a:bodyPr>
            <a:normAutofit/>
          </a:bodyPr>
          <a:lstStyle/>
          <a:p>
            <a:pPr>
              <a:lnSpc>
                <a:spcPct val="100000"/>
              </a:lnSpc>
            </a:pPr>
            <a:r>
              <a:rPr lang="en-US" sz="2200" dirty="0">
                <a:solidFill>
                  <a:schemeClr val="tx1"/>
                </a:solidFill>
              </a:rPr>
              <a:t>CPRA </a:t>
            </a:r>
            <a:r>
              <a:rPr lang="en-US" sz="2200" i="1" dirty="0">
                <a:solidFill>
                  <a:schemeClr val="tx1"/>
                </a:solidFill>
              </a:rPr>
              <a:t>excludes</a:t>
            </a:r>
            <a:r>
              <a:rPr lang="en-US" sz="2200" dirty="0">
                <a:solidFill>
                  <a:schemeClr val="tx1"/>
                </a:solidFill>
              </a:rPr>
              <a:t> “</a:t>
            </a:r>
            <a:r>
              <a:rPr lang="en-US" sz="2200" b="1" dirty="0">
                <a:solidFill>
                  <a:schemeClr val="tx1"/>
                </a:solidFill>
              </a:rPr>
              <a:t>lawfully obtained, truthful information that is a </a:t>
            </a:r>
            <a:br>
              <a:rPr lang="en-US" sz="2200" b="1" dirty="0">
                <a:solidFill>
                  <a:schemeClr val="tx1"/>
                </a:solidFill>
              </a:rPr>
            </a:br>
            <a:r>
              <a:rPr lang="en-US" sz="2200" b="1" dirty="0">
                <a:solidFill>
                  <a:schemeClr val="tx1"/>
                </a:solidFill>
              </a:rPr>
              <a:t>matter of public concern.” </a:t>
            </a:r>
          </a:p>
          <a:p>
            <a:pPr>
              <a:lnSpc>
                <a:spcPct val="100000"/>
              </a:lnSpc>
            </a:pPr>
            <a:r>
              <a:rPr lang="en-US" sz="2200" dirty="0">
                <a:solidFill>
                  <a:schemeClr val="tx1"/>
                </a:solidFill>
              </a:rPr>
              <a:t>Expands the meaning of “</a:t>
            </a:r>
            <a:r>
              <a:rPr lang="en-US" sz="2200" b="1" dirty="0">
                <a:solidFill>
                  <a:schemeClr val="tx1"/>
                </a:solidFill>
              </a:rPr>
              <a:t>Publicly available information</a:t>
            </a:r>
            <a:r>
              <a:rPr lang="en-US" sz="2200" dirty="0">
                <a:solidFill>
                  <a:schemeClr val="tx1"/>
                </a:solidFill>
              </a:rPr>
              <a:t>” -- which is </a:t>
            </a:r>
            <a:r>
              <a:rPr lang="en-US" sz="2200" b="1" u="sng" dirty="0">
                <a:solidFill>
                  <a:schemeClr val="tx1"/>
                </a:solidFill>
              </a:rPr>
              <a:t>not </a:t>
            </a:r>
            <a:r>
              <a:rPr lang="en-US" sz="2200" dirty="0">
                <a:solidFill>
                  <a:schemeClr val="tx1"/>
                </a:solidFill>
              </a:rPr>
              <a:t>personal information: </a:t>
            </a:r>
          </a:p>
          <a:p>
            <a:pPr lvl="1">
              <a:lnSpc>
                <a:spcPct val="100000"/>
              </a:lnSpc>
              <a:buFont typeface="Courier New" panose="02070309020205020404" pitchFamily="49" charset="0"/>
              <a:buChar char="o"/>
            </a:pPr>
            <a:r>
              <a:rPr lang="en-US" sz="1800" dirty="0">
                <a:solidFill>
                  <a:schemeClr val="tx1"/>
                </a:solidFill>
              </a:rPr>
              <a:t>Information that is lawfully made available from federal, state, or local government records (in CCPA); or</a:t>
            </a:r>
          </a:p>
          <a:p>
            <a:pPr lvl="1">
              <a:lnSpc>
                <a:spcPct val="100000"/>
              </a:lnSpc>
              <a:buFont typeface="Courier New" panose="02070309020205020404" pitchFamily="49" charset="0"/>
              <a:buChar char="o"/>
            </a:pPr>
            <a:r>
              <a:rPr lang="en-US" sz="1800" dirty="0">
                <a:solidFill>
                  <a:schemeClr val="tx1"/>
                </a:solidFill>
              </a:rPr>
              <a:t>[</a:t>
            </a:r>
            <a:r>
              <a:rPr lang="en-US" sz="1800" b="1" u="sng" dirty="0">
                <a:solidFill>
                  <a:schemeClr val="tx1"/>
                </a:solidFill>
              </a:rPr>
              <a:t>new</a:t>
            </a:r>
            <a:r>
              <a:rPr lang="en-US" sz="1800" dirty="0">
                <a:solidFill>
                  <a:schemeClr val="tx1"/>
                </a:solidFill>
              </a:rPr>
              <a:t>] </a:t>
            </a:r>
            <a:r>
              <a:rPr lang="en-US" sz="1800" b="1" u="sng" dirty="0">
                <a:solidFill>
                  <a:schemeClr val="tx1"/>
                </a:solidFill>
              </a:rPr>
              <a:t>Information that a business has a reasonable basis to believe is lawfully made available to the the general public (1) by the consumer</a:t>
            </a:r>
            <a:r>
              <a:rPr lang="en-US" sz="3600" b="1" u="sng" dirty="0">
                <a:solidFill>
                  <a:schemeClr val="tx1"/>
                </a:solidFill>
              </a:rPr>
              <a:t>, </a:t>
            </a:r>
            <a:r>
              <a:rPr lang="en-US" sz="3600" b="1" u="sng" dirty="0">
                <a:solidFill>
                  <a:schemeClr val="tx1"/>
                </a:solidFill>
                <a:highlight>
                  <a:srgbClr val="FFFF00"/>
                </a:highlight>
              </a:rPr>
              <a:t>(2) by widely distributed media</a:t>
            </a:r>
            <a:r>
              <a:rPr lang="en-US" sz="1800" b="1" u="sng" dirty="0">
                <a:solidFill>
                  <a:schemeClr val="tx1"/>
                </a:solidFill>
                <a:highlight>
                  <a:srgbClr val="FFFF00"/>
                </a:highlight>
              </a:rPr>
              <a:t>, </a:t>
            </a:r>
            <a:r>
              <a:rPr lang="en-US" sz="1800" b="1" u="sng" dirty="0">
                <a:solidFill>
                  <a:schemeClr val="tx1"/>
                </a:solidFill>
              </a:rPr>
              <a:t>or (3) by someone to whom the consumer disclosed the information unrestricted to a specific audience. </a:t>
            </a:r>
            <a:br>
              <a:rPr lang="en-US" sz="1800" b="1" u="sng" dirty="0">
                <a:solidFill>
                  <a:schemeClr val="tx1"/>
                </a:solidFill>
              </a:rPr>
            </a:br>
            <a:r>
              <a:rPr lang="en-US" sz="1700" b="1" u="sng" dirty="0">
                <a:solidFill>
                  <a:schemeClr val="tx1"/>
                </a:solidFill>
              </a:rPr>
              <a:t>1798.140(v)(2).</a:t>
            </a:r>
          </a:p>
          <a:p>
            <a:pPr>
              <a:lnSpc>
                <a:spcPct val="100000"/>
              </a:lnSpc>
            </a:pPr>
            <a:r>
              <a:rPr lang="en-US" sz="2100" dirty="0">
                <a:solidFill>
                  <a:schemeClr val="tx1"/>
                </a:solidFill>
              </a:rPr>
              <a:t>Thus, </a:t>
            </a:r>
            <a:r>
              <a:rPr lang="en-US" sz="2100" b="1" u="sng" dirty="0">
                <a:solidFill>
                  <a:schemeClr val="tx1"/>
                </a:solidFill>
              </a:rPr>
              <a:t>much</a:t>
            </a:r>
            <a:r>
              <a:rPr lang="en-US" sz="2100" dirty="0">
                <a:solidFill>
                  <a:schemeClr val="tx1"/>
                </a:solidFill>
              </a:rPr>
              <a:t> scraped data may be exempted from opt-out, data broker, notice – and even access requirements.</a:t>
            </a:r>
          </a:p>
        </p:txBody>
      </p:sp>
      <p:pic>
        <p:nvPicPr>
          <p:cNvPr id="5" name="Picture 4" descr="Graphical user interface, application, Teams&#10;&#10;Description automatically generated">
            <a:extLst>
              <a:ext uri="{FF2B5EF4-FFF2-40B4-BE49-F238E27FC236}">
                <a16:creationId xmlns:a16="http://schemas.microsoft.com/office/drawing/2014/main" id="{AA591B54-FAEB-B94D-A2CC-BCDF838013C3}"/>
              </a:ext>
            </a:extLst>
          </p:cNvPr>
          <p:cNvPicPr>
            <a:picLocks noChangeAspect="1"/>
          </p:cNvPicPr>
          <p:nvPr/>
        </p:nvPicPr>
        <p:blipFill>
          <a:blip r:embed="rId3"/>
          <a:stretch>
            <a:fillRect/>
          </a:stretch>
        </p:blipFill>
        <p:spPr>
          <a:xfrm>
            <a:off x="9464634" y="3309"/>
            <a:ext cx="2727366" cy="2022360"/>
          </a:xfrm>
          <a:prstGeom prst="rect">
            <a:avLst/>
          </a:prstGeom>
        </p:spPr>
      </p:pic>
      <p:sp>
        <p:nvSpPr>
          <p:cNvPr id="4" name="TextBox 3">
            <a:extLst>
              <a:ext uri="{FF2B5EF4-FFF2-40B4-BE49-F238E27FC236}">
                <a16:creationId xmlns:a16="http://schemas.microsoft.com/office/drawing/2014/main" id="{97C4FA7A-BC2C-FB47-8DA2-C0CB366A7915}"/>
              </a:ext>
            </a:extLst>
          </p:cNvPr>
          <p:cNvSpPr txBox="1"/>
          <p:nvPr/>
        </p:nvSpPr>
        <p:spPr>
          <a:xfrm>
            <a:off x="7243948" y="997527"/>
            <a:ext cx="184731" cy="369332"/>
          </a:xfrm>
          <a:prstGeom prst="rect">
            <a:avLst/>
          </a:prstGeom>
          <a:noFill/>
        </p:spPr>
        <p:txBody>
          <a:bodyPr wrap="none" rtlCol="0">
            <a:spAutoFit/>
          </a:bodyPr>
          <a:lstStyle/>
          <a:p>
            <a:endParaRPr lang="en-US" dirty="0"/>
          </a:p>
        </p:txBody>
      </p:sp>
      <p:pic>
        <p:nvPicPr>
          <p:cNvPr id="6" name="Picture 5" descr="Logo, company name&#10;&#10;Description automatically generated">
            <a:extLst>
              <a:ext uri="{FF2B5EF4-FFF2-40B4-BE49-F238E27FC236}">
                <a16:creationId xmlns:a16="http://schemas.microsoft.com/office/drawing/2014/main" id="{E20BC8E1-7327-431E-8E04-13EC7D37BF58}"/>
              </a:ext>
            </a:extLst>
          </p:cNvPr>
          <p:cNvPicPr>
            <a:picLocks noChangeAspect="1"/>
          </p:cNvPicPr>
          <p:nvPr/>
        </p:nvPicPr>
        <p:blipFill>
          <a:blip r:embed="rId4"/>
          <a:stretch>
            <a:fillRect/>
          </a:stretch>
        </p:blipFill>
        <p:spPr>
          <a:xfrm>
            <a:off x="10681855" y="5351006"/>
            <a:ext cx="1277007" cy="1277007"/>
          </a:xfrm>
          <a:prstGeom prst="rect">
            <a:avLst/>
          </a:prstGeom>
        </p:spPr>
      </p:pic>
    </p:spTree>
    <p:extLst>
      <p:ext uri="{BB962C8B-B14F-4D97-AF65-F5344CB8AC3E}">
        <p14:creationId xmlns:p14="http://schemas.microsoft.com/office/powerpoint/2010/main" val="270566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F63E74-1F32-6C46-B0A1-06DE7362817C}"/>
              </a:ext>
            </a:extLst>
          </p:cNvPr>
          <p:cNvSpPr>
            <a:spLocks noGrp="1"/>
          </p:cNvSpPr>
          <p:nvPr>
            <p:ph type="body" sz="quarter" idx="10"/>
          </p:nvPr>
        </p:nvSpPr>
        <p:spPr/>
        <p:txBody>
          <a:bodyPr/>
          <a:lstStyle/>
          <a:p>
            <a:r>
              <a:rPr lang="en-US" b="1" dirty="0"/>
              <a:t>New Consumer Rights</a:t>
            </a:r>
          </a:p>
        </p:txBody>
      </p:sp>
      <p:pic>
        <p:nvPicPr>
          <p:cNvPr id="3" name="Picture 2" descr="Logo, company name&#10;&#10;Description automatically generated">
            <a:extLst>
              <a:ext uri="{FF2B5EF4-FFF2-40B4-BE49-F238E27FC236}">
                <a16:creationId xmlns:a16="http://schemas.microsoft.com/office/drawing/2014/main" id="{A834A663-43F5-43AE-928E-759213AC4D0E}"/>
              </a:ext>
            </a:extLst>
          </p:cNvPr>
          <p:cNvPicPr>
            <a:picLocks noChangeAspect="1"/>
          </p:cNvPicPr>
          <p:nvPr/>
        </p:nvPicPr>
        <p:blipFill>
          <a:blip r:embed="rId3"/>
          <a:stretch>
            <a:fillRect/>
          </a:stretch>
        </p:blipFill>
        <p:spPr>
          <a:xfrm>
            <a:off x="10681855" y="5351006"/>
            <a:ext cx="1277007" cy="1277007"/>
          </a:xfrm>
          <a:prstGeom prst="rect">
            <a:avLst/>
          </a:prstGeom>
        </p:spPr>
      </p:pic>
    </p:spTree>
    <p:extLst>
      <p:ext uri="{BB962C8B-B14F-4D97-AF65-F5344CB8AC3E}">
        <p14:creationId xmlns:p14="http://schemas.microsoft.com/office/powerpoint/2010/main" val="3350234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8003</TotalTime>
  <Words>5517</Words>
  <Application>Microsoft Macintosh PowerPoint</Application>
  <PresentationFormat>Widescreen</PresentationFormat>
  <Paragraphs>503</Paragraphs>
  <Slides>43</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Courier New</vt:lpstr>
      <vt:lpstr>System Font Regular</vt:lpstr>
      <vt:lpstr>Office Theme</vt:lpstr>
      <vt:lpstr>California (and Now Virginia!) 2.0</vt:lpstr>
      <vt:lpstr>Agenda</vt:lpstr>
      <vt:lpstr>The California Privacy  Rights Act</vt:lpstr>
      <vt:lpstr>Timing</vt:lpstr>
      <vt:lpstr>PowerPoint Presentation</vt:lpstr>
      <vt:lpstr>Who’s Covered? - Minor Changes in Scope</vt:lpstr>
      <vt:lpstr>Benefits for Data Scrapers</vt:lpstr>
      <vt:lpstr>Benefits for Data Scrapers</vt:lpstr>
      <vt:lpstr>PowerPoint Presentation</vt:lpstr>
      <vt:lpstr>At a Glance…</vt:lpstr>
      <vt:lpstr>“Household” Data Exempt (Not that helpful)</vt:lpstr>
      <vt:lpstr>Expanded Right to Know/Access</vt:lpstr>
      <vt:lpstr>New Passthrough Deletion Obligation</vt:lpstr>
      <vt:lpstr>New Disclosures re “Sharing” (minor effect)</vt:lpstr>
      <vt:lpstr>New Right to Correction</vt:lpstr>
      <vt:lpstr>PowerPoint Presentation</vt:lpstr>
      <vt:lpstr>New Opt-out Rights For “Sensitive” PI</vt:lpstr>
      <vt:lpstr>Clarification of Behavioral Ad Opt-Outs</vt:lpstr>
      <vt:lpstr>New Data Minimization Requirement</vt:lpstr>
      <vt:lpstr>Enforcement Authority</vt:lpstr>
      <vt:lpstr>The Virginia Consumer Data  Protection Act (VCDPA)</vt:lpstr>
      <vt:lpstr>Timing</vt:lpstr>
      <vt:lpstr>PowerPoint Presentation</vt:lpstr>
      <vt:lpstr>Scope of Covered Entities</vt:lpstr>
      <vt:lpstr>Scope of Covered Entities</vt:lpstr>
      <vt:lpstr>Scope of Personal Information</vt:lpstr>
      <vt:lpstr>PowerPoint Presentation</vt:lpstr>
      <vt:lpstr>At a glance…</vt:lpstr>
      <vt:lpstr>PowerPoint Presentation</vt:lpstr>
      <vt:lpstr>Opt-out Right for “Sale”</vt:lpstr>
      <vt:lpstr>Opt-out Right for “Profiling”</vt:lpstr>
      <vt:lpstr>Opt-out Right for “Targeted Advertising”</vt:lpstr>
      <vt:lpstr>Consent for processing “Sensitive Data”</vt:lpstr>
      <vt:lpstr>”Sensitive” info comparison:</vt:lpstr>
      <vt:lpstr>Treatment of “Sensitive” Data</vt:lpstr>
      <vt:lpstr>PowerPoint Presentation</vt:lpstr>
      <vt:lpstr>Data Protection Assessments</vt:lpstr>
      <vt:lpstr>PowerPoint Presentation</vt:lpstr>
      <vt:lpstr>Enforcement Authority</vt:lpstr>
      <vt:lpstr>Liability</vt:lpstr>
      <vt:lpstr>Top 3 Takeaways for VCDPA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Hutchinson</dc:creator>
  <cp:lastModifiedBy>Ken Dreifach</cp:lastModifiedBy>
  <cp:revision>357</cp:revision>
  <dcterms:created xsi:type="dcterms:W3CDTF">2019-11-11T19:03:13Z</dcterms:created>
  <dcterms:modified xsi:type="dcterms:W3CDTF">2021-03-25T01:02:51Z</dcterms:modified>
</cp:coreProperties>
</file>