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</p:sldMasterIdLst>
  <p:notesMasterIdLst>
    <p:notesMasterId r:id="rId18"/>
  </p:notesMasterIdLst>
  <p:handoutMasterIdLst>
    <p:handoutMasterId r:id="rId19"/>
  </p:handoutMasterIdLst>
  <p:sldIdLst>
    <p:sldId id="492" r:id="rId6"/>
    <p:sldId id="344" r:id="rId7"/>
    <p:sldId id="352" r:id="rId8"/>
    <p:sldId id="502" r:id="rId9"/>
    <p:sldId id="496" r:id="rId10"/>
    <p:sldId id="499" r:id="rId11"/>
    <p:sldId id="351" r:id="rId12"/>
    <p:sldId id="494" r:id="rId13"/>
    <p:sldId id="495" r:id="rId14"/>
    <p:sldId id="356" r:id="rId15"/>
    <p:sldId id="346" r:id="rId16"/>
    <p:sldId id="501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4" userDrawn="1">
          <p15:clr>
            <a:srgbClr val="A4A3A4"/>
          </p15:clr>
        </p15:guide>
        <p15:guide id="2" pos="624" userDrawn="1">
          <p15:clr>
            <a:srgbClr val="A4A3A4"/>
          </p15:clr>
        </p15:guide>
        <p15:guide id="3" orient="horz" pos="1320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  <p15:guide id="8" pos="7176" userDrawn="1">
          <p15:clr>
            <a:srgbClr val="A4A3A4"/>
          </p15:clr>
        </p15:guide>
        <p15:guide id="9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254"/>
    <a:srgbClr val="00A0DC"/>
    <a:srgbClr val="E9E9E9"/>
    <a:srgbClr val="D0D0D1"/>
    <a:srgbClr val="FA6B0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1" autoAdjust="0"/>
    <p:restoredTop sz="95380" autoAdjust="0"/>
  </p:normalViewPr>
  <p:slideViewPr>
    <p:cSldViewPr snapToGrid="0">
      <p:cViewPr varScale="1">
        <p:scale>
          <a:sx n="90" d="100"/>
          <a:sy n="90" d="100"/>
        </p:scale>
        <p:origin x="114" y="300"/>
      </p:cViewPr>
      <p:guideLst>
        <p:guide pos="144"/>
        <p:guide pos="624"/>
        <p:guide orient="horz" pos="1320"/>
        <p:guide orient="horz" pos="1104"/>
        <p:guide pos="7176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CB8BC1-D290-4D68-98B3-533025CE5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7DA22-39ED-4C03-B139-919BD8D96D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C5E8-8246-4722-A07E-C368393F708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99FA7-9146-4232-A894-EF15844699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BE80F-52EF-4218-91D2-0A1323C812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FBD5C-A671-44F8-98A0-3EDD6C43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9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8A08C-E5B4-4EA0-A65B-1F316E87C20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B3C62-05E9-4E32-9736-5E655A37E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17522-91CF-410F-8B4E-39F457EE4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4"/>
          <a:stretch/>
        </p:blipFill>
        <p:spPr>
          <a:xfrm>
            <a:off x="-3" y="0"/>
            <a:ext cx="9530502" cy="685800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D867153-7C15-4237-9EAD-3914BA34B127}"/>
              </a:ext>
            </a:extLst>
          </p:cNvPr>
          <p:cNvSpPr/>
          <p:nvPr userDrawn="1"/>
        </p:nvSpPr>
        <p:spPr>
          <a:xfrm>
            <a:off x="5413563" y="-2"/>
            <a:ext cx="8530464" cy="68580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1702149-DBCF-47F0-889C-2DCB25C4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581" y="873117"/>
            <a:ext cx="4555221" cy="95568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742DD-8A60-4777-8C8E-9E4DCEDA26DE}"/>
              </a:ext>
            </a:extLst>
          </p:cNvPr>
          <p:cNvCxnSpPr>
            <a:cxnSpLocks/>
          </p:cNvCxnSpPr>
          <p:nvPr userDrawn="1"/>
        </p:nvCxnSpPr>
        <p:spPr>
          <a:xfrm>
            <a:off x="7190581" y="1990976"/>
            <a:ext cx="455522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4FA5CD-9C26-49F2-9940-8F94CCBA640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0581" y="2311804"/>
            <a:ext cx="4555221" cy="60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2258C0F-6E3A-46B2-873D-DEDCF953C3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01578" y="2944978"/>
            <a:ext cx="4555221" cy="60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31CC79-CBF3-48A8-B9F7-2090C072A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37" y="3789802"/>
            <a:ext cx="1633150" cy="16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Emphasis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CB6C1F-D09C-4C71-97FD-A6B1239E7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88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292F2-3B26-4734-BCD2-2B85FB862A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44B0F-26A2-4DB4-AA34-3CD241E1C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B5F38-93CD-4DE4-8438-F64BBA484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38245"/>
            <a:ext cx="1097788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Use this layout for emphasis or use it for quotes</a:t>
            </a:r>
          </a:p>
        </p:txBody>
      </p:sp>
    </p:spTree>
    <p:extLst>
      <p:ext uri="{BB962C8B-B14F-4D97-AF65-F5344CB8AC3E}">
        <p14:creationId xmlns:p14="http://schemas.microsoft.com/office/powerpoint/2010/main" val="322328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Image Slide_Right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42F3-435F-4C75-B320-0FCCA6716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182880"/>
            <a:ext cx="653288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Body Slide with Right Hand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91A1D-62DA-4B0F-BABD-A58725C02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2BB76-E500-44A9-A3B0-F91958199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10559" y="6420276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48451F-1DA1-4EE6-B0B2-52B30A759A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0544" y="0"/>
            <a:ext cx="4791456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7.5” x W 5.24”)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6206B-9142-417C-8EBC-BE95DFA395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280" y="1554480"/>
            <a:ext cx="6532880" cy="5967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34624C-C470-4259-85EC-8B80A0BA22D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280" y="2194560"/>
            <a:ext cx="6532880" cy="387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18 pt.)</a:t>
            </a:r>
          </a:p>
          <a:p>
            <a:pPr lvl="1"/>
            <a:r>
              <a:rPr lang="en-US" dirty="0"/>
              <a:t>Sub-bullet point (Arial 16 pt.)</a:t>
            </a:r>
          </a:p>
          <a:p>
            <a:pPr lvl="0"/>
            <a:r>
              <a:rPr lang="en-US" dirty="0"/>
              <a:t>Main bullet point one (Arial 18 pt.)</a:t>
            </a:r>
          </a:p>
        </p:txBody>
      </p:sp>
    </p:spTree>
    <p:extLst>
      <p:ext uri="{BB962C8B-B14F-4D97-AF65-F5344CB8AC3E}">
        <p14:creationId xmlns:p14="http://schemas.microsoft.com/office/powerpoint/2010/main" val="315652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Image Slide_Left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91A1D-62DA-4B0F-BABD-A58725C02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2BB76-E500-44A9-A3B0-F91958199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4101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48451F-1DA1-4EE6-B0B2-52B30A759A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80568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7.5” x W 5.24”)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DA6C7A-9F63-4D62-9D48-DA363022A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0159" y="182880"/>
            <a:ext cx="652881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Body Slide with Left Hand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9C9F90-603B-4FA8-98C6-5787B988CE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0159" y="1554480"/>
            <a:ext cx="6528816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5018CC-DFA2-4699-9095-4641513F2D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40159" y="2194560"/>
            <a:ext cx="6528816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18 pt.)</a:t>
            </a:r>
          </a:p>
          <a:p>
            <a:pPr lvl="1"/>
            <a:r>
              <a:rPr lang="en-US" dirty="0"/>
              <a:t>Sub-bullet point (Arial 16 pt.)</a:t>
            </a:r>
          </a:p>
          <a:p>
            <a:pPr lvl="0"/>
            <a:r>
              <a:rPr lang="en-US" dirty="0"/>
              <a:t>Main bullet point one (Arial 18 pt.)</a:t>
            </a:r>
          </a:p>
        </p:txBody>
      </p:sp>
    </p:spTree>
    <p:extLst>
      <p:ext uri="{BB962C8B-B14F-4D97-AF65-F5344CB8AC3E}">
        <p14:creationId xmlns:p14="http://schemas.microsoft.com/office/powerpoint/2010/main" val="128590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A3C3-919C-4836-BADE-2F8E679E9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Body Slide w/ Bullets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D87EE-2C53-4500-8989-A89AA14B9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88060-D375-428D-80C4-B04F0A9A8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385041-11DF-469F-9816-6B8469DF01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554480"/>
            <a:ext cx="10515599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457AE5-9462-41AC-BA01-338425CB20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194560"/>
            <a:ext cx="10515599" cy="3879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8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20 pt.)</a:t>
            </a:r>
          </a:p>
          <a:p>
            <a:pPr lvl="1"/>
            <a:r>
              <a:rPr lang="en-US" dirty="0"/>
              <a:t>Sub-bullet point (Arial 18 pt.)</a:t>
            </a:r>
          </a:p>
          <a:p>
            <a:pPr lvl="0"/>
            <a:r>
              <a:rPr lang="en-US" dirty="0"/>
              <a:t>Main bullet point one (Arial 20 pt.)</a:t>
            </a:r>
          </a:p>
        </p:txBody>
      </p:sp>
    </p:spTree>
    <p:extLst>
      <p:ext uri="{BB962C8B-B14F-4D97-AF65-F5344CB8AC3E}">
        <p14:creationId xmlns:p14="http://schemas.microsoft.com/office/powerpoint/2010/main" val="256241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A3C3-919C-4836-BADE-2F8E679E9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Body Slide w/ Plain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D87EE-2C53-4500-8989-A89AA14B9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88060-D375-428D-80C4-B04F0A9A8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501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457AE5-9462-41AC-BA01-338425CB20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54480"/>
            <a:ext cx="10515599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2000" b="1">
                <a:solidFill>
                  <a:srgbClr val="505254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None/>
              <a:defRPr sz="18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Subheading (Arial 20 pt.)</a:t>
            </a:r>
          </a:p>
          <a:p>
            <a:pPr lvl="1"/>
            <a:r>
              <a:rPr lang="en-US" dirty="0"/>
              <a:t>A few short sentences here (Arial 18 pt.)</a:t>
            </a:r>
          </a:p>
          <a:p>
            <a:pPr lvl="0"/>
            <a:r>
              <a:rPr lang="en-US" dirty="0"/>
              <a:t>Subheading (Arial 20 pt.)</a:t>
            </a:r>
          </a:p>
          <a:p>
            <a:pPr lvl="1"/>
            <a:r>
              <a:rPr lang="en-US" dirty="0"/>
              <a:t>A few short sentences here (Arial 18 pt.)</a:t>
            </a:r>
          </a:p>
          <a:p>
            <a:pPr lvl="0"/>
            <a:r>
              <a:rPr lang="en-US" dirty="0"/>
              <a:t>Subheading (Arial 20 pt.)</a:t>
            </a:r>
          </a:p>
          <a:p>
            <a:pPr lvl="1"/>
            <a:r>
              <a:rPr lang="en-US" dirty="0"/>
              <a:t>A few short sentences here (Arial 18 pt.)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968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Descri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E077-2F4B-4241-B991-73B6CCF52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Icons + Description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B2928-6B37-438E-960E-CEEDA3D936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0B33D-72A6-489A-A5B7-D7116E3C2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0E0F96-FCD3-4B77-B79B-1A51519B4A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6541" y="3429000"/>
            <a:ext cx="2294590" cy="5967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Subheading (Arial 20 pt. bold)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A68F0F-2D66-45DB-A5CE-AF93A738C21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86541" y="4025784"/>
            <a:ext cx="2294590" cy="182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16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A few short sentences here (Arial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ECDA3C3-BEF1-4196-8785-245A82AED2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50166" y="3429000"/>
            <a:ext cx="2294590" cy="5967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Subheading (Arial 20 pt. bold)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B71AC87-0A11-4067-8F98-77BDA7049CD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50166" y="4025784"/>
            <a:ext cx="2294590" cy="182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16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A few short sentences here (Arial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42A6653-AEC3-491A-9039-C40519A608D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41102" y="3429000"/>
            <a:ext cx="2294590" cy="5967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Subheading (Arial 20 pt. bold)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00E97A-200A-42D1-98B7-58A9BC081D6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41102" y="4025784"/>
            <a:ext cx="2294590" cy="182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16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A few short sentences here (Arial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75CB8F-DC13-4CF3-AA85-1C3320A2CCF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104727" y="3429000"/>
            <a:ext cx="2294590" cy="5967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Subheading (Arial 20 pt. bold)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6CEF882-B323-4999-8FAC-555DA2F143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04727" y="4025784"/>
            <a:ext cx="2294590" cy="182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16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A few short sentences here (Arial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182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 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952A-910A-413F-9BD2-6145B6893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6938913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Mobile Screen Shot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C1A0E-49D8-4296-B1B2-0737A0536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C1A63-CC5B-49A2-BD0F-3EB73D2FE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6064BF-1CA8-418F-80C9-A7C97CBFF9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54480"/>
            <a:ext cx="5628588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C9B73F-3F14-475F-B809-B3FA0153D29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194560"/>
            <a:ext cx="5628588" cy="357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505254"/>
                </a:solidFill>
              </a:defRPr>
            </a:lvl1pPr>
            <a:lvl2pPr marL="742950" indent="-28575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18 pt.)</a:t>
            </a:r>
          </a:p>
          <a:p>
            <a:pPr lvl="1"/>
            <a:r>
              <a:rPr lang="en-US" dirty="0"/>
              <a:t>Sub-bullet point (Arial 16 pt.)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76415E-4D53-42AC-A34D-171113BF0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113" y="1334607"/>
            <a:ext cx="2650203" cy="5146804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8405942-32A2-4931-8E1B-645E7E5F0193}"/>
              </a:ext>
            </a:extLst>
          </p:cNvPr>
          <p:cNvSpPr txBox="1">
            <a:spLocks/>
          </p:cNvSpPr>
          <p:nvPr userDrawn="1"/>
        </p:nvSpPr>
        <p:spPr>
          <a:xfrm>
            <a:off x="7885843" y="1583703"/>
            <a:ext cx="2403957" cy="4540450"/>
          </a:xfrm>
          <a:prstGeom prst="roundRect">
            <a:avLst>
              <a:gd name="adj" fmla="val 8025"/>
            </a:avLst>
          </a:prstGeom>
          <a:solidFill>
            <a:srgbClr val="262626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ctr" defTabSz="1371464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371464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02" marR="0" indent="-285724" algn="l" defTabSz="13714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7650" marR="0" indent="-285724" algn="l" defTabSz="13714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5794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524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255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986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718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AC52CA4B-C931-4D9A-80A6-394B4D5BA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5843" y="1583702"/>
            <a:ext cx="2404332" cy="4532935"/>
          </a:xfrm>
          <a:prstGeom prst="roundRect">
            <a:avLst>
              <a:gd name="adj" fmla="val 7649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  <a:p>
            <a:r>
              <a:rPr lang="en-US" dirty="0"/>
              <a:t>(Photo Size: H 4.96” x W 2.63)</a:t>
            </a:r>
          </a:p>
        </p:txBody>
      </p:sp>
    </p:spTree>
    <p:extLst>
      <p:ext uri="{BB962C8B-B14F-4D97-AF65-F5344CB8AC3E}">
        <p14:creationId xmlns:p14="http://schemas.microsoft.com/office/powerpoint/2010/main" val="134697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/Laptop Screen 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D75DA6-DF52-4AFC-B669-94E726E21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3412" y="2088234"/>
            <a:ext cx="5628588" cy="4129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C952A-910A-413F-9BD2-6145B6893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PC/Laptop Screen Shot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C1A0E-49D8-4296-B1B2-0737A0536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C1A63-CC5B-49A2-BD0F-3EB73D2FE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6064BF-1CA8-418F-80C9-A7C97CBFF9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54480"/>
            <a:ext cx="5628588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AC52CA4B-C931-4D9A-80A6-394B4D5BA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3066" y="2337847"/>
            <a:ext cx="4758934" cy="3289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 </a:t>
            </a:r>
          </a:p>
          <a:p>
            <a:r>
              <a:rPr lang="en-US" dirty="0"/>
              <a:t>(Photo Size: H 3.6” x W 5.2”)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0FCD69-FE0A-4386-92AE-5ADC6A8561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194560"/>
            <a:ext cx="5628588" cy="357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505254"/>
                </a:solidFill>
              </a:defRPr>
            </a:lvl1pPr>
            <a:lvl2pPr marL="742950" indent="-28575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18 pt.)</a:t>
            </a:r>
          </a:p>
          <a:p>
            <a:pPr lvl="1"/>
            <a:r>
              <a:rPr lang="en-US" dirty="0"/>
              <a:t>Sub-bullet point (Arial 16 pt.)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7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592D-592C-4F29-8DCC-D3A678C34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Process Chart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FD914-B8D2-4EAA-B0DF-F5738008D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46B7D-D2D8-4C23-BB65-EB413CFBBE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04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C09E-9F17-46CD-B3D5-D7609220B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Table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3B699-1244-4837-A58D-A2BAC4952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295A2-622C-4CE5-BB10-5A78A08F09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BE036841-AEF5-4500-802B-9A6597779BE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38200" y="1838325"/>
            <a:ext cx="10515600" cy="4349750"/>
          </a:xfrm>
        </p:spPr>
        <p:txBody>
          <a:bodyPr>
            <a:normAutofit/>
          </a:bodyPr>
          <a:lstStyle>
            <a:lvl1pPr marL="0" indent="0" algn="ctr">
              <a:buNone/>
              <a:defRPr sz="1800" b="1"/>
            </a:lvl1pPr>
          </a:lstStyle>
          <a:p>
            <a:r>
              <a:rPr lang="en-US" dirty="0"/>
              <a:t>Click on icon to inset table</a:t>
            </a:r>
          </a:p>
        </p:txBody>
      </p:sp>
    </p:spTree>
    <p:extLst>
      <p:ext uri="{BB962C8B-B14F-4D97-AF65-F5344CB8AC3E}">
        <p14:creationId xmlns:p14="http://schemas.microsoft.com/office/powerpoint/2010/main" val="264099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5ADFA-1C48-4600-AE2A-0034596F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E947-FA41-4437-A8F3-8C1D5D449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0" y="1961208"/>
            <a:ext cx="10515600" cy="99584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Content Placeholder 51">
            <a:extLst>
              <a:ext uri="{FF2B5EF4-FFF2-40B4-BE49-F238E27FC236}">
                <a16:creationId xmlns:a16="http://schemas.microsoft.com/office/drawing/2014/main" id="{CE48B621-1FC7-48AF-A6F3-CBE02A76F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" y="993221"/>
            <a:ext cx="1801856" cy="8991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B56C4-4E5F-4BBD-8DC8-CA6826198BBC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C8F4D0-527C-4DA8-B478-993B6DE89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37544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8CFF44-A2CB-45B3-A994-9675CC37DD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398843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126410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94D6-3F2B-4334-856F-027B79A8E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Four Box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A110A-7C07-4B69-8254-4B86FF063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BDEDC-9CAB-4896-8A83-911169BAF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522C21-B5F0-4218-928E-5599407F4304}"/>
              </a:ext>
            </a:extLst>
          </p:cNvPr>
          <p:cNvCxnSpPr/>
          <p:nvPr userDrawn="1"/>
        </p:nvCxnSpPr>
        <p:spPr>
          <a:xfrm>
            <a:off x="838200" y="3906260"/>
            <a:ext cx="103985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B0A561-9A37-4E24-BD69-82A2B0B391CD}"/>
              </a:ext>
            </a:extLst>
          </p:cNvPr>
          <p:cNvCxnSpPr>
            <a:cxnSpLocks/>
          </p:cNvCxnSpPr>
          <p:nvPr userDrawn="1"/>
        </p:nvCxnSpPr>
        <p:spPr>
          <a:xfrm>
            <a:off x="6076752" y="1860642"/>
            <a:ext cx="0" cy="40912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898B71-694E-4349-B04E-A870CC678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3243" y="2152874"/>
            <a:ext cx="4289977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0BF1A4E-3067-49C7-8B3E-8B2CFF75A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3243" y="4402894"/>
            <a:ext cx="4289977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CCAD6C7-CABF-4099-8D3D-CF4878941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1763" y="2152874"/>
            <a:ext cx="4289977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42039D8-BCC3-4AD3-B3B9-59BD08C22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3" y="4402894"/>
            <a:ext cx="4289977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5989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94D6-3F2B-4334-856F-027B79A8E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Six Box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A110A-7C07-4B69-8254-4B86FF063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BDEDC-9CAB-4896-8A83-911169BAF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522C21-B5F0-4218-928E-5599407F4304}"/>
              </a:ext>
            </a:extLst>
          </p:cNvPr>
          <p:cNvCxnSpPr/>
          <p:nvPr userDrawn="1"/>
        </p:nvCxnSpPr>
        <p:spPr>
          <a:xfrm>
            <a:off x="838200" y="3906260"/>
            <a:ext cx="103985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B0A561-9A37-4E24-BD69-82A2B0B391CD}"/>
              </a:ext>
            </a:extLst>
          </p:cNvPr>
          <p:cNvCxnSpPr>
            <a:cxnSpLocks/>
          </p:cNvCxnSpPr>
          <p:nvPr userDrawn="1"/>
        </p:nvCxnSpPr>
        <p:spPr>
          <a:xfrm>
            <a:off x="4153685" y="1860642"/>
            <a:ext cx="0" cy="40912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898B71-694E-4349-B04E-A870CC678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972" y="2229390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0BF1A4E-3067-49C7-8B3E-8B2CFF75A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972" y="4263696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CCAD6C7-CABF-4099-8D3D-CF4878941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014" y="4263696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42039D8-BCC3-4AD3-B3B9-59BD08C22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3014" y="2229390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F77236-CA1F-48F0-8FF6-0D9BF0A0CFBB}"/>
              </a:ext>
            </a:extLst>
          </p:cNvPr>
          <p:cNvCxnSpPr>
            <a:cxnSpLocks/>
          </p:cNvCxnSpPr>
          <p:nvPr userDrawn="1"/>
        </p:nvCxnSpPr>
        <p:spPr>
          <a:xfrm>
            <a:off x="7964860" y="1926629"/>
            <a:ext cx="0" cy="40912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B1F0D39-CCB5-44B5-AA70-A1AB25A7CB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6525" y="2229390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BCDA00D-082F-4841-B6F2-B009002D3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525" y="4263696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0641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_Line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0C3E-F9D5-4BFF-9112-91AEA339B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Timeline Slide - Linear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A5E73-BED5-400F-B71B-342366927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E7B07-D8D2-434A-9868-EF46F57FA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5A79D6-5AE5-4627-9081-53F59F0131BC}"/>
              </a:ext>
            </a:extLst>
          </p:cNvPr>
          <p:cNvCxnSpPr/>
          <p:nvPr userDrawn="1"/>
        </p:nvCxnSpPr>
        <p:spPr>
          <a:xfrm>
            <a:off x="838200" y="3657600"/>
            <a:ext cx="1036828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931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8478-F4A3-4807-9938-C71C79664C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General Chart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8F17B-ABFE-4A5A-8F11-F1A5C4B06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40D75-E5AC-4C07-A25C-3316F3A3A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D784EAA-FCEF-4CFB-A7AD-213ECFB0FDD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54880" y="1784986"/>
            <a:ext cx="7183121" cy="4281169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select a chart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DAF348-803F-4BFB-B6EA-9C1AC06C17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84986"/>
            <a:ext cx="3703320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</p:spTree>
    <p:extLst>
      <p:ext uri="{BB962C8B-B14F-4D97-AF65-F5344CB8AC3E}">
        <p14:creationId xmlns:p14="http://schemas.microsoft.com/office/powerpoint/2010/main" val="59325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 Slide_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059A2C-E3E1-46EC-B00D-DA2AA0E32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4"/>
          <a:stretch/>
        </p:blipFill>
        <p:spPr>
          <a:xfrm>
            <a:off x="-3" y="0"/>
            <a:ext cx="9530502" cy="685800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E41342A-F144-41DB-9450-CAE6D79E58B3}"/>
              </a:ext>
            </a:extLst>
          </p:cNvPr>
          <p:cNvSpPr/>
          <p:nvPr userDrawn="1"/>
        </p:nvSpPr>
        <p:spPr>
          <a:xfrm>
            <a:off x="5413563" y="-2"/>
            <a:ext cx="8530464" cy="68580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8A37A-2CD9-4DD3-8556-E1FDB8956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121" y="4012862"/>
            <a:ext cx="2189162" cy="1101878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C1702149-DBCF-47F0-889C-2DCB25C4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581" y="882545"/>
            <a:ext cx="4555221" cy="94625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Closing Message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742DD-8A60-4777-8C8E-9E4DCEDA26DE}"/>
              </a:ext>
            </a:extLst>
          </p:cNvPr>
          <p:cNvCxnSpPr>
            <a:cxnSpLocks/>
          </p:cNvCxnSpPr>
          <p:nvPr userDrawn="1"/>
        </p:nvCxnSpPr>
        <p:spPr>
          <a:xfrm>
            <a:off x="7190581" y="1990976"/>
            <a:ext cx="455522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4FA5CD-9C26-49F2-9940-8F94CCBA640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0581" y="2311804"/>
            <a:ext cx="4555221" cy="60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2258C0F-6E3A-46B2-873D-DEDCF953C3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01578" y="2944978"/>
            <a:ext cx="4555221" cy="60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Copy</a:t>
            </a:r>
          </a:p>
        </p:txBody>
      </p:sp>
    </p:spTree>
    <p:extLst>
      <p:ext uri="{BB962C8B-B14F-4D97-AF65-F5344CB8AC3E}">
        <p14:creationId xmlns:p14="http://schemas.microsoft.com/office/powerpoint/2010/main" val="1146108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 Slid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5ADFA-1C48-4600-AE2A-0034596F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E947-FA41-4437-A8F3-8C1D5D449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0" y="1961208"/>
            <a:ext cx="10515600" cy="106479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Closing Message</a:t>
            </a:r>
          </a:p>
        </p:txBody>
      </p:sp>
      <p:pic>
        <p:nvPicPr>
          <p:cNvPr id="6" name="Content Placeholder 51">
            <a:extLst>
              <a:ext uri="{FF2B5EF4-FFF2-40B4-BE49-F238E27FC236}">
                <a16:creationId xmlns:a16="http://schemas.microsoft.com/office/drawing/2014/main" id="{CE48B621-1FC7-48AF-A6F3-CBE02A76F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" y="993221"/>
            <a:ext cx="1801856" cy="8991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B56C4-4E5F-4BBD-8DC8-CA6826198BBC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C8F4D0-527C-4DA8-B478-993B6DE89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37544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8CFF44-A2CB-45B3-A994-9675CC37DD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398843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Additional Copy</a:t>
            </a:r>
          </a:p>
        </p:txBody>
      </p:sp>
    </p:spTree>
    <p:extLst>
      <p:ext uri="{BB962C8B-B14F-4D97-AF65-F5344CB8AC3E}">
        <p14:creationId xmlns:p14="http://schemas.microsoft.com/office/powerpoint/2010/main" val="3566498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 Slide_Pr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A14532-BAEB-450F-A856-7DC48AF52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E947-FA41-4437-A8F3-8C1D5D449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0" y="1961208"/>
            <a:ext cx="10515600" cy="99584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Closing Message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B56C4-4E5F-4BBD-8DC8-CA6826198BBC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C8F4D0-527C-4DA8-B478-993B6DE89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37544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8CFF44-A2CB-45B3-A994-9675CC37DD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398843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Additional Copy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6AD4A-538D-428F-815B-7B37B0214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" y="993221"/>
            <a:ext cx="1804427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8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17522-91CF-410F-8B4E-39F457EE4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691" y="-3"/>
            <a:ext cx="12192003" cy="6858001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D867153-7C15-4237-9EAD-3914BA34B127}"/>
              </a:ext>
            </a:extLst>
          </p:cNvPr>
          <p:cNvSpPr/>
          <p:nvPr userDrawn="1"/>
        </p:nvSpPr>
        <p:spPr>
          <a:xfrm>
            <a:off x="5413563" y="-2"/>
            <a:ext cx="8530464" cy="68580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1702149-DBCF-47F0-889C-2DCB25C4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581" y="873117"/>
            <a:ext cx="4555221" cy="95568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742DD-8A60-4777-8C8E-9E4DCEDA26DE}"/>
              </a:ext>
            </a:extLst>
          </p:cNvPr>
          <p:cNvCxnSpPr>
            <a:cxnSpLocks/>
          </p:cNvCxnSpPr>
          <p:nvPr userDrawn="1"/>
        </p:nvCxnSpPr>
        <p:spPr>
          <a:xfrm>
            <a:off x="7190581" y="1990976"/>
            <a:ext cx="455522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4FA5CD-9C26-49F2-9940-8F94CCBA640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0581" y="2311804"/>
            <a:ext cx="4555221" cy="60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2258C0F-6E3A-46B2-873D-DEDCF953C3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01578" y="2944978"/>
            <a:ext cx="4555221" cy="60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C1DA5F-298A-4BE3-A134-329961257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09" y="4072027"/>
            <a:ext cx="1633150" cy="16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3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5ADFA-1C48-4600-AE2A-0034596F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E947-FA41-4437-A8F3-8C1D5D449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0" y="1961208"/>
            <a:ext cx="10515600" cy="99584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Content Placeholder 51">
            <a:extLst>
              <a:ext uri="{FF2B5EF4-FFF2-40B4-BE49-F238E27FC236}">
                <a16:creationId xmlns:a16="http://schemas.microsoft.com/office/drawing/2014/main" id="{CE48B621-1FC7-48AF-A6F3-CBE02A76F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" y="993221"/>
            <a:ext cx="1801856" cy="8991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B56C4-4E5F-4BBD-8DC8-CA6826198BBC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C8F4D0-527C-4DA8-B478-993B6DE89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37544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8CFF44-A2CB-45B3-A994-9675CC37DD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398843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908436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r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A14532-BAEB-450F-A856-7DC48AF52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E947-FA41-4437-A8F3-8C1D5D449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0" y="1961208"/>
            <a:ext cx="10515600" cy="99584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B56C4-4E5F-4BBD-8DC8-CA6826198BBC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C8F4D0-527C-4DA8-B478-993B6DE89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37544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8CFF44-A2CB-45B3-A994-9675CC37DD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398843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6AD4A-538D-428F-815B-7B37B0214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" y="993221"/>
            <a:ext cx="1804427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4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r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A14532-BAEB-450F-A856-7DC48AF52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E947-FA41-4437-A8F3-8C1D5D449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0" y="1961208"/>
            <a:ext cx="10515600" cy="99584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B56C4-4E5F-4BBD-8DC8-CA6826198BBC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C8F4D0-527C-4DA8-B478-993B6DE89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37544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8CFF44-A2CB-45B3-A994-9675CC37DD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398843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6AD4A-538D-428F-815B-7B37B0214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" y="993221"/>
            <a:ext cx="1804427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75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6188-1382-4A48-8D8C-286F132DD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Agenda Slide Standard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BDE58-628C-4CE5-B987-D9042130EC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0F529-2BE8-46B0-B1E6-020A97420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6960D09-2B68-491B-A256-4535AE716D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0525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505254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Agenda item here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95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216E-2697-4661-9281-3EB010DE8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Meet Our Team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C5CB6-3210-4CE5-9849-17F305DC6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90C5F-A033-4AE7-BE2F-92E1E3CBFA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EF9FEF-076A-4FF3-9014-C9C6B2F65A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8062" y="2121853"/>
            <a:ext cx="1664017" cy="16373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1.79” x W 1.82”)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D3C949-A3E1-4FBF-A803-AF8A8AF73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3202" y="2529523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CDB57C5-4E33-4BB1-B88E-FA205C8C0F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3202" y="2965291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91C11EF-6762-4B1C-B7DD-D5B08AB4BC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8062" y="3968829"/>
            <a:ext cx="1664017" cy="16373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1.79” x W 1.82”)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C73900B-5DDB-49D6-A731-57B9863850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3202" y="4376499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F483962-0989-476D-B65D-06AD033F5F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3202" y="4812267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8F9B2B6-8F0B-4788-A126-C4249A5A34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00800" y="2121853"/>
            <a:ext cx="1664017" cy="16373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1.79” x W 1.82”)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C7B9497-73EB-4F94-96D1-661E7805B0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5940" y="2529523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C88C234-9821-466B-86C7-7ECB6B09ED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5940" y="2965291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9FA11F3-AD69-49AE-976D-215790D29CB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0800" y="3968829"/>
            <a:ext cx="1664017" cy="16373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1.79” x W 1.82”)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790D69A-B188-43D3-AFF6-121DE35B23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55940" y="4376499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DA2E9DF-E7B8-450B-AEFA-B020B7F561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5940" y="4812267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60531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u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3FE1-F444-4371-9516-141107D39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Logo Suite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84033-64F2-4386-9123-A618B256B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631ED-AF3D-4376-AF6D-7E48B444E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ED1174-85F0-4365-97CA-E42B5B9BD2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509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77D8171-9BBF-44D2-B794-14715C431F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509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00AF6DD-9896-4499-AF86-A46C2EB1F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8509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3D0A024-23F5-48CF-AACD-715F0C6BC5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8509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BBC2A1D-4882-4738-92C2-22E2D60B28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9734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440C2B5-FFBA-47C5-A607-42142D63C6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29734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A235681-5C11-439F-BFBB-2D8CAB0D5E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9734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31011C7A-C5FE-4B10-8D4B-A630C243FE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29734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6B95CD2-74C5-4658-9A56-780D945BC1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5656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C0520DF-BDA8-4386-B3F6-336FEAF361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05656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5358EA3-5A5E-4D31-A565-8750C39EEBB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05656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B86DCBA-E102-4106-82AC-8F36549E73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5656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5F593E5-683F-4280-9972-9A478B15DE7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86881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A0BC377-8B03-4168-9A7C-1A55A5DAB91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86881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4466E196-77E3-43FE-95D8-7ED36AF574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86881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918951A-817F-4D08-8A75-2C9E8C997A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86881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8349342-30A5-41DA-B371-2150936357B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68106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AB3C402-D266-4E2E-81E8-3374C98998E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568106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D5BB7BF-9954-445F-8E96-99E021264E4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568106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A681F1F-7A11-4C5C-A8E4-B356F6EB962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568106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2840921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Fancy/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97553-D43A-49C4-896B-4BAE7A7C0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A348F-F421-4E88-B6C9-7BAD0C43C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360C71-2535-4CC6-8915-2038450E42F9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8" name="Content Placeholder 51">
            <a:extLst>
              <a:ext uri="{FF2B5EF4-FFF2-40B4-BE49-F238E27FC236}">
                <a16:creationId xmlns:a16="http://schemas.microsoft.com/office/drawing/2014/main" id="{F2EFB792-21C4-4577-B0D4-5B6DC3D41A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09" y="6058288"/>
            <a:ext cx="1204203" cy="5920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8B3888-75B7-44A8-8475-B1AA054E6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00" y="1961206"/>
            <a:ext cx="1051560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85EA92-4C31-40E4-86B3-62582257A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3429000"/>
            <a:ext cx="10631487" cy="214947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 have the option to insert small descriptive sentences about the upcoming section here. </a:t>
            </a:r>
          </a:p>
        </p:txBody>
      </p:sp>
    </p:spTree>
    <p:extLst>
      <p:ext uri="{BB962C8B-B14F-4D97-AF65-F5344CB8AC3E}">
        <p14:creationId xmlns:p14="http://schemas.microsoft.com/office/powerpoint/2010/main" val="3771978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Pr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97553-D43A-49C4-896B-4BAE7A7C0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A348F-F421-4E88-B6C9-7BAD0C43C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360C71-2535-4CC6-8915-2038450E42F9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F8B3888-75B7-44A8-8475-B1AA054E6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00" y="1961206"/>
            <a:ext cx="1051560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85EA92-4C31-40E4-86B3-62582257A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3429000"/>
            <a:ext cx="10631487" cy="214947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 have the option to insert small descriptive sentences about the upcoming section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670E9-E2E2-4734-9535-65BAFAD81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17" y="6048811"/>
            <a:ext cx="1226094" cy="6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2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Emphasis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66F676-9491-40AB-9491-A3BC298EF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0"/>
          <a:stretch/>
        </p:blipFill>
        <p:spPr>
          <a:xfrm>
            <a:off x="0" y="2"/>
            <a:ext cx="12192000" cy="6268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B65724-3E78-4206-9DB1-92463311C969}"/>
              </a:ext>
            </a:extLst>
          </p:cNvPr>
          <p:cNvSpPr/>
          <p:nvPr userDrawn="1"/>
        </p:nvSpPr>
        <p:spPr>
          <a:xfrm>
            <a:off x="0" y="0"/>
            <a:ext cx="12192000" cy="6268825"/>
          </a:xfrm>
          <a:prstGeom prst="rect">
            <a:avLst/>
          </a:prstGeom>
          <a:solidFill>
            <a:srgbClr val="262626">
              <a:alpha val="4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B5F38-93CD-4DE4-8438-F64BBA484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25445"/>
            <a:ext cx="1097788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“Use this layout for emphasis or use it for quotes”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292F2-3B26-4734-BCD2-2B85FB862A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44B0F-26A2-4DB4-AA34-3CD241E1C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9FE674-5BD6-478E-95D2-799252269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4563" y="4673600"/>
            <a:ext cx="3094037" cy="346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3057658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Emphasis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CB6C1F-D09C-4C71-97FD-A6B1239E7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88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292F2-3B26-4734-BCD2-2B85FB862A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44B0F-26A2-4DB4-AA34-3CD241E1C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B5F38-93CD-4DE4-8438-F64BBA484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38245"/>
            <a:ext cx="1097788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Use this layout for emphasis or use it for quotes</a:t>
            </a:r>
          </a:p>
        </p:txBody>
      </p:sp>
    </p:spTree>
    <p:extLst>
      <p:ext uri="{BB962C8B-B14F-4D97-AF65-F5344CB8AC3E}">
        <p14:creationId xmlns:p14="http://schemas.microsoft.com/office/powerpoint/2010/main" val="1256562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Image Slide_Right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42F3-435F-4C75-B320-0FCCA6716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182880"/>
            <a:ext cx="653288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Body Slide with Right Hand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91A1D-62DA-4B0F-BABD-A58725C02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2BB76-E500-44A9-A3B0-F91958199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10559" y="6420276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48451F-1DA1-4EE6-B0B2-52B30A759A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0544" y="0"/>
            <a:ext cx="4791456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7.5” x W 5.24”)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6206B-9142-417C-8EBC-BE95DFA395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280" y="1554480"/>
            <a:ext cx="6532880" cy="5967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34624C-C470-4259-85EC-8B80A0BA22D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280" y="2194560"/>
            <a:ext cx="6532880" cy="387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18 pt.)</a:t>
            </a:r>
          </a:p>
          <a:p>
            <a:pPr lvl="1"/>
            <a:r>
              <a:rPr lang="en-US" dirty="0"/>
              <a:t>Sub-bullet point (Arial 16 pt.)</a:t>
            </a:r>
          </a:p>
          <a:p>
            <a:pPr lvl="0"/>
            <a:r>
              <a:rPr lang="en-US" dirty="0"/>
              <a:t>Main bullet point one (Arial 18 pt.)</a:t>
            </a:r>
          </a:p>
        </p:txBody>
      </p:sp>
    </p:spTree>
    <p:extLst>
      <p:ext uri="{BB962C8B-B14F-4D97-AF65-F5344CB8AC3E}">
        <p14:creationId xmlns:p14="http://schemas.microsoft.com/office/powerpoint/2010/main" val="1552780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Image Slide_Left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91A1D-62DA-4B0F-BABD-A58725C02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2BB76-E500-44A9-A3B0-F91958199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4101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48451F-1DA1-4EE6-B0B2-52B30A759A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80568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7.5” x W 5.24”)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DA6C7A-9F63-4D62-9D48-DA363022A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0159" y="182880"/>
            <a:ext cx="652881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Body Slide with Left Hand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9C9F90-603B-4FA8-98C6-5787B988CE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0159" y="1554480"/>
            <a:ext cx="6528816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5018CC-DFA2-4699-9095-4641513F2D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40159" y="2194560"/>
            <a:ext cx="6528816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18 pt.)</a:t>
            </a:r>
          </a:p>
          <a:p>
            <a:pPr lvl="1"/>
            <a:r>
              <a:rPr lang="en-US" dirty="0"/>
              <a:t>Sub-bullet point (Arial 16 pt.)</a:t>
            </a:r>
          </a:p>
          <a:p>
            <a:pPr lvl="0"/>
            <a:r>
              <a:rPr lang="en-US" dirty="0"/>
              <a:t>Main bullet point one (Arial 18 pt.)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18110D-2437-4AAF-BB14-FDF4157B7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137" y="6353803"/>
            <a:ext cx="961346" cy="4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76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A3C3-919C-4836-BADE-2F8E679E9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Body Slide w/ Bullets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D87EE-2C53-4500-8989-A89AA14B9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88060-D375-428D-80C4-B04F0A9A8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385041-11DF-469F-9816-6B8469DF01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554480"/>
            <a:ext cx="10515599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457AE5-9462-41AC-BA01-338425CB20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194560"/>
            <a:ext cx="10515599" cy="3879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8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20 pt.)</a:t>
            </a:r>
          </a:p>
          <a:p>
            <a:pPr lvl="1"/>
            <a:r>
              <a:rPr lang="en-US" dirty="0"/>
              <a:t>Sub-bullet point (Arial 18 pt.)</a:t>
            </a:r>
          </a:p>
          <a:p>
            <a:pPr lvl="0"/>
            <a:r>
              <a:rPr lang="en-US" dirty="0"/>
              <a:t>Main bullet point one (Arial 20 pt.)</a:t>
            </a:r>
          </a:p>
        </p:txBody>
      </p:sp>
    </p:spTree>
    <p:extLst>
      <p:ext uri="{BB962C8B-B14F-4D97-AF65-F5344CB8AC3E}">
        <p14:creationId xmlns:p14="http://schemas.microsoft.com/office/powerpoint/2010/main" val="377310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6188-1382-4A48-8D8C-286F132DD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Agenda Slide Standard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BDE58-628C-4CE5-B987-D9042130EC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0F529-2BE8-46B0-B1E6-020A97420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6960D09-2B68-491B-A256-4535AE716D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0525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505254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Agenda item here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36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A3C3-919C-4836-BADE-2F8E679E9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Body Slide w/ Plain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D87EE-2C53-4500-8989-A89AA14B9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88060-D375-428D-80C4-B04F0A9A8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457AE5-9462-41AC-BA01-338425CB20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54480"/>
            <a:ext cx="10515599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2000" b="1">
                <a:solidFill>
                  <a:srgbClr val="505254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None/>
              <a:defRPr sz="18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Subheading (Arial 20 pt.)</a:t>
            </a:r>
          </a:p>
          <a:p>
            <a:pPr lvl="1"/>
            <a:r>
              <a:rPr lang="en-US" dirty="0"/>
              <a:t>A few short sentences here (Arial 18 pt.)</a:t>
            </a:r>
          </a:p>
          <a:p>
            <a:pPr lvl="0"/>
            <a:r>
              <a:rPr lang="en-US" dirty="0"/>
              <a:t>Subheading (Arial 20 pt.)</a:t>
            </a:r>
          </a:p>
          <a:p>
            <a:pPr lvl="1"/>
            <a:r>
              <a:rPr lang="en-US" dirty="0"/>
              <a:t>A few short sentences here (Arial 18 pt.)</a:t>
            </a:r>
          </a:p>
          <a:p>
            <a:pPr lvl="0"/>
            <a:r>
              <a:rPr lang="en-US" dirty="0"/>
              <a:t>Subheading (Arial 20 pt.)</a:t>
            </a:r>
          </a:p>
          <a:p>
            <a:pPr lvl="1"/>
            <a:r>
              <a:rPr lang="en-US" dirty="0"/>
              <a:t>A few short sentences here (Arial 18 pt.)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223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Descri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E077-2F4B-4241-B991-73B6CCF52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Icons + Description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B2928-6B37-438E-960E-CEEDA3D936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0B33D-72A6-489A-A5B7-D7116E3C2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0E0F96-FCD3-4B77-B79B-1A51519B4A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6541" y="3429000"/>
            <a:ext cx="2294590" cy="5967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Subheading (Arial 20 pt. bold)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A68F0F-2D66-45DB-A5CE-AF93A738C21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86541" y="4025784"/>
            <a:ext cx="2294590" cy="182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16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A few short sentences here (Arial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ECDA3C3-BEF1-4196-8785-245A82AED2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50166" y="3429000"/>
            <a:ext cx="2294590" cy="5967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Subheading (Arial 20 pt. bold)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B71AC87-0A11-4067-8F98-77BDA7049CD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50166" y="4025784"/>
            <a:ext cx="2294590" cy="182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16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A few short sentences here (Arial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42A6653-AEC3-491A-9039-C40519A608D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41102" y="3429000"/>
            <a:ext cx="2294590" cy="5967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Subheading (Arial 20 pt. bold)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00E97A-200A-42D1-98B7-58A9BC081D6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41102" y="4025784"/>
            <a:ext cx="2294590" cy="182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16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A few short sentences here (Arial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75CB8F-DC13-4CF3-AA85-1C3320A2CCF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104727" y="3429000"/>
            <a:ext cx="2294590" cy="5967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Subheading (Arial 20 pt. bold)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6CEF882-B323-4999-8FAC-555DA2F143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04727" y="4025784"/>
            <a:ext cx="2294590" cy="182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Clr>
                <a:srgbClr val="505254"/>
              </a:buClr>
              <a:buFont typeface="Arial" panose="020B0604020202020204" pitchFamily="34" charset="0"/>
              <a:buNone/>
              <a:defRPr sz="1600">
                <a:solidFill>
                  <a:srgbClr val="505254"/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505254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A few short sentences here (Arial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307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 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952A-910A-413F-9BD2-6145B6893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6938913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Mobile Screen Shot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C1A0E-49D8-4296-B1B2-0737A0536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C1A63-CC5B-49A2-BD0F-3EB73D2FE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6064BF-1CA8-418F-80C9-A7C97CBFF9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54480"/>
            <a:ext cx="5628588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C9B73F-3F14-475F-B809-B3FA0153D29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194560"/>
            <a:ext cx="5628588" cy="357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505254"/>
                </a:solidFill>
              </a:defRPr>
            </a:lvl1pPr>
            <a:lvl2pPr marL="742950" indent="-28575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18 pt.)</a:t>
            </a:r>
          </a:p>
          <a:p>
            <a:pPr lvl="1"/>
            <a:r>
              <a:rPr lang="en-US" dirty="0"/>
              <a:t>Sub-bullet point (Arial 16 pt.)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76415E-4D53-42AC-A34D-171113BF0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113" y="1334607"/>
            <a:ext cx="2650203" cy="5146804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8405942-32A2-4931-8E1B-645E7E5F0193}"/>
              </a:ext>
            </a:extLst>
          </p:cNvPr>
          <p:cNvSpPr txBox="1">
            <a:spLocks/>
          </p:cNvSpPr>
          <p:nvPr userDrawn="1"/>
        </p:nvSpPr>
        <p:spPr>
          <a:xfrm>
            <a:off x="7885843" y="1583703"/>
            <a:ext cx="2403957" cy="4540450"/>
          </a:xfrm>
          <a:prstGeom prst="roundRect">
            <a:avLst>
              <a:gd name="adj" fmla="val 8025"/>
            </a:avLst>
          </a:prstGeom>
          <a:solidFill>
            <a:srgbClr val="262626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ctr" defTabSz="1371464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371464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02" marR="0" indent="-285724" algn="l" defTabSz="13714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7650" marR="0" indent="-285724" algn="l" defTabSz="13714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5794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524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255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986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718" indent="-342866" algn="l" defTabSz="137146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AC52CA4B-C931-4D9A-80A6-394B4D5BA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5843" y="1583702"/>
            <a:ext cx="2404332" cy="4532935"/>
          </a:xfrm>
          <a:prstGeom prst="roundRect">
            <a:avLst>
              <a:gd name="adj" fmla="val 7649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  <a:p>
            <a:r>
              <a:rPr lang="en-US" dirty="0"/>
              <a:t>(Photo Size: H 4.96” x W 2.63)</a:t>
            </a:r>
          </a:p>
        </p:txBody>
      </p:sp>
    </p:spTree>
    <p:extLst>
      <p:ext uri="{BB962C8B-B14F-4D97-AF65-F5344CB8AC3E}">
        <p14:creationId xmlns:p14="http://schemas.microsoft.com/office/powerpoint/2010/main" val="3001144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/Laptop Screen 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D75DA6-DF52-4AFC-B669-94E726E21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3412" y="2088234"/>
            <a:ext cx="5628588" cy="4129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C952A-910A-413F-9BD2-6145B6893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PC/Laptop Screen Shot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C1A0E-49D8-4296-B1B2-0737A0536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C1A63-CC5B-49A2-BD0F-3EB73D2FE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6064BF-1CA8-418F-80C9-A7C97CBFF9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54480"/>
            <a:ext cx="5628588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AC52CA4B-C931-4D9A-80A6-394B4D5BA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3066" y="2337847"/>
            <a:ext cx="4758934" cy="3289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 </a:t>
            </a:r>
          </a:p>
          <a:p>
            <a:r>
              <a:rPr lang="en-US" dirty="0"/>
              <a:t>(Photo Size: H 3.6” x W 5.2”)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0FCD69-FE0A-4386-92AE-5ADC6A8561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194560"/>
            <a:ext cx="5628588" cy="357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505254"/>
                </a:solidFill>
              </a:defRPr>
            </a:lvl1pPr>
            <a:lvl2pPr marL="742950" indent="-28575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600">
                <a:solidFill>
                  <a:srgbClr val="505254"/>
                </a:solidFill>
              </a:defRPr>
            </a:lvl2pPr>
            <a:lvl3pPr marL="914400" indent="0">
              <a:lnSpc>
                <a:spcPct val="150000"/>
              </a:lnSpc>
              <a:buClr>
                <a:srgbClr val="505254"/>
              </a:buClr>
              <a:buNone/>
              <a:defRPr sz="1400">
                <a:solidFill>
                  <a:srgbClr val="505254"/>
                </a:solidFill>
              </a:defRPr>
            </a:lvl3pPr>
            <a:lvl4pPr>
              <a:lnSpc>
                <a:spcPct val="150000"/>
              </a:lnSpc>
              <a:buClr>
                <a:srgbClr val="505254"/>
              </a:buClr>
              <a:defRPr sz="1200">
                <a:solidFill>
                  <a:srgbClr val="505254"/>
                </a:solidFill>
              </a:defRPr>
            </a:lvl4pPr>
            <a:lvl5pPr>
              <a:lnSpc>
                <a:spcPct val="150000"/>
              </a:lnSpc>
              <a:buClr>
                <a:srgbClr val="505254"/>
              </a:buClr>
              <a:defRPr sz="1800">
                <a:solidFill>
                  <a:srgbClr val="505254"/>
                </a:solidFill>
              </a:defRPr>
            </a:lvl5pPr>
          </a:lstStyle>
          <a:p>
            <a:pPr lvl="0"/>
            <a:r>
              <a:rPr lang="en-US" dirty="0"/>
              <a:t>Main bullet point one (Arial 18 pt.)</a:t>
            </a:r>
          </a:p>
          <a:p>
            <a:pPr lvl="1"/>
            <a:r>
              <a:rPr lang="en-US" dirty="0"/>
              <a:t>Sub-bullet point (Arial 16 pt.)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4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592D-592C-4F29-8DCC-D3A678C34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Process Chart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FD914-B8D2-4EAA-B0DF-F5738008D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46B7D-D2D8-4C23-BB65-EB413CFBBE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4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C09E-9F17-46CD-B3D5-D7609220B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Table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3B699-1244-4837-A58D-A2BAC4952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295A2-622C-4CE5-BB10-5A78A08F09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BE036841-AEF5-4500-802B-9A6597779BE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38200" y="1838325"/>
            <a:ext cx="10515600" cy="4349750"/>
          </a:xfrm>
        </p:spPr>
        <p:txBody>
          <a:bodyPr>
            <a:normAutofit/>
          </a:bodyPr>
          <a:lstStyle>
            <a:lvl1pPr marL="0" indent="0" algn="ctr">
              <a:buNone/>
              <a:defRPr sz="1800" b="1"/>
            </a:lvl1pPr>
          </a:lstStyle>
          <a:p>
            <a:r>
              <a:rPr lang="en-US" dirty="0"/>
              <a:t>Click on icon to inset table</a:t>
            </a:r>
          </a:p>
        </p:txBody>
      </p:sp>
    </p:spTree>
    <p:extLst>
      <p:ext uri="{BB962C8B-B14F-4D97-AF65-F5344CB8AC3E}">
        <p14:creationId xmlns:p14="http://schemas.microsoft.com/office/powerpoint/2010/main" val="2014661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94D6-3F2B-4334-856F-027B79A8E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Four Box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A110A-7C07-4B69-8254-4B86FF063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BDEDC-9CAB-4896-8A83-911169BAF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522C21-B5F0-4218-928E-5599407F4304}"/>
              </a:ext>
            </a:extLst>
          </p:cNvPr>
          <p:cNvCxnSpPr/>
          <p:nvPr userDrawn="1"/>
        </p:nvCxnSpPr>
        <p:spPr>
          <a:xfrm>
            <a:off x="838200" y="3906260"/>
            <a:ext cx="103985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B0A561-9A37-4E24-BD69-82A2B0B391CD}"/>
              </a:ext>
            </a:extLst>
          </p:cNvPr>
          <p:cNvCxnSpPr>
            <a:cxnSpLocks/>
          </p:cNvCxnSpPr>
          <p:nvPr userDrawn="1"/>
        </p:nvCxnSpPr>
        <p:spPr>
          <a:xfrm>
            <a:off x="6076752" y="1860642"/>
            <a:ext cx="0" cy="40912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898B71-694E-4349-B04E-A870CC678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3243" y="2152874"/>
            <a:ext cx="4289977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0BF1A4E-3067-49C7-8B3E-8B2CFF75A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3243" y="4402894"/>
            <a:ext cx="4289977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CCAD6C7-CABF-4099-8D3D-CF4878941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1763" y="2152874"/>
            <a:ext cx="4289977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42039D8-BCC3-4AD3-B3B9-59BD08C22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3" y="4402894"/>
            <a:ext cx="4289977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839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94D6-3F2B-4334-856F-027B79A8E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Six Box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A110A-7C07-4B69-8254-4B86FF063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BDEDC-9CAB-4896-8A83-911169BAF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522C21-B5F0-4218-928E-5599407F4304}"/>
              </a:ext>
            </a:extLst>
          </p:cNvPr>
          <p:cNvCxnSpPr/>
          <p:nvPr userDrawn="1"/>
        </p:nvCxnSpPr>
        <p:spPr>
          <a:xfrm>
            <a:off x="838200" y="3906260"/>
            <a:ext cx="103985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B0A561-9A37-4E24-BD69-82A2B0B391CD}"/>
              </a:ext>
            </a:extLst>
          </p:cNvPr>
          <p:cNvCxnSpPr>
            <a:cxnSpLocks/>
          </p:cNvCxnSpPr>
          <p:nvPr userDrawn="1"/>
        </p:nvCxnSpPr>
        <p:spPr>
          <a:xfrm>
            <a:off x="4153685" y="1860642"/>
            <a:ext cx="0" cy="40912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898B71-694E-4349-B04E-A870CC678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972" y="2229390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0BF1A4E-3067-49C7-8B3E-8B2CFF75A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972" y="4263696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CCAD6C7-CABF-4099-8D3D-CF4878941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014" y="4263696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42039D8-BCC3-4AD3-B3B9-59BD08C22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3014" y="2229390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F77236-CA1F-48F0-8FF6-0D9BF0A0CFBB}"/>
              </a:ext>
            </a:extLst>
          </p:cNvPr>
          <p:cNvCxnSpPr>
            <a:cxnSpLocks/>
          </p:cNvCxnSpPr>
          <p:nvPr userDrawn="1"/>
        </p:nvCxnSpPr>
        <p:spPr>
          <a:xfrm>
            <a:off x="7964860" y="1926629"/>
            <a:ext cx="0" cy="40912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B1F0D39-CCB5-44B5-AA70-A1AB25A7CB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6525" y="2229390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BCDA00D-082F-4841-B6F2-B009002D3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525" y="4263696"/>
            <a:ext cx="2932518" cy="13255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458295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_Line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0C3E-F9D5-4BFF-9112-91AEA339B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Timeline Slide - Linear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A5E73-BED5-400F-B71B-342366927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E7B07-D8D2-434A-9868-EF46F57FA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5A79D6-5AE5-4627-9081-53F59F0131BC}"/>
              </a:ext>
            </a:extLst>
          </p:cNvPr>
          <p:cNvCxnSpPr/>
          <p:nvPr userDrawn="1"/>
        </p:nvCxnSpPr>
        <p:spPr>
          <a:xfrm>
            <a:off x="838200" y="3657600"/>
            <a:ext cx="1036828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27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8478-F4A3-4807-9938-C71C79664C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General Chart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8F17B-ABFE-4A5A-8F11-F1A5C4B06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40D75-E5AC-4C07-A25C-3316F3A3A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D784EAA-FCEF-4CFB-A7AD-213ECFB0FDD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54880" y="1784986"/>
            <a:ext cx="7183121" cy="4281169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select a chart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DAF348-803F-4BFB-B6EA-9C1AC06C17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84986"/>
            <a:ext cx="3703320" cy="5967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 dirty="0"/>
              <a:t>Subheading (Arial 24 pt. bold)</a:t>
            </a:r>
          </a:p>
        </p:txBody>
      </p:sp>
    </p:spTree>
    <p:extLst>
      <p:ext uri="{BB962C8B-B14F-4D97-AF65-F5344CB8AC3E}">
        <p14:creationId xmlns:p14="http://schemas.microsoft.com/office/powerpoint/2010/main" val="27655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216E-2697-4661-9281-3EB010DE8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Meet Our Team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C5CB6-3210-4CE5-9849-17F305DC6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90C5F-A033-4AE7-BE2F-92E1E3CBFA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EF9FEF-076A-4FF3-9014-C9C6B2F65A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8062" y="2121853"/>
            <a:ext cx="1664017" cy="16373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1.79” x W 1.82”)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D3C949-A3E1-4FBF-A803-AF8A8AF73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3202" y="2529523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CDB57C5-4E33-4BB1-B88E-FA205C8C0F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3202" y="2965291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91C11EF-6762-4B1C-B7DD-D5B08AB4BC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8062" y="3968829"/>
            <a:ext cx="1664017" cy="16373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1.79” x W 1.82”)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C73900B-5DDB-49D6-A731-57B9863850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3202" y="4376499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F483962-0989-476D-B65D-06AD033F5F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3202" y="4812267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8F9B2B6-8F0B-4788-A126-C4249A5A34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00800" y="2121853"/>
            <a:ext cx="1664017" cy="16373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1.79” x W 1.82”)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C7B9497-73EB-4F94-96D1-661E7805B0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5940" y="2529523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C88C234-9821-466B-86C7-7ECB6B09ED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5940" y="2965291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9FA11F3-AD69-49AE-976D-215790D29CB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0800" y="3968829"/>
            <a:ext cx="1664017" cy="16373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icon to add photo</a:t>
            </a:r>
          </a:p>
          <a:p>
            <a:r>
              <a:rPr lang="en-US" dirty="0"/>
              <a:t>(Photo Size: H 1.79” x W 1.82”)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790D69A-B188-43D3-AFF6-121DE35B23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55940" y="4376499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DA2E9DF-E7B8-450B-AEFA-B020B7F561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5940" y="4812267"/>
            <a:ext cx="2743517" cy="3651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052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36590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 Slide_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059A2C-E3E1-46EC-B00D-DA2AA0E32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4"/>
          <a:stretch/>
        </p:blipFill>
        <p:spPr>
          <a:xfrm>
            <a:off x="-3" y="0"/>
            <a:ext cx="9530502" cy="685800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E41342A-F144-41DB-9450-CAE6D79E58B3}"/>
              </a:ext>
            </a:extLst>
          </p:cNvPr>
          <p:cNvSpPr/>
          <p:nvPr userDrawn="1"/>
        </p:nvSpPr>
        <p:spPr>
          <a:xfrm>
            <a:off x="5413563" y="-2"/>
            <a:ext cx="8530464" cy="68580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8A37A-2CD9-4DD3-8556-E1FDB8956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121" y="4012862"/>
            <a:ext cx="2189162" cy="1101878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C1702149-DBCF-47F0-889C-2DCB25C4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581" y="882545"/>
            <a:ext cx="4555221" cy="94625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Closing Message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742DD-8A60-4777-8C8E-9E4DCEDA26DE}"/>
              </a:ext>
            </a:extLst>
          </p:cNvPr>
          <p:cNvCxnSpPr>
            <a:cxnSpLocks/>
          </p:cNvCxnSpPr>
          <p:nvPr userDrawn="1"/>
        </p:nvCxnSpPr>
        <p:spPr>
          <a:xfrm>
            <a:off x="7190581" y="1990976"/>
            <a:ext cx="455522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4FA5CD-9C26-49F2-9940-8F94CCBA640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0581" y="2311804"/>
            <a:ext cx="4555221" cy="60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2258C0F-6E3A-46B2-873D-DEDCF953C3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01578" y="2944978"/>
            <a:ext cx="4555221" cy="60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Copy</a:t>
            </a:r>
          </a:p>
        </p:txBody>
      </p:sp>
    </p:spTree>
    <p:extLst>
      <p:ext uri="{BB962C8B-B14F-4D97-AF65-F5344CB8AC3E}">
        <p14:creationId xmlns:p14="http://schemas.microsoft.com/office/powerpoint/2010/main" val="4097398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 Slid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5ADFA-1C48-4600-AE2A-0034596F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E947-FA41-4437-A8F3-8C1D5D449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0" y="1961208"/>
            <a:ext cx="10515600" cy="106479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Closing Message</a:t>
            </a:r>
          </a:p>
        </p:txBody>
      </p:sp>
      <p:pic>
        <p:nvPicPr>
          <p:cNvPr id="6" name="Content Placeholder 51">
            <a:extLst>
              <a:ext uri="{FF2B5EF4-FFF2-40B4-BE49-F238E27FC236}">
                <a16:creationId xmlns:a16="http://schemas.microsoft.com/office/drawing/2014/main" id="{CE48B621-1FC7-48AF-A6F3-CBE02A76F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" y="993221"/>
            <a:ext cx="1801856" cy="8991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B56C4-4E5F-4BBD-8DC8-CA6826198BBC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C8F4D0-527C-4DA8-B478-993B6DE89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37544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8CFF44-A2CB-45B3-A994-9675CC37DD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398843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Additional Copy</a:t>
            </a:r>
          </a:p>
        </p:txBody>
      </p:sp>
    </p:spTree>
    <p:extLst>
      <p:ext uri="{BB962C8B-B14F-4D97-AF65-F5344CB8AC3E}">
        <p14:creationId xmlns:p14="http://schemas.microsoft.com/office/powerpoint/2010/main" val="3436701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 Slide_Pr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A14532-BAEB-450F-A856-7DC48AF52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E947-FA41-4437-A8F3-8C1D5D449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0" y="1961208"/>
            <a:ext cx="10515600" cy="99584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Closing Message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B56C4-4E5F-4BBD-8DC8-CA6826198BBC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C8F4D0-527C-4DA8-B478-993B6DE89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37544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8CFF44-A2CB-45B3-A994-9675CC37DD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3988437"/>
            <a:ext cx="10515600" cy="5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Additional Copy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6AD4A-538D-428F-815B-7B37B0214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" y="993221"/>
            <a:ext cx="1804427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1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584" y="6494463"/>
            <a:ext cx="4673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00">
                <a:solidFill>
                  <a:schemeClr val="bg1"/>
                </a:solidFill>
              </a:rPr>
              <a:t>Copyright © 2011 Paradysz. </a:t>
            </a:r>
            <a:br>
              <a:rPr lang="en-US" sz="500">
                <a:solidFill>
                  <a:schemeClr val="bg1"/>
                </a:solidFill>
              </a:rPr>
            </a:br>
            <a:r>
              <a:rPr lang="en-US" sz="500">
                <a:solidFill>
                  <a:schemeClr val="bg1"/>
                </a:solidFill>
              </a:rPr>
              <a:t>All rights reserved. This information is deemed  PROPRIETARY and confidential </a:t>
            </a:r>
            <a:br>
              <a:rPr lang="en-US" sz="500">
                <a:solidFill>
                  <a:schemeClr val="bg1"/>
                </a:solidFill>
              </a:rPr>
            </a:br>
            <a:r>
              <a:rPr lang="en-US" sz="500">
                <a:solidFill>
                  <a:schemeClr val="bg1"/>
                </a:solidFill>
              </a:rPr>
              <a:t>by Paradysz. Unauthorized use or disclosure is prohibited.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480800" y="6551613"/>
            <a:ext cx="508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1149706-1BDB-4715-8D04-D40F659CA6B6}" type="slidenum">
              <a:rPr lang="en-US" sz="8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2667" y="381000"/>
            <a:ext cx="10972800" cy="753231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8D8D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2667" y="1600201"/>
            <a:ext cx="10972800" cy="40385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8D8D8D"/>
              </a:buClr>
              <a:buFont typeface="Arial" pitchFamily="34" charset="0"/>
              <a:buChar char="•"/>
              <a:defRPr sz="2000">
                <a:solidFill>
                  <a:srgbClr val="8D8D8D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6AB33F"/>
              </a:buClr>
              <a:buFont typeface="Arial" pitchFamily="34" charset="0"/>
              <a:buChar char="–"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F15A2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4D207A"/>
              </a:buCl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82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84717" y="958573"/>
            <a:ext cx="5359400" cy="503237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58595B"/>
                </a:solidFill>
                <a:latin typeface="Arial"/>
              </a:defRPr>
            </a:lvl1pPr>
            <a:lvl2pPr>
              <a:defRPr sz="1800">
                <a:solidFill>
                  <a:srgbClr val="58595B"/>
                </a:solidFill>
                <a:latin typeface="Arial"/>
              </a:defRPr>
            </a:lvl2pPr>
            <a:lvl3pPr>
              <a:defRPr sz="1600">
                <a:solidFill>
                  <a:srgbClr val="58595B"/>
                </a:solidFill>
                <a:latin typeface="Arial"/>
              </a:defRPr>
            </a:lvl3pPr>
            <a:lvl4pPr>
              <a:defRPr sz="1400">
                <a:solidFill>
                  <a:srgbClr val="58595B"/>
                </a:solidFill>
                <a:latin typeface="Arial"/>
              </a:defRPr>
            </a:lvl4pPr>
            <a:lvl5pPr>
              <a:defRPr sz="1400">
                <a:solidFill>
                  <a:srgbClr val="58595B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5"/>
          </p:nvPr>
        </p:nvSpPr>
        <p:spPr>
          <a:xfrm>
            <a:off x="6217219" y="958573"/>
            <a:ext cx="5359400" cy="503237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58595B"/>
                </a:solidFill>
                <a:latin typeface="Arial"/>
              </a:defRPr>
            </a:lvl1pPr>
            <a:lvl2pPr>
              <a:defRPr sz="1800">
                <a:solidFill>
                  <a:srgbClr val="58595B"/>
                </a:solidFill>
                <a:latin typeface="Arial"/>
              </a:defRPr>
            </a:lvl2pPr>
            <a:lvl3pPr>
              <a:defRPr sz="1600">
                <a:solidFill>
                  <a:srgbClr val="58595B"/>
                </a:solidFill>
                <a:latin typeface="Arial"/>
              </a:defRPr>
            </a:lvl3pPr>
            <a:lvl4pPr>
              <a:defRPr sz="1400">
                <a:solidFill>
                  <a:srgbClr val="58595B"/>
                </a:solidFill>
                <a:latin typeface="Arial"/>
              </a:defRPr>
            </a:lvl4pPr>
            <a:lvl5pPr>
              <a:defRPr sz="1400">
                <a:solidFill>
                  <a:srgbClr val="58595B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484286" y="225939"/>
            <a:ext cx="11030381" cy="3428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80000"/>
              </a:lnSpc>
              <a:defRPr sz="2400" b="1" i="0" baseline="0">
                <a:solidFill>
                  <a:srgbClr val="083851"/>
                </a:solidFill>
                <a:effectLst/>
                <a:latin typeface="Neo Sans"/>
                <a:cs typeface="Neo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99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u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3FE1-F444-4371-9516-141107D39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Logo Suite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84033-64F2-4386-9123-A618B256B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631ED-AF3D-4376-AF6D-7E48B444E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ED1174-85F0-4365-97CA-E42B5B9BD2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509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77D8171-9BBF-44D2-B794-14715C431F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509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00AF6DD-9896-4499-AF86-A46C2EB1F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8509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3D0A024-23F5-48CF-AACD-715F0C6BC5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8509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BBC2A1D-4882-4738-92C2-22E2D60B28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9734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440C2B5-FFBA-47C5-A607-42142D63C6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29734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A235681-5C11-439F-BFBB-2D8CAB0D5E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9734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31011C7A-C5FE-4B10-8D4B-A630C243FE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29734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6B95CD2-74C5-4658-9A56-780D945BC1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5656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C0520DF-BDA8-4386-B3F6-336FEAF361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05656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5358EA3-5A5E-4D31-A565-8750C39EEBB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05656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B86DCBA-E102-4106-82AC-8F36549E73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5656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5F593E5-683F-4280-9972-9A478B15DE7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86881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A0BC377-8B03-4168-9A7C-1A55A5DAB91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86881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4466E196-77E3-43FE-95D8-7ED36AF574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86881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918951A-817F-4D08-8A75-2C9E8C997A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86881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8349342-30A5-41DA-B371-2150936357B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68106" y="1747520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AB3C402-D266-4E2E-81E8-3374C98998E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568106" y="2874743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D5BB7BF-9954-445F-8E96-99E021264E4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568106" y="4001966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A681F1F-7A11-4C5C-A8E4-B356F6EB962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568106" y="5129189"/>
            <a:ext cx="1785694" cy="998538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endParaRPr lang="en-US" dirty="0"/>
          </a:p>
          <a:p>
            <a:r>
              <a:rPr lang="en-US" dirty="0"/>
              <a:t>Click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37520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Fancy/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97553-D43A-49C4-896B-4BAE7A7C0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A348F-F421-4E88-B6C9-7BAD0C43C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360C71-2535-4CC6-8915-2038450E42F9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8" name="Content Placeholder 51">
            <a:extLst>
              <a:ext uri="{FF2B5EF4-FFF2-40B4-BE49-F238E27FC236}">
                <a16:creationId xmlns:a16="http://schemas.microsoft.com/office/drawing/2014/main" id="{F2EFB792-21C4-4577-B0D4-5B6DC3D41A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09" y="6058288"/>
            <a:ext cx="1204203" cy="5920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8B3888-75B7-44A8-8475-B1AA054E6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00" y="1961206"/>
            <a:ext cx="1051560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85EA92-4C31-40E4-86B3-62582257A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3429000"/>
            <a:ext cx="10631487" cy="214947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 have the option to insert small descriptive sentences about the upcoming section here. </a:t>
            </a:r>
          </a:p>
        </p:txBody>
      </p:sp>
    </p:spTree>
    <p:extLst>
      <p:ext uri="{BB962C8B-B14F-4D97-AF65-F5344CB8AC3E}">
        <p14:creationId xmlns:p14="http://schemas.microsoft.com/office/powerpoint/2010/main" val="5092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Pr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97553-D43A-49C4-896B-4BAE7A7C0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A348F-F421-4E88-B6C9-7BAD0C43C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360C71-2535-4CC6-8915-2038450E42F9}"/>
              </a:ext>
            </a:extLst>
          </p:cNvPr>
          <p:cNvCxnSpPr/>
          <p:nvPr userDrawn="1"/>
        </p:nvCxnSpPr>
        <p:spPr>
          <a:xfrm>
            <a:off x="628650" y="3093577"/>
            <a:ext cx="3498969" cy="0"/>
          </a:xfrm>
          <a:prstGeom prst="line">
            <a:avLst/>
          </a:prstGeom>
          <a:solidFill>
            <a:srgbClr val="A8CA47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F8B3888-75B7-44A8-8475-B1AA054E6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00" y="1961206"/>
            <a:ext cx="1051560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85EA92-4C31-40E4-86B3-62582257A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3429000"/>
            <a:ext cx="10631487" cy="214947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 have the option to insert small descriptive sentences about the upcoming section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670E9-E2E2-4734-9535-65BAFAD81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17" y="6048811"/>
            <a:ext cx="1226094" cy="6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Emphasis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66F676-9491-40AB-9491-A3BC298EF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0"/>
          <a:stretch/>
        </p:blipFill>
        <p:spPr>
          <a:xfrm>
            <a:off x="0" y="2"/>
            <a:ext cx="12192000" cy="6268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B65724-3E78-4206-9DB1-92463311C969}"/>
              </a:ext>
            </a:extLst>
          </p:cNvPr>
          <p:cNvSpPr/>
          <p:nvPr userDrawn="1"/>
        </p:nvSpPr>
        <p:spPr>
          <a:xfrm>
            <a:off x="0" y="0"/>
            <a:ext cx="12192000" cy="6268825"/>
          </a:xfrm>
          <a:prstGeom prst="rect">
            <a:avLst/>
          </a:prstGeom>
          <a:solidFill>
            <a:srgbClr val="262626">
              <a:alpha val="4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B5F38-93CD-4DE4-8438-F64BBA484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25445"/>
            <a:ext cx="1097788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“Use this layout for emphasis or use it for quotes”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292F2-3B26-4734-BCD2-2B85FB862A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44B0F-26A2-4DB4-AA34-3CD241E1C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306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3DCB5-3208-4E34-BBE8-09794460E5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9FE674-5BD6-478E-95D2-799252269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4563" y="4673600"/>
            <a:ext cx="3094037" cy="346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355654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96FDD-F34F-42CB-B7AE-22CF820B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6C88A-8DA7-4205-AF3F-DCB6823D4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536C5-FF61-4CD3-91EB-2ED393BC831B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952500" y="6237548"/>
            <a:ext cx="514121" cy="5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0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708" r:id="rId3"/>
    <p:sldLayoutId id="2147483660" r:id="rId4"/>
    <p:sldLayoutId id="2147483690" r:id="rId5"/>
    <p:sldLayoutId id="2147483689" r:id="rId6"/>
    <p:sldLayoutId id="2147483693" r:id="rId7"/>
    <p:sldLayoutId id="2147483709" r:id="rId8"/>
    <p:sldLayoutId id="2147483691" r:id="rId9"/>
    <p:sldLayoutId id="2147483692" r:id="rId10"/>
    <p:sldLayoutId id="2147483694" r:id="rId11"/>
    <p:sldLayoutId id="2147483695" r:id="rId12"/>
    <p:sldLayoutId id="2147483702" r:id="rId13"/>
    <p:sldLayoutId id="2147483703" r:id="rId14"/>
    <p:sldLayoutId id="2147483704" r:id="rId15"/>
    <p:sldLayoutId id="2147483687" r:id="rId16"/>
    <p:sldLayoutId id="2147483688" r:id="rId17"/>
    <p:sldLayoutId id="2147483705" r:id="rId18"/>
    <p:sldLayoutId id="2147483696" r:id="rId19"/>
    <p:sldLayoutId id="2147483706" r:id="rId20"/>
    <p:sldLayoutId id="2147483707" r:id="rId21"/>
    <p:sldLayoutId id="2147483697" r:id="rId22"/>
    <p:sldLayoutId id="2147483699" r:id="rId23"/>
    <p:sldLayoutId id="2147483700" r:id="rId24"/>
    <p:sldLayoutId id="2147483701" r:id="rId25"/>
    <p:sldLayoutId id="2147483710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 MT Std" panose="020B0302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05254"/>
        </a:buClr>
        <a:buFont typeface="Arial" panose="020B0604020202020204" pitchFamily="34" charset="0"/>
        <a:buChar char="•"/>
        <a:defRPr sz="2800" kern="1200">
          <a:solidFill>
            <a:srgbClr val="50525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5254"/>
        </a:buClr>
        <a:buFont typeface="Arial" panose="020B0604020202020204" pitchFamily="34" charset="0"/>
        <a:buChar char="•"/>
        <a:defRPr sz="2400" kern="1200">
          <a:solidFill>
            <a:srgbClr val="50525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5254"/>
        </a:buClr>
        <a:buFont typeface="Arial" panose="020B0604020202020204" pitchFamily="34" charset="0"/>
        <a:buChar char="•"/>
        <a:defRPr sz="2000" kern="1200">
          <a:solidFill>
            <a:srgbClr val="50525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5254"/>
        </a:buClr>
        <a:buFont typeface="Arial" panose="020B0604020202020204" pitchFamily="34" charset="0"/>
        <a:buChar char="•"/>
        <a:defRPr sz="1800" kern="1200">
          <a:solidFill>
            <a:srgbClr val="50525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5254"/>
        </a:buClr>
        <a:buFont typeface="Arial" panose="020B0604020202020204" pitchFamily="34" charset="0"/>
        <a:buChar char="•"/>
        <a:defRPr sz="1800" kern="1200">
          <a:solidFill>
            <a:srgbClr val="5052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96FDD-F34F-42CB-B7AE-22CF820B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6C88A-8DA7-4205-AF3F-DCB6823D4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DB12F-3D5E-427E-AAFB-0B799F52F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06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7C2F11-1ED7-4A00-9880-89C126386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1806" y="6411798"/>
            <a:ext cx="1732280" cy="383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DCB5-3208-4E34-BBE8-09794460E5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680BB-DE27-4F9A-91D6-A383AF371C9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5" y="5938090"/>
            <a:ext cx="762249" cy="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 MT Std" panose="020B0302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05254"/>
        </a:buClr>
        <a:buFont typeface="Arial" panose="020B0604020202020204" pitchFamily="34" charset="0"/>
        <a:buChar char="•"/>
        <a:defRPr sz="2800" kern="1200">
          <a:solidFill>
            <a:srgbClr val="50525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5254"/>
        </a:buClr>
        <a:buFont typeface="Arial" panose="020B0604020202020204" pitchFamily="34" charset="0"/>
        <a:buChar char="•"/>
        <a:defRPr sz="2400" kern="1200">
          <a:solidFill>
            <a:srgbClr val="50525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5254"/>
        </a:buClr>
        <a:buFont typeface="Arial" panose="020B0604020202020204" pitchFamily="34" charset="0"/>
        <a:buChar char="•"/>
        <a:defRPr sz="2000" kern="1200">
          <a:solidFill>
            <a:srgbClr val="50525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5254"/>
        </a:buClr>
        <a:buFont typeface="Arial" panose="020B0604020202020204" pitchFamily="34" charset="0"/>
        <a:buChar char="•"/>
        <a:defRPr sz="1800" kern="1200">
          <a:solidFill>
            <a:srgbClr val="50525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5254"/>
        </a:buClr>
        <a:buFont typeface="Arial" panose="020B0604020202020204" pitchFamily="34" charset="0"/>
        <a:buChar char="•"/>
        <a:defRPr sz="1800" kern="1200">
          <a:solidFill>
            <a:srgbClr val="5052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2/01/05/how-to-play-to-win-rather-than-not-to-lose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hyperlink" Target="http://pngimg.com/download/430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hyperlink" Target="http://skinnyartist.com/dont-break-the-chai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011A-0B9F-452E-B526-62721F35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581" y="435935"/>
            <a:ext cx="4555221" cy="1392863"/>
          </a:xfrm>
        </p:spPr>
        <p:txBody>
          <a:bodyPr>
            <a:noAutofit/>
          </a:bodyPr>
          <a:lstStyle/>
          <a:p>
            <a:r>
              <a:rPr lang="en-US" sz="3600" dirty="0"/>
              <a:t>Why Insert Media Is Still Relevant….</a:t>
            </a:r>
            <a:br>
              <a:rPr lang="en-US" sz="3600" dirty="0"/>
            </a:br>
            <a:br>
              <a:rPr lang="en-US" sz="1800" i="1" dirty="0"/>
            </a:br>
            <a:endParaRPr lang="en-US" sz="1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32696-36D2-4916-9485-D828C90329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90581" y="1552354"/>
            <a:ext cx="4555221" cy="1584252"/>
          </a:xfrm>
        </p:spPr>
        <p:txBody>
          <a:bodyPr>
            <a:normAutofit/>
          </a:bodyPr>
          <a:lstStyle/>
          <a:p>
            <a:r>
              <a:rPr lang="en-US" sz="2400" b="0" dirty="0"/>
              <a:t>Perhaps Now More Than Ever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C5D65-4AF1-43B0-AD90-A4611437CD37}"/>
              </a:ext>
            </a:extLst>
          </p:cNvPr>
          <p:cNvSpPr txBox="1"/>
          <p:nvPr/>
        </p:nvSpPr>
        <p:spPr>
          <a:xfrm>
            <a:off x="6539023" y="2541181"/>
            <a:ext cx="5533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1600" dirty="0">
                <a:solidFill>
                  <a:schemeClr val="bg1"/>
                </a:solidFill>
              </a:rPr>
              <a:t>Anthony DiNino Sr. VP, Print &amp; Insert Division at Data Axle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Marissa Meredith Director, Media &amp; Account Management at PlusMedia,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B9111-F528-4B15-87AD-6297E6FBA4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90957" y="3750149"/>
            <a:ext cx="2185169" cy="2185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88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5DB58-BB97-41C5-9346-D4D0D255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873108"/>
            <a:ext cx="6586491" cy="10221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rgbClr val="FA6B07"/>
                </a:solidFill>
              </a:rPr>
              <a:t>What Makes a Winning Program?</a:t>
            </a: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7C3B87F1-6EA0-4AF5-8DC5-9D49B6B7AB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7085" y="2314695"/>
            <a:ext cx="7326216" cy="413017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For PIP, distributing a minimum volume of 20M packages per month is recommended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For Blow-ins…at least 100M to 250M catalogs per month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For Statements…at least 100M envelopes per month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For Onserts…at least 100M magazines per month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Willingness to be open minded regarding advertiser approval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Trust your insert manager to negotiate and make pricing recommendations with you….each advertiser is different and all cannot pay the same pricing based on their offer points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Best performing programs typically adhere to the “Ideal Customer Profile” presented in an earlier slide, but we are seeing new advertisers due to the ever changing demographic mix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Internal buy in from your executive team</a:t>
            </a:r>
          </a:p>
        </p:txBody>
      </p:sp>
      <p:pic>
        <p:nvPicPr>
          <p:cNvPr id="50" name="Picture Placeholder 49" descr="A close up of a toy&#10;&#10;Description automatically generated">
            <a:extLst>
              <a:ext uri="{FF2B5EF4-FFF2-40B4-BE49-F238E27FC236}">
                <a16:creationId xmlns:a16="http://schemas.microsoft.com/office/drawing/2014/main" id="{20E73404-99C1-43F2-923A-8FCACA21F9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266" r="9995" b="-1"/>
          <a:stretch/>
        </p:blipFill>
        <p:spPr>
          <a:xfrm>
            <a:off x="20" y="10"/>
            <a:ext cx="4132485" cy="6113711"/>
          </a:xfrm>
          <a:prstGeom prst="rect">
            <a:avLst/>
          </a:prstGeom>
          <a:effectLst/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A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9CEB77E-C324-46B3-8E25-540568A08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1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4657B7-AF5D-44AE-8BBB-D6E03E18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A6B07"/>
                </a:solidFill>
              </a:rPr>
              <a:t>Insert Media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A3C0F-A538-432B-8F04-42E36E20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Why is this Marketing Strategy Still Relevant?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Lower Costs than Traditional Direct Mail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No Postage Costs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High Volume Customer Acquisition Opportunity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Engage Consumers with High Open Rates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Incremental Revenue Opportunity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building, outdoor&#10;&#10;Description generated with very high confidence">
            <a:extLst>
              <a:ext uri="{FF2B5EF4-FFF2-40B4-BE49-F238E27FC236}">
                <a16:creationId xmlns:a16="http://schemas.microsoft.com/office/drawing/2014/main" id="{7896A5D5-2EB5-4D8E-B06D-FCFF9BEB5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1" y="10"/>
            <a:ext cx="4154042" cy="6145603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ADD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F46D2DF-A42E-41B7-B578-10289ADD9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92" y="5938090"/>
            <a:ext cx="762249" cy="762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70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91481-B411-4808-A10D-8A080CFD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112" y="853440"/>
            <a:ext cx="9877646" cy="4377779"/>
          </a:xfrm>
        </p:spPr>
        <p:txBody>
          <a:bodyPr/>
          <a:lstStyle/>
          <a:p>
            <a:pPr algn="ctr"/>
            <a:r>
              <a:rPr lang="en-US" dirty="0"/>
              <a:t>Thank You!!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Any questions???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FD45CD-4F95-4B19-82AB-C6BAC297C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1A695-11B3-4711-9C7E-0E22E7217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42" r="-2" b="6869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657B7-AF5D-44AE-8BBB-D6E03E18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A6B07"/>
                </a:solidFill>
              </a:rPr>
              <a:t>Insert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A3C0F-A538-432B-8F04-42E36E20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Revenue Generation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51656-F4C5-4D0F-BDE6-C898E50CE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6" y="5925236"/>
            <a:ext cx="762249" cy="762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AEA1D1-4F2D-46C7-A6C3-7718F493F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123" y="6049299"/>
            <a:ext cx="514121" cy="514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04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4657B7-AF5D-44AE-8BBB-D6E03E18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93" y="899294"/>
            <a:ext cx="652881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A6B07"/>
                </a:solidFill>
              </a:rPr>
              <a:t>Marketing Objective(s)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A3C0F-A538-432B-8F04-42E36E20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95" y="2391514"/>
            <a:ext cx="6528816" cy="596784"/>
          </a:xfrm>
        </p:spPr>
        <p:txBody>
          <a:bodyPr>
            <a:normAutofit/>
          </a:bodyPr>
          <a:lstStyle/>
          <a:p>
            <a:r>
              <a:rPr lang="en-US" dirty="0"/>
              <a:t>Why Start an Insert Program?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5FA7D-9053-42A7-9EB7-DCAFC836DD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742" y="2987319"/>
            <a:ext cx="6906943" cy="2575718"/>
          </a:xfrm>
        </p:spPr>
        <p:txBody>
          <a:bodyPr>
            <a:normAutofit fontScale="25000" lnSpcReduction="20000"/>
          </a:bodyPr>
          <a:lstStyle/>
          <a:p>
            <a:pPr marL="231775" indent="-231775"/>
            <a:r>
              <a:rPr lang="en-US" sz="8000" dirty="0">
                <a:latin typeface="Arial" charset="0"/>
              </a:rPr>
              <a:t>Can be a Significant Revenue Generator</a:t>
            </a:r>
          </a:p>
          <a:p>
            <a:pPr marL="231775" indent="-231775"/>
            <a:r>
              <a:rPr lang="en-US" sz="8000" dirty="0">
                <a:latin typeface="Arial" charset="0"/>
              </a:rPr>
              <a:t>Monetizes Outgoing Customer Communications</a:t>
            </a:r>
          </a:p>
          <a:p>
            <a:pPr marL="231775" indent="-231775"/>
            <a:r>
              <a:rPr lang="en-US" sz="8000" dirty="0">
                <a:latin typeface="Arial" charset="0"/>
              </a:rPr>
              <a:t>Use this Space to Help Your Prospecting Efforts</a:t>
            </a:r>
          </a:p>
          <a:p>
            <a:pPr marL="231775" indent="-231775"/>
            <a:r>
              <a:rPr lang="en-US" sz="8000" dirty="0">
                <a:latin typeface="Arial" charset="0"/>
              </a:rPr>
              <a:t>Your Customers Can Benefit from 3</a:t>
            </a:r>
            <a:r>
              <a:rPr lang="en-US" sz="8000" baseline="30000" dirty="0">
                <a:latin typeface="Arial" charset="0"/>
              </a:rPr>
              <a:t>rd</a:t>
            </a:r>
            <a:r>
              <a:rPr lang="en-US" sz="8000" dirty="0">
                <a:latin typeface="Arial" charset="0"/>
              </a:rPr>
              <a:t> Party Offers</a:t>
            </a:r>
          </a:p>
          <a:p>
            <a:pPr marL="231775" indent="-231775"/>
            <a:r>
              <a:rPr lang="en-US" sz="8000" dirty="0">
                <a:latin typeface="Arial" charset="0"/>
              </a:rPr>
              <a:t>Does Not Cannibalize or Disrupt Your Current Business</a:t>
            </a:r>
          </a:p>
          <a:p>
            <a:endParaRPr lang="en-US" sz="9600" dirty="0">
              <a:latin typeface="Arial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1A695-11B3-4711-9C7E-0E22E7217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6834" y="806299"/>
            <a:ext cx="5245402" cy="524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11F4A-B69E-4F8B-8287-16A34F63F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F809E8-EDB3-45F0-8498-D16EB87426F0}"/>
              </a:ext>
            </a:extLst>
          </p:cNvPr>
          <p:cNvCxnSpPr>
            <a:cxnSpLocks/>
          </p:cNvCxnSpPr>
          <p:nvPr/>
        </p:nvCxnSpPr>
        <p:spPr>
          <a:xfrm>
            <a:off x="288036" y="2108338"/>
            <a:ext cx="6324600" cy="0"/>
          </a:xfrm>
          <a:prstGeom prst="line">
            <a:avLst/>
          </a:prstGeom>
          <a:ln w="22225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263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6666E-3B3C-4CA8-B35F-21563987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Do This?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3D917-F7C8-477D-B169-D3AC29460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77C7DC"/>
              </a:buClr>
            </a:pPr>
            <a:r>
              <a:rPr lang="en-US" dirty="0">
                <a:solidFill>
                  <a:schemeClr val="tx1"/>
                </a:solidFill>
              </a:rPr>
              <a:t>Most common insert programs available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78659-3DF6-4B8D-8B10-A5CAA6E5122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31775" indent="-231775">
              <a:spcAft>
                <a:spcPts val="600"/>
              </a:spcAft>
            </a:pPr>
            <a:r>
              <a:rPr lang="en-US" dirty="0"/>
              <a:t>Package Insert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/>
              <a:t>Catalog Blow In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/>
              <a:t>Billing Statement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/>
              <a:t>Magazine </a:t>
            </a:r>
            <a:r>
              <a:rPr lang="en-US" dirty="0" err="1"/>
              <a:t>Onsert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013362-F054-41FD-97BF-EA96ED9364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/>
          </a:blip>
          <a:srcRect l="22195" r="22195"/>
          <a:stretch/>
        </p:blipFill>
        <p:spPr>
          <a:xfrm>
            <a:off x="439380" y="0"/>
            <a:ext cx="4270917" cy="6095262"/>
          </a:xfrm>
          <a:prstGeom prst="rect">
            <a:avLst/>
          </a:prstGeom>
          <a:ln w="1270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38B53-205F-4E68-8A57-A6A0C9C8C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2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91481-B411-4808-A10D-8A080CFD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43" y="329610"/>
            <a:ext cx="11270512" cy="1849394"/>
          </a:xfrm>
        </p:spPr>
        <p:txBody>
          <a:bodyPr>
            <a:normAutofit/>
          </a:bodyPr>
          <a:lstStyle/>
          <a:p>
            <a:r>
              <a:rPr lang="en-US" sz="4000" dirty="0"/>
              <a:t>Look Who is Generating Revenue via Insert Media!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78FF07-D246-430C-B674-D8A44736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252" y="2119210"/>
            <a:ext cx="7696590" cy="674862"/>
          </a:xfrm>
        </p:spPr>
        <p:txBody>
          <a:bodyPr>
            <a:normAutofit fontScale="92500"/>
          </a:bodyPr>
          <a:lstStyle/>
          <a:p>
            <a:r>
              <a:rPr lang="en-US" dirty="0"/>
              <a:t>Here’s a small sampling of programs currently available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FD45CD-4F95-4B19-82AB-C6BAC297C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21B5F5-08ED-47BA-A408-132C226ADA4E}"/>
              </a:ext>
            </a:extLst>
          </p:cNvPr>
          <p:cNvCxnSpPr>
            <a:cxnSpLocks/>
          </p:cNvCxnSpPr>
          <p:nvPr/>
        </p:nvCxnSpPr>
        <p:spPr>
          <a:xfrm>
            <a:off x="927014" y="2108338"/>
            <a:ext cx="6324600" cy="0"/>
          </a:xfrm>
          <a:prstGeom prst="line">
            <a:avLst/>
          </a:prstGeom>
          <a:ln w="22225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maha Steaks">
            <a:extLst>
              <a:ext uri="{FF2B5EF4-FFF2-40B4-BE49-F238E27FC236}">
                <a16:creationId xmlns:a16="http://schemas.microsoft.com/office/drawing/2014/main" id="{D0B8E636-49E1-42C8-A750-1F2E382D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2" y="2913127"/>
            <a:ext cx="16192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ublishers Clearing House Logo | Pch, Publishers clearing  house, Pch sweepstakes">
            <a:extLst>
              <a:ext uri="{FF2B5EF4-FFF2-40B4-BE49-F238E27FC236}">
                <a16:creationId xmlns:a16="http://schemas.microsoft.com/office/drawing/2014/main" id="{55BE7333-4F99-4E60-B069-1DDD71BA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75" y="2596583"/>
            <a:ext cx="1467294" cy="14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4E756-7C1D-444F-8425-2073A2B8F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217" y="3065549"/>
            <a:ext cx="1952625" cy="40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F98CE-D394-4F1E-B6FA-10F6741E8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0874" y="3100718"/>
            <a:ext cx="1543050" cy="285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BC3CF8-7660-42F3-8839-7FB00D2C5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43" y="4101073"/>
            <a:ext cx="2287994" cy="825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AD1BCE-05B4-4422-9960-24E1B511F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9575" y="4291278"/>
            <a:ext cx="3295650" cy="352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F2E307-A602-419C-B7EB-A55D28898C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836" y="4240631"/>
            <a:ext cx="2800350" cy="485775"/>
          </a:xfrm>
          <a:prstGeom prst="rect">
            <a:avLst/>
          </a:prstGeom>
        </p:spPr>
      </p:pic>
      <p:pic>
        <p:nvPicPr>
          <p:cNvPr id="1030" name="Picture 6" descr="Discount Health Products from Dr. Leonard's Online Health Store">
            <a:extLst>
              <a:ext uri="{FF2B5EF4-FFF2-40B4-BE49-F238E27FC236}">
                <a16:creationId xmlns:a16="http://schemas.microsoft.com/office/drawing/2014/main" id="{3A41AB55-4FAF-4756-99C9-172B4C11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2" y="5290345"/>
            <a:ext cx="27146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A7AEDC-4722-4A67-867F-2135428FF2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4950" y="5308394"/>
            <a:ext cx="1562100" cy="400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A07A38-8F60-4CC7-8010-30E8200CCF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8272" y="5366546"/>
            <a:ext cx="13430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8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91481-B411-4808-A10D-8A080CFD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4" y="853440"/>
            <a:ext cx="12461028" cy="1325563"/>
          </a:xfrm>
        </p:spPr>
        <p:txBody>
          <a:bodyPr/>
          <a:lstStyle/>
          <a:p>
            <a:r>
              <a:rPr lang="en-US" dirty="0"/>
              <a:t>So How Much $$ Can We Make??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78FF07-D246-430C-B674-D8A44736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252" y="2119210"/>
            <a:ext cx="7633750" cy="674862"/>
          </a:xfrm>
        </p:spPr>
        <p:txBody>
          <a:bodyPr/>
          <a:lstStyle/>
          <a:p>
            <a:r>
              <a:rPr lang="en-US" dirty="0"/>
              <a:t>Several Variables Around This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C2C1-237F-40E0-8BF6-E6202F5AB2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68034" y="2704826"/>
            <a:ext cx="9394597" cy="2919798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dirty="0"/>
              <a:t>What is your annual volume of customer shipments, catalogs mailed, billing statements, etc.?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dirty="0"/>
              <a:t>How many 3</a:t>
            </a:r>
            <a:r>
              <a:rPr lang="en-US" sz="2000" baseline="30000" dirty="0"/>
              <a:t>rd</a:t>
            </a:r>
            <a:r>
              <a:rPr lang="en-US" sz="2000" dirty="0"/>
              <a:t> party advertisers are you willing/able to accept in your outbound vehicles?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dirty="0"/>
              <a:t>Who is your customer base?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FD45CD-4F95-4B19-82AB-C6BAC297C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21B5F5-08ED-47BA-A408-132C226ADA4E}"/>
              </a:ext>
            </a:extLst>
          </p:cNvPr>
          <p:cNvCxnSpPr>
            <a:cxnSpLocks/>
          </p:cNvCxnSpPr>
          <p:nvPr/>
        </p:nvCxnSpPr>
        <p:spPr>
          <a:xfrm>
            <a:off x="927014" y="2108338"/>
            <a:ext cx="6324600" cy="0"/>
          </a:xfrm>
          <a:prstGeom prst="line">
            <a:avLst/>
          </a:prstGeom>
          <a:ln w="22225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90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FC57-41EE-4E36-B82E-E3AE917B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80" y="317785"/>
            <a:ext cx="11985420" cy="1325563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A6B07"/>
                </a:solidFill>
              </a:rPr>
              <a:t>A Changing Customer Profile…</a:t>
            </a:r>
            <a:r>
              <a:rPr lang="en-US" sz="2700" b="1" i="1" dirty="0">
                <a:solidFill>
                  <a:srgbClr val="505254"/>
                </a:solidFill>
                <a:latin typeface="+mn-lt"/>
              </a:rPr>
              <a:t>WHO ARE THESE PEOPLE?</a:t>
            </a:r>
            <a:br>
              <a:rPr lang="en-US" dirty="0">
                <a:solidFill>
                  <a:srgbClr val="505254"/>
                </a:solidFill>
              </a:rPr>
            </a:br>
            <a:endParaRPr lang="en-US" dirty="0">
              <a:solidFill>
                <a:srgbClr val="50525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9417E-13FF-4356-8341-0AD0FA78A9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8980" y="1899671"/>
            <a:ext cx="4203495" cy="3879648"/>
          </a:xfrm>
        </p:spPr>
        <p:txBody>
          <a:bodyPr>
            <a:normAutofit fontScale="92500" lnSpcReduction="10000"/>
          </a:bodyPr>
          <a:lstStyle/>
          <a:p>
            <a:pPr marL="231775" indent="-231775"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60+ years 		</a:t>
            </a:r>
          </a:p>
          <a:p>
            <a:pPr marL="231775" indent="-231775"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Middle America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̶"/>
            </a:pPr>
            <a:r>
              <a:rPr lang="en-US" dirty="0"/>
              <a:t>Mainly C &amp; D Counties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̶"/>
            </a:pPr>
            <a:r>
              <a:rPr lang="en-US" dirty="0"/>
              <a:t>Lower income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̶"/>
            </a:pPr>
            <a:r>
              <a:rPr lang="en-US" dirty="0"/>
              <a:t>Higher disposable income</a:t>
            </a:r>
          </a:p>
          <a:p>
            <a:pPr marL="231775" indent="-231775"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Retired</a:t>
            </a:r>
          </a:p>
          <a:p>
            <a:pPr marL="231775" indent="-231775"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Homeowners</a:t>
            </a:r>
          </a:p>
          <a:p>
            <a:pPr marL="231775" indent="-231775"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Brand Loyal</a:t>
            </a:r>
          </a:p>
          <a:p>
            <a:pPr marL="231775" indent="-231775"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Respond to Direct Mail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A1F9F-66EE-40FA-A9C1-FF8C7D0F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506223" y="1295142"/>
            <a:ext cx="4569210" cy="45692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F208B6-4692-4450-A6D4-6161515C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81" y="1359140"/>
            <a:ext cx="11707087" cy="59678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Traditionally they have been…                                                  But…are migrating towards this…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79950-4051-441F-B0F7-713132C867C8}"/>
              </a:ext>
            </a:extLst>
          </p:cNvPr>
          <p:cNvSpPr txBox="1"/>
          <p:nvPr/>
        </p:nvSpPr>
        <p:spPr>
          <a:xfrm>
            <a:off x="7546848" y="1912650"/>
            <a:ext cx="46451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05254"/>
                </a:solidFill>
              </a:rPr>
              <a:t>45+ Years</a:t>
            </a:r>
          </a:p>
          <a:p>
            <a:pPr marL="231775" indent="-231775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05254"/>
                </a:solidFill>
              </a:rPr>
              <a:t>Across the country</a:t>
            </a:r>
          </a:p>
          <a:p>
            <a:pPr marL="685800" lvl="1" indent="-2286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̶"/>
            </a:pPr>
            <a:r>
              <a:rPr lang="en-US" sz="1700" dirty="0">
                <a:solidFill>
                  <a:srgbClr val="505254"/>
                </a:solidFill>
              </a:rPr>
              <a:t>Mostly suburban areas</a:t>
            </a:r>
          </a:p>
          <a:p>
            <a:pPr marL="231775" indent="-231775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05254"/>
                </a:solidFill>
              </a:rPr>
              <a:t>Working with families</a:t>
            </a:r>
          </a:p>
          <a:p>
            <a:pPr marL="685800" lvl="1" indent="-2286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̶"/>
            </a:pPr>
            <a:r>
              <a:rPr lang="en-US" sz="1700" dirty="0">
                <a:solidFill>
                  <a:srgbClr val="505254"/>
                </a:solidFill>
              </a:rPr>
              <a:t>Prefer good deals to brand loyalty</a:t>
            </a:r>
          </a:p>
          <a:p>
            <a:pPr marL="231775" indent="-231775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05254"/>
                </a:solidFill>
              </a:rPr>
              <a:t>Educated</a:t>
            </a:r>
          </a:p>
          <a:p>
            <a:pPr marL="685800" lvl="1" indent="-228600">
              <a:buClr>
                <a:schemeClr val="tx1"/>
              </a:buClr>
              <a:buFont typeface="Arial" panose="020B0604020202020204" pitchFamily="34" charset="0"/>
              <a:buChar char="̶"/>
            </a:pPr>
            <a:r>
              <a:rPr lang="en-US" sz="1700" dirty="0">
                <a:solidFill>
                  <a:srgbClr val="505254"/>
                </a:solidFill>
              </a:rPr>
              <a:t>Comfortable with both the ease and convenience of direct mail and online shopping</a:t>
            </a:r>
          </a:p>
          <a:p>
            <a:pPr marL="231775" indent="-231775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05254"/>
                </a:solidFill>
              </a:rPr>
              <a:t>Homeowners</a:t>
            </a:r>
          </a:p>
          <a:p>
            <a:pPr marL="231775" indent="-231775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05254"/>
                </a:solidFill>
              </a:rPr>
              <a:t>Travelers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D3A75-4802-421E-9B02-EA9C9BD2B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91481-B411-4808-A10D-8A080CFD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07" y="890016"/>
            <a:ext cx="6528816" cy="1325563"/>
          </a:xfrm>
        </p:spPr>
        <p:txBody>
          <a:bodyPr/>
          <a:lstStyle/>
          <a:p>
            <a:r>
              <a:rPr lang="en-US" dirty="0"/>
              <a:t>You Want to Do What?!?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78FF07-D246-430C-B674-D8A44736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207" y="2284724"/>
            <a:ext cx="6528816" cy="501776"/>
          </a:xfrm>
        </p:spPr>
        <p:txBody>
          <a:bodyPr/>
          <a:lstStyle/>
          <a:p>
            <a:r>
              <a:rPr lang="en-US" dirty="0"/>
              <a:t>Objections You Could Hear Internally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C2C1-237F-40E0-8BF6-E6202F5AB2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207" y="2755392"/>
            <a:ext cx="6528816" cy="38404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“The $$ isn’t worth the time and effort”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“The warehouse is too busy to handle this”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“Having 3</a:t>
            </a:r>
            <a:r>
              <a:rPr lang="en-US" sz="2000" baseline="30000" dirty="0"/>
              <a:t>rd</a:t>
            </a:r>
            <a:r>
              <a:rPr lang="en-US" sz="2000" dirty="0"/>
              <a:t> party advertisers in our customer vehicles will not enhance our brand”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“Our customers don’t like to receive these types of offers”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“Inserts are a distraction and will impact our sales”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627C184-F74C-454E-8E79-F500007C7F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2649" b="6666"/>
          <a:stretch/>
        </p:blipFill>
        <p:spPr>
          <a:xfrm>
            <a:off x="0" y="390143"/>
            <a:ext cx="4345123" cy="578737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D45CD-4F95-4B19-82AB-C6BAC297C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C71976-5B86-4636-99D3-78B9CAD4D9AA}"/>
              </a:ext>
            </a:extLst>
          </p:cNvPr>
          <p:cNvCxnSpPr>
            <a:cxnSpLocks/>
          </p:cNvCxnSpPr>
          <p:nvPr/>
        </p:nvCxnSpPr>
        <p:spPr>
          <a:xfrm>
            <a:off x="5067300" y="2108338"/>
            <a:ext cx="6324600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8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91481-B411-4808-A10D-8A080CFD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18" y="853440"/>
            <a:ext cx="11674103" cy="1325563"/>
          </a:xfrm>
        </p:spPr>
        <p:txBody>
          <a:bodyPr/>
          <a:lstStyle/>
          <a:p>
            <a:r>
              <a:rPr lang="en-US" dirty="0"/>
              <a:t>Insert Media 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78FF07-D246-430C-B674-D8A44736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252" y="2119210"/>
            <a:ext cx="4295307" cy="674862"/>
          </a:xfrm>
        </p:spPr>
        <p:txBody>
          <a:bodyPr/>
          <a:lstStyle/>
          <a:p>
            <a:r>
              <a:rPr lang="en-US" dirty="0"/>
              <a:t>Opening A New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C2C1-237F-40E0-8BF6-E6202F5AB2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68034" y="2704825"/>
            <a:ext cx="9394597" cy="390323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Client Feedback: 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Hesitant to open a catalog blow-in program due to concerns about the outside inserts impacting sales within their book.</a:t>
            </a:r>
            <a:endParaRPr lang="en-US" sz="700" dirty="0">
              <a:solidFill>
                <a:schemeClr val="tx1"/>
              </a:solidFill>
              <a:cs typeface="Arial" charset="0"/>
            </a:endParaRP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Manager Recommendation: 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Allow a test of several inserts over the course of three months to determine if sales were affected by the third party advertisements. </a:t>
            </a:r>
            <a:endParaRPr lang="en-US" sz="700" dirty="0">
              <a:solidFill>
                <a:schemeClr val="tx1"/>
              </a:solidFill>
              <a:cs typeface="Arial" charset="0"/>
            </a:endParaRP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Test Findings: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The client saw no impact to their sales and moved forward with opening blow-in programs across all eight of their catalogs.</a:t>
            </a:r>
            <a:r>
              <a:rPr lang="en-US" sz="700" dirty="0">
                <a:solidFill>
                  <a:schemeClr val="tx1"/>
                </a:solidFill>
                <a:cs typeface="Arial" charset="0"/>
              </a:rPr>
              <a:t>  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Ongoing Results: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Since the full launch of these new programs in 2015, we’ve been able to bring our client an average of an additional $1,300,000 in revenue annually through the insert channel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FD45CD-4F95-4B19-82AB-C6BAC297C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71" y="5925236"/>
            <a:ext cx="762249" cy="7622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21B5F5-08ED-47BA-A408-132C226ADA4E}"/>
              </a:ext>
            </a:extLst>
          </p:cNvPr>
          <p:cNvCxnSpPr>
            <a:cxnSpLocks/>
          </p:cNvCxnSpPr>
          <p:nvPr/>
        </p:nvCxnSpPr>
        <p:spPr>
          <a:xfrm>
            <a:off x="927014" y="2108338"/>
            <a:ext cx="6324600" cy="0"/>
          </a:xfrm>
          <a:prstGeom prst="line">
            <a:avLst/>
          </a:prstGeom>
          <a:ln w="22225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89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505254"/>
      </a:dk1>
      <a:lt1>
        <a:srgbClr val="FFFFFF"/>
      </a:lt1>
      <a:dk2>
        <a:srgbClr val="505254"/>
      </a:dk2>
      <a:lt2>
        <a:srgbClr val="F0F4F8"/>
      </a:lt2>
      <a:accent1>
        <a:srgbClr val="002F75"/>
      </a:accent1>
      <a:accent2>
        <a:srgbClr val="FA6B07"/>
      </a:accent2>
      <a:accent3>
        <a:srgbClr val="ED4D07"/>
      </a:accent3>
      <a:accent4>
        <a:srgbClr val="002F75"/>
      </a:accent4>
      <a:accent5>
        <a:srgbClr val="FA6B07"/>
      </a:accent5>
      <a:accent6>
        <a:srgbClr val="ED4D07"/>
      </a:accent6>
      <a:hlink>
        <a:srgbClr val="FA6B07"/>
      </a:hlink>
      <a:folHlink>
        <a:srgbClr val="ED4D07"/>
      </a:folHlink>
    </a:clrScheme>
    <a:fontScheme name="Custom 4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rgbClr val="505254"/>
      </a:dk1>
      <a:lt1>
        <a:srgbClr val="FFFFFF"/>
      </a:lt1>
      <a:dk2>
        <a:srgbClr val="505254"/>
      </a:dk2>
      <a:lt2>
        <a:srgbClr val="F0F4F8"/>
      </a:lt2>
      <a:accent1>
        <a:srgbClr val="002F75"/>
      </a:accent1>
      <a:accent2>
        <a:srgbClr val="FA6B07"/>
      </a:accent2>
      <a:accent3>
        <a:srgbClr val="ED4D07"/>
      </a:accent3>
      <a:accent4>
        <a:srgbClr val="002F75"/>
      </a:accent4>
      <a:accent5>
        <a:srgbClr val="FA6B07"/>
      </a:accent5>
      <a:accent6>
        <a:srgbClr val="ED4D07"/>
      </a:accent6>
      <a:hlink>
        <a:srgbClr val="FA6B07"/>
      </a:hlink>
      <a:folHlink>
        <a:srgbClr val="ED4D07"/>
      </a:folHlink>
    </a:clrScheme>
    <a:fontScheme name="Custom 4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FF2D0FCE8134DBABB50FF9F486FC7" ma:contentTypeVersion="2" ma:contentTypeDescription="Create a new document." ma:contentTypeScope="" ma:versionID="cd9a696717112b643da15f46f9649574">
  <xsd:schema xmlns:xsd="http://www.w3.org/2001/XMLSchema" xmlns:xs="http://www.w3.org/2001/XMLSchema" xmlns:p="http://schemas.microsoft.com/office/2006/metadata/properties" xmlns:ns2="e52f45de-28b0-450b-9599-3da24fd63934" targetNamespace="http://schemas.microsoft.com/office/2006/metadata/properties" ma:root="true" ma:fieldsID="a79cdf28f001db8475ffd42742858f34" ns2:_="">
    <xsd:import namespace="e52f45de-28b0-450b-9599-3da24fd63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f45de-28b0-450b-9599-3da24fd63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930261-6478-4BE4-9B58-DEFCDF8AE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f45de-28b0-450b-9599-3da24fd63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5F3B1B-777D-4D7B-ADF0-92BF6711820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52f45de-28b0-450b-9599-3da24fd63934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0726B8-CC6F-4484-8E8E-0EC4C233C2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586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MT Std</vt:lpstr>
      <vt:lpstr>Arial Nova Light</vt:lpstr>
      <vt:lpstr>Calibri</vt:lpstr>
      <vt:lpstr>Courier New</vt:lpstr>
      <vt:lpstr>Neo Sans</vt:lpstr>
      <vt:lpstr>Office Theme</vt:lpstr>
      <vt:lpstr>1_Office Theme</vt:lpstr>
      <vt:lpstr>Why Insert Media Is Still Relevant….  </vt:lpstr>
      <vt:lpstr>Insert Media</vt:lpstr>
      <vt:lpstr>Marketing Objective(s)</vt:lpstr>
      <vt:lpstr>How Do We Do This?</vt:lpstr>
      <vt:lpstr>Look Who is Generating Revenue via Insert Media!</vt:lpstr>
      <vt:lpstr>So How Much $$ Can We Make??</vt:lpstr>
      <vt:lpstr>A Changing Customer Profile…WHO ARE THESE PEOPLE? </vt:lpstr>
      <vt:lpstr>You Want to Do What?!?</vt:lpstr>
      <vt:lpstr>Insert Media Case Study</vt:lpstr>
      <vt:lpstr>What Makes a Winning Program?</vt:lpstr>
      <vt:lpstr>Insert Media Takeaways</vt:lpstr>
      <vt:lpstr>Thank You!!  Any 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&amp; Print Media</dc:title>
  <dc:creator>Surprenant, Julanne</dc:creator>
  <cp:lastModifiedBy>Dinino, Anthony</cp:lastModifiedBy>
  <cp:revision>45</cp:revision>
  <cp:lastPrinted>2020-09-17T19:10:56Z</cp:lastPrinted>
  <dcterms:created xsi:type="dcterms:W3CDTF">2020-09-11T16:32:02Z</dcterms:created>
  <dcterms:modified xsi:type="dcterms:W3CDTF">2020-09-24T11:56:34Z</dcterms:modified>
</cp:coreProperties>
</file>