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More and more publishers will start behaving like platforms – logged in, personalized environments. </a:t>
            </a:r>
            <a:endParaRPr/>
          </a:p>
        </p:txBody>
      </p:sp>
      <p:sp>
        <p:nvSpPr>
          <p:cNvPr id="192" name="Google Shape;19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6" name="Google Shape;9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4" name="Google Shape;12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Paolo Forlani (1565) (Forlani 3) re-interpretation of Giacomo Gastaldi’s world map 1546</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Title: Universale Descrittione Di Tutta la Terra Conosciuta Fin Qui Date: 1565 Author: Paolo Forlani Description: Between 1560 and 1570, Paolo Forlani issued four world maps, with his 1565 map (known as Forlani 3) being the largest and the most decorative of the sequence. As with Forlani’s earlier world maps, Forlani 3 is a re-interpretation of Giacomo Gastaldi’s world map of 1546 (#376), however a significant addition has been made: a large and extensive southern continent is shown and labeled Terra Incognita. Forlani has populated the unknown southern land mass with imaginary topographical features as well as unlikely animals - among them a camel, an elephant, a lion, a rhinoceros and most outlandish, a griffin and a unicorn. Giacomo Gastaldi was one of the greatest cartographers of the 16th century and the leading figure of the Lafreri School of cartography. Many of the maps published by this school were compiled by Gastaldi, and issued under the imprint of the various publishers of the period, with or without due credit. The Lafreri School of mapmakers is the umbrella term frequently applied, for want of a more accurate term, to the loose group of Italian cartographers, mapmakers, engravers and publishers working in Venice and Rome from about 1540 to about 1580 (with some of their printing plates being used well into the 17th century). Each of Paolo Forlani’s four world maps were issued in collaboration with other Italian mapmakers. Today, these maps typically survive only in very rare composite atlases known as Lafreri Atlases (named for Antonio Lafreri of Rome, who added a title page to some of these atlases, although no two known examples have an identical set of maps). </a:t>
            </a:r>
            <a:endParaRPr/>
          </a:p>
        </p:txBody>
      </p:sp>
      <p:sp>
        <p:nvSpPr>
          <p:cNvPr id="159" name="Google Shape;15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Contextual targeting: tried and true </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Will continue to have a place in the marketing plan.</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Better for branding than for direct response/personalization</a:t>
            </a:r>
            <a:endParaRPr/>
          </a:p>
        </p:txBody>
      </p:sp>
      <p:sp>
        <p:nvSpPr>
          <p:cNvPr id="170" name="Google Shape;17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“Federated Learning of Cohorts” (FLoC) – Modal observations to create randomized segments </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“Two Uncorrelated Requests, Then Locally-Executed Decision On Victory” (TURTLEDOVE) – separate context from behavior</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83" name="Google Shape;18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 name="Shape 26"/>
        <p:cNvGrpSpPr/>
        <p:nvPr/>
      </p:nvGrpSpPr>
      <p:grpSpPr>
        <a:xfrm>
          <a:off x="0" y="0"/>
          <a:ext cx="0" cy="0"/>
          <a:chOff x="0" y="0"/>
          <a:chExt cx="0" cy="0"/>
        </a:xfrm>
      </p:grpSpPr>
      <p:sp>
        <p:nvSpPr>
          <p:cNvPr id="27" name="Google Shape;27;p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9" name="Google Shape;29;p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1" name="Google Shape;31;p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5" name="Shape 35"/>
        <p:cNvGrpSpPr/>
        <p:nvPr/>
      </p:nvGrpSpPr>
      <p:grpSpPr>
        <a:xfrm>
          <a:off x="0" y="0"/>
          <a:ext cx="0" cy="0"/>
          <a:chOff x="0" y="0"/>
          <a:chExt cx="0" cy="0"/>
        </a:xfrm>
      </p:grpSpPr>
      <p:sp>
        <p:nvSpPr>
          <p:cNvPr id="36" name="Google Shape;36;p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8" name="Google Shape;38;p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9" name="Google Shape;39;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2" name="Shape 42"/>
        <p:cNvGrpSpPr/>
        <p:nvPr/>
      </p:nvGrpSpPr>
      <p:grpSpPr>
        <a:xfrm>
          <a:off x="0" y="0"/>
          <a:ext cx="0" cy="0"/>
          <a:chOff x="0" y="0"/>
          <a:chExt cx="0" cy="0"/>
        </a:xfrm>
      </p:grpSpPr>
      <p:sp>
        <p:nvSpPr>
          <p:cNvPr id="43" name="Google Shape;43;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8" name="Shape 48"/>
        <p:cNvGrpSpPr/>
        <p:nvPr/>
      </p:nvGrpSpPr>
      <p:grpSpPr>
        <a:xfrm>
          <a:off x="0" y="0"/>
          <a:ext cx="0" cy="0"/>
          <a:chOff x="0" y="0"/>
          <a:chExt cx="0" cy="0"/>
        </a:xfrm>
      </p:grpSpPr>
      <p:sp>
        <p:nvSpPr>
          <p:cNvPr id="49" name="Google Shape;49;p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7"/>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51" name="Google Shape;51;p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2" name="Google Shape;52;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5" name="Shape 55"/>
        <p:cNvGrpSpPr/>
        <p:nvPr/>
      </p:nvGrpSpPr>
      <p:grpSpPr>
        <a:xfrm>
          <a:off x="0" y="0"/>
          <a:ext cx="0" cy="0"/>
          <a:chOff x="0" y="0"/>
          <a:chExt cx="0" cy="0"/>
        </a:xfrm>
      </p:grpSpPr>
      <p:sp>
        <p:nvSpPr>
          <p:cNvPr id="56" name="Google Shape;56;p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8" name="Google Shape;58;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1" name="Shape 61"/>
        <p:cNvGrpSpPr/>
        <p:nvPr/>
      </p:nvGrpSpPr>
      <p:grpSpPr>
        <a:xfrm>
          <a:off x="0" y="0"/>
          <a:ext cx="0" cy="0"/>
          <a:chOff x="0" y="0"/>
          <a:chExt cx="0" cy="0"/>
        </a:xfrm>
      </p:grpSpPr>
      <p:sp>
        <p:nvSpPr>
          <p:cNvPr id="62" name="Google Shape;62;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 name="Shape 68"/>
        <p:cNvGrpSpPr/>
        <p:nvPr/>
      </p:nvGrpSpPr>
      <p:grpSpPr>
        <a:xfrm>
          <a:off x="0" y="0"/>
          <a:ext cx="0" cy="0"/>
          <a:chOff x="0" y="0"/>
          <a:chExt cx="0" cy="0"/>
        </a:xfrm>
      </p:grpSpPr>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30.jpg"/><Relationship Id="rId4" Type="http://schemas.openxmlformats.org/officeDocument/2006/relationships/image" Target="../media/image28.png"/><Relationship Id="rId9" Type="http://schemas.openxmlformats.org/officeDocument/2006/relationships/image" Target="../media/image27.png"/><Relationship Id="rId5" Type="http://schemas.openxmlformats.org/officeDocument/2006/relationships/image" Target="../media/image25.jpg"/><Relationship Id="rId6" Type="http://schemas.openxmlformats.org/officeDocument/2006/relationships/image" Target="../media/image26.png"/><Relationship Id="rId7" Type="http://schemas.openxmlformats.org/officeDocument/2006/relationships/image" Target="../media/image33.png"/><Relationship Id="rId8"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0.jpg"/><Relationship Id="rId4" Type="http://schemas.openxmlformats.org/officeDocument/2006/relationships/image" Target="../media/image13.png"/><Relationship Id="rId5" Type="http://schemas.openxmlformats.org/officeDocument/2006/relationships/image" Target="../media/image8.png"/><Relationship Id="rId6" Type="http://schemas.openxmlformats.org/officeDocument/2006/relationships/image" Target="../media/image18.png"/><Relationship Id="rId7" Type="http://schemas.openxmlformats.org/officeDocument/2006/relationships/image" Target="../media/image17.png"/><Relationship Id="rId8"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7.png"/><Relationship Id="rId10" Type="http://schemas.openxmlformats.org/officeDocument/2006/relationships/image" Target="../media/image5.png"/><Relationship Id="rId9" Type="http://schemas.openxmlformats.org/officeDocument/2006/relationships/image" Target="../media/image12.png"/><Relationship Id="rId5" Type="http://schemas.openxmlformats.org/officeDocument/2006/relationships/image" Target="../media/image10.png"/><Relationship Id="rId6" Type="http://schemas.openxmlformats.org/officeDocument/2006/relationships/image" Target="../media/image1.png"/><Relationship Id="rId7" Type="http://schemas.openxmlformats.org/officeDocument/2006/relationships/image" Target="../media/image9.png"/><Relationship Id="rId8"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29.jpg"/><Relationship Id="rId5" Type="http://schemas.openxmlformats.org/officeDocument/2006/relationships/image" Target="../media/image24.png"/><Relationship Id="rId6"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r>
              <a:rPr lang="en-US"/>
              <a:t>Navigating the Post-Cookie Internet</a:t>
            </a:r>
            <a:endParaRPr/>
          </a:p>
        </p:txBody>
      </p:sp>
      <p:sp>
        <p:nvSpPr>
          <p:cNvPr id="90" name="Google Shape;90;p13"/>
          <p:cNvSpPr txBox="1"/>
          <p:nvPr>
            <p:ph idx="1" type="subTitle"/>
          </p:nvPr>
        </p:nvSpPr>
        <p:spPr>
          <a:xfrm>
            <a:off x="2072640" y="3509963"/>
            <a:ext cx="7680960" cy="2023699"/>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lang="en-US"/>
              <a:t>How Privacy is Redefining Digital Identity and Marketing Strategy </a:t>
            </a:r>
            <a:endParaRPr/>
          </a:p>
          <a:p>
            <a:pPr indent="0" lvl="0" marL="0" rtl="0" algn="ctr">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rPr lang="en-US"/>
              <a:t>	</a:t>
            </a:r>
            <a:r>
              <a:rPr lang="en-US" sz="1900"/>
              <a:t>James Purtle, Sr. Director Digital Strategy</a:t>
            </a:r>
            <a:endParaRPr/>
          </a:p>
        </p:txBody>
      </p:sp>
      <p:pic>
        <p:nvPicPr>
          <p:cNvPr descr="infogroup" id="91" name="Google Shape;91;p13"/>
          <p:cNvPicPr preferRelativeResize="0"/>
          <p:nvPr/>
        </p:nvPicPr>
        <p:blipFill rotWithShape="1">
          <a:blip r:embed="rId3">
            <a:alphaModFix/>
          </a:blip>
          <a:srcRect b="0" l="0" r="0" t="0"/>
          <a:stretch/>
        </p:blipFill>
        <p:spPr>
          <a:xfrm>
            <a:off x="3102777" y="5106987"/>
            <a:ext cx="1285875" cy="628650"/>
          </a:xfrm>
          <a:prstGeom prst="rect">
            <a:avLst/>
          </a:prstGeom>
          <a:noFill/>
          <a:ln>
            <a:noFill/>
          </a:ln>
        </p:spPr>
      </p:pic>
      <p:pic>
        <p:nvPicPr>
          <p:cNvPr id="92" name="Google Shape;92;p13"/>
          <p:cNvPicPr preferRelativeResize="0"/>
          <p:nvPr/>
        </p:nvPicPr>
        <p:blipFill rotWithShape="1">
          <a:blip r:embed="rId4">
            <a:alphaModFix/>
          </a:blip>
          <a:srcRect b="0" l="12517" r="0" t="0"/>
          <a:stretch/>
        </p:blipFill>
        <p:spPr>
          <a:xfrm>
            <a:off x="1659546" y="4724406"/>
            <a:ext cx="711574" cy="10112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descr="Hidden Meanings In Tech Company Logos - Business Insider" id="194" name="Google Shape;194;p22"/>
          <p:cNvPicPr preferRelativeResize="0"/>
          <p:nvPr/>
        </p:nvPicPr>
        <p:blipFill rotWithShape="1">
          <a:blip r:embed="rId3">
            <a:alphaModFix/>
          </a:blip>
          <a:srcRect b="0" l="0" r="0" t="0"/>
          <a:stretch/>
        </p:blipFill>
        <p:spPr>
          <a:xfrm>
            <a:off x="1500048" y="3891272"/>
            <a:ext cx="2151018" cy="784144"/>
          </a:xfrm>
          <a:prstGeom prst="rect">
            <a:avLst/>
          </a:prstGeom>
          <a:noFill/>
          <a:ln>
            <a:noFill/>
          </a:ln>
        </p:spPr>
      </p:pic>
      <p:pic>
        <p:nvPicPr>
          <p:cNvPr descr="Email" id="195" name="Google Shape;195;p22"/>
          <p:cNvPicPr preferRelativeResize="0"/>
          <p:nvPr/>
        </p:nvPicPr>
        <p:blipFill rotWithShape="1">
          <a:blip r:embed="rId4">
            <a:alphaModFix/>
          </a:blip>
          <a:srcRect b="0" l="0" r="0" t="0"/>
          <a:stretch/>
        </p:blipFill>
        <p:spPr>
          <a:xfrm>
            <a:off x="3193866" y="2447177"/>
            <a:ext cx="914400" cy="914400"/>
          </a:xfrm>
          <a:prstGeom prst="rect">
            <a:avLst/>
          </a:prstGeom>
          <a:noFill/>
          <a:ln>
            <a:noFill/>
          </a:ln>
        </p:spPr>
      </p:pic>
      <p:pic>
        <p:nvPicPr>
          <p:cNvPr id="196" name="Google Shape;196;p22"/>
          <p:cNvPicPr preferRelativeResize="0"/>
          <p:nvPr/>
        </p:nvPicPr>
        <p:blipFill rotWithShape="1">
          <a:blip r:embed="rId5">
            <a:alphaModFix/>
          </a:blip>
          <a:srcRect b="0" l="0" r="0" t="0"/>
          <a:stretch/>
        </p:blipFill>
        <p:spPr>
          <a:xfrm>
            <a:off x="5118780" y="1435009"/>
            <a:ext cx="5841274" cy="3456087"/>
          </a:xfrm>
          <a:prstGeom prst="rect">
            <a:avLst/>
          </a:prstGeom>
          <a:noFill/>
          <a:ln>
            <a:noFill/>
          </a:ln>
        </p:spPr>
      </p:pic>
      <p:pic>
        <p:nvPicPr>
          <p:cNvPr descr="Image result for twitter logo transparent" id="197" name="Google Shape;197;p22"/>
          <p:cNvPicPr preferRelativeResize="0"/>
          <p:nvPr/>
        </p:nvPicPr>
        <p:blipFill rotWithShape="1">
          <a:blip r:embed="rId6">
            <a:alphaModFix/>
          </a:blip>
          <a:srcRect b="0" l="0" r="0" t="0"/>
          <a:stretch/>
        </p:blipFill>
        <p:spPr>
          <a:xfrm>
            <a:off x="1327083" y="1887490"/>
            <a:ext cx="1248474" cy="1275630"/>
          </a:xfrm>
          <a:prstGeom prst="rect">
            <a:avLst/>
          </a:prstGeom>
          <a:noFill/>
          <a:ln>
            <a:noFill/>
          </a:ln>
        </p:spPr>
      </p:pic>
      <p:sp>
        <p:nvSpPr>
          <p:cNvPr id="198" name="Google Shape;198;p22"/>
          <p:cNvSpPr txBox="1"/>
          <p:nvPr>
            <p:ph type="title"/>
          </p:nvPr>
        </p:nvSpPr>
        <p:spPr>
          <a:xfrm>
            <a:off x="838200" y="365125"/>
            <a:ext cx="10515600" cy="91440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sz="4000"/>
              <a:t>First-Party Data</a:t>
            </a:r>
            <a:endParaRPr/>
          </a:p>
        </p:txBody>
      </p:sp>
      <p:pic>
        <p:nvPicPr>
          <p:cNvPr descr="CNN – Logos Download" id="199" name="Google Shape;199;p22"/>
          <p:cNvPicPr preferRelativeResize="0"/>
          <p:nvPr/>
        </p:nvPicPr>
        <p:blipFill rotWithShape="1">
          <a:blip r:embed="rId7">
            <a:alphaModFix/>
          </a:blip>
          <a:srcRect b="0" l="0" r="0" t="0"/>
          <a:stretch/>
        </p:blipFill>
        <p:spPr>
          <a:xfrm>
            <a:off x="3013166" y="4675416"/>
            <a:ext cx="1604871" cy="804086"/>
          </a:xfrm>
          <a:prstGeom prst="rect">
            <a:avLst/>
          </a:prstGeom>
          <a:noFill/>
          <a:ln>
            <a:noFill/>
          </a:ln>
        </p:spPr>
      </p:pic>
      <p:pic>
        <p:nvPicPr>
          <p:cNvPr descr="ESPN logo and symbol, meaning, history, PNG" id="200" name="Google Shape;200;p22"/>
          <p:cNvPicPr preferRelativeResize="0"/>
          <p:nvPr/>
        </p:nvPicPr>
        <p:blipFill rotWithShape="1">
          <a:blip r:embed="rId8">
            <a:alphaModFix/>
          </a:blip>
          <a:srcRect b="0" l="0" r="0" t="0"/>
          <a:stretch/>
        </p:blipFill>
        <p:spPr>
          <a:xfrm>
            <a:off x="113004" y="3106512"/>
            <a:ext cx="1927416" cy="715599"/>
          </a:xfrm>
          <a:prstGeom prst="rect">
            <a:avLst/>
          </a:prstGeom>
          <a:noFill/>
          <a:ln>
            <a:noFill/>
          </a:ln>
        </p:spPr>
      </p:pic>
      <p:pic>
        <p:nvPicPr>
          <p:cNvPr descr="Image result for LinkedIn logo transparent" id="201" name="Google Shape;201;p22"/>
          <p:cNvPicPr preferRelativeResize="0"/>
          <p:nvPr/>
        </p:nvPicPr>
        <p:blipFill rotWithShape="1">
          <a:blip r:embed="rId9">
            <a:alphaModFix/>
          </a:blip>
          <a:srcRect b="0" l="0" r="0" t="0"/>
          <a:stretch/>
        </p:blipFill>
        <p:spPr>
          <a:xfrm>
            <a:off x="881764" y="4632306"/>
            <a:ext cx="700363" cy="7155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grpSp>
        <p:nvGrpSpPr>
          <p:cNvPr id="206" name="Google Shape;206;p23"/>
          <p:cNvGrpSpPr/>
          <p:nvPr/>
        </p:nvGrpSpPr>
        <p:grpSpPr>
          <a:xfrm>
            <a:off x="5477402" y="537236"/>
            <a:ext cx="5498589" cy="5416721"/>
            <a:chOff x="1503390" y="972"/>
            <a:chExt cx="5498589" cy="5416721"/>
          </a:xfrm>
        </p:grpSpPr>
        <p:sp>
          <p:nvSpPr>
            <p:cNvPr id="207" name="Google Shape;207;p23"/>
            <p:cNvSpPr/>
            <p:nvPr/>
          </p:nvSpPr>
          <p:spPr>
            <a:xfrm rot="5400000">
              <a:off x="3828988" y="100252"/>
              <a:ext cx="1527385" cy="1328825"/>
            </a:xfrm>
            <a:prstGeom prst="hexagon">
              <a:avLst>
                <a:gd fmla="val 25000" name="adj"/>
                <a:gd fmla="val 115470" name="vf"/>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3"/>
            <p:cNvSpPr txBox="1"/>
            <p:nvPr/>
          </p:nvSpPr>
          <p:spPr>
            <a:xfrm>
              <a:off x="4135343" y="238991"/>
              <a:ext cx="914675" cy="1051350"/>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IP Address</a:t>
              </a:r>
              <a:endParaRPr/>
            </a:p>
          </p:txBody>
        </p:sp>
        <p:sp>
          <p:nvSpPr>
            <p:cNvPr id="209" name="Google Shape;209;p23"/>
            <p:cNvSpPr/>
            <p:nvPr/>
          </p:nvSpPr>
          <p:spPr>
            <a:xfrm>
              <a:off x="5297417" y="306449"/>
              <a:ext cx="1704562" cy="91643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3"/>
            <p:cNvSpPr/>
            <p:nvPr/>
          </p:nvSpPr>
          <p:spPr>
            <a:xfrm rot="5400000">
              <a:off x="2393856" y="100252"/>
              <a:ext cx="1527385" cy="1328825"/>
            </a:xfrm>
            <a:prstGeom prst="hexagon">
              <a:avLst>
                <a:gd fmla="val 25000" name="adj"/>
                <a:gd fmla="val 115470" name="vf"/>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3"/>
            <p:cNvSpPr txBox="1"/>
            <p:nvPr/>
          </p:nvSpPr>
          <p:spPr>
            <a:xfrm>
              <a:off x="2700211" y="238991"/>
              <a:ext cx="914675" cy="105135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Device IDs</a:t>
              </a:r>
              <a:endParaRPr/>
            </a:p>
          </p:txBody>
        </p:sp>
        <p:sp>
          <p:nvSpPr>
            <p:cNvPr id="212" name="Google Shape;212;p23"/>
            <p:cNvSpPr/>
            <p:nvPr/>
          </p:nvSpPr>
          <p:spPr>
            <a:xfrm rot="5400000">
              <a:off x="3108673" y="1396698"/>
              <a:ext cx="1527385" cy="1328825"/>
            </a:xfrm>
            <a:prstGeom prst="hexagon">
              <a:avLst>
                <a:gd fmla="val 25000" name="adj"/>
                <a:gd fmla="val 115470" name="vf"/>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3"/>
            <p:cNvSpPr txBox="1"/>
            <p:nvPr/>
          </p:nvSpPr>
          <p:spPr>
            <a:xfrm>
              <a:off x="3415028" y="1535437"/>
              <a:ext cx="914675" cy="1051350"/>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Contextual Targeting</a:t>
              </a:r>
              <a:endParaRPr/>
            </a:p>
          </p:txBody>
        </p:sp>
        <p:sp>
          <p:nvSpPr>
            <p:cNvPr id="214" name="Google Shape;214;p23"/>
            <p:cNvSpPr/>
            <p:nvPr/>
          </p:nvSpPr>
          <p:spPr>
            <a:xfrm>
              <a:off x="1503390" y="1602895"/>
              <a:ext cx="1649576" cy="91643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3"/>
            <p:cNvSpPr txBox="1"/>
            <p:nvPr/>
          </p:nvSpPr>
          <p:spPr>
            <a:xfrm>
              <a:off x="1503390" y="1602895"/>
              <a:ext cx="1649576" cy="916431"/>
            </a:xfrm>
            <a:prstGeom prst="rect">
              <a:avLst/>
            </a:prstGeom>
            <a:noFill/>
            <a:ln>
              <a:noFill/>
            </a:ln>
          </p:spPr>
          <p:txBody>
            <a:bodyPr anchorCtr="0" anchor="ctr" bIns="53325" lIns="53325" spcFirstLastPara="1" rIns="53325" wrap="square" tIns="53325">
              <a:noAutofit/>
            </a:bodyPr>
            <a:lstStyle/>
            <a:p>
              <a:pPr indent="0" lvl="0" marL="0" marR="0" rtl="0" algn="r">
                <a:lnSpc>
                  <a:spcPct val="90000"/>
                </a:lnSpc>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216" name="Google Shape;216;p23"/>
            <p:cNvSpPr/>
            <p:nvPr/>
          </p:nvSpPr>
          <p:spPr>
            <a:xfrm rot="5400000">
              <a:off x="4543805" y="1396698"/>
              <a:ext cx="1527385" cy="1328825"/>
            </a:xfrm>
            <a:prstGeom prst="hexagon">
              <a:avLst>
                <a:gd fmla="val 25000" name="adj"/>
                <a:gd fmla="val 115470" name="vf"/>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3"/>
            <p:cNvSpPr txBox="1"/>
            <p:nvPr/>
          </p:nvSpPr>
          <p:spPr>
            <a:xfrm>
              <a:off x="4850160" y="1535437"/>
              <a:ext cx="914675" cy="105135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email</a:t>
              </a:r>
              <a:endParaRPr/>
            </a:p>
          </p:txBody>
        </p:sp>
        <p:sp>
          <p:nvSpPr>
            <p:cNvPr id="218" name="Google Shape;218;p23"/>
            <p:cNvSpPr/>
            <p:nvPr/>
          </p:nvSpPr>
          <p:spPr>
            <a:xfrm rot="5400000">
              <a:off x="3828988" y="2693143"/>
              <a:ext cx="1527385" cy="1328825"/>
            </a:xfrm>
            <a:prstGeom prst="hexagon">
              <a:avLst>
                <a:gd fmla="val 25000" name="adj"/>
                <a:gd fmla="val 115470" name="vf"/>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3"/>
            <p:cNvSpPr txBox="1"/>
            <p:nvPr/>
          </p:nvSpPr>
          <p:spPr>
            <a:xfrm>
              <a:off x="4135343" y="2831882"/>
              <a:ext cx="914675" cy="1051350"/>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3</a:t>
              </a:r>
              <a:r>
                <a:rPr baseline="30000" lang="en-US" sz="1400">
                  <a:solidFill>
                    <a:schemeClr val="lt1"/>
                  </a:solidFill>
                  <a:latin typeface="Calibri"/>
                  <a:ea typeface="Calibri"/>
                  <a:cs typeface="Calibri"/>
                  <a:sym typeface="Calibri"/>
                </a:rPr>
                <a:t>rd</a:t>
              </a:r>
              <a:r>
                <a:rPr lang="en-US" sz="1400">
                  <a:solidFill>
                    <a:schemeClr val="lt1"/>
                  </a:solidFill>
                  <a:latin typeface="Calibri"/>
                  <a:ea typeface="Calibri"/>
                  <a:cs typeface="Calibri"/>
                  <a:sym typeface="Calibri"/>
                </a:rPr>
                <a:t> party cookies</a:t>
              </a:r>
              <a:endParaRPr/>
            </a:p>
          </p:txBody>
        </p:sp>
        <p:sp>
          <p:nvSpPr>
            <p:cNvPr id="220" name="Google Shape;220;p23"/>
            <p:cNvSpPr/>
            <p:nvPr/>
          </p:nvSpPr>
          <p:spPr>
            <a:xfrm>
              <a:off x="5297417" y="2899340"/>
              <a:ext cx="1704562" cy="91643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3"/>
            <p:cNvSpPr/>
            <p:nvPr/>
          </p:nvSpPr>
          <p:spPr>
            <a:xfrm rot="5400000">
              <a:off x="2393856" y="2693143"/>
              <a:ext cx="1527385" cy="1328825"/>
            </a:xfrm>
            <a:prstGeom prst="hexagon">
              <a:avLst>
                <a:gd fmla="val 25000" name="adj"/>
                <a:gd fmla="val 115470" name="vf"/>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3"/>
            <p:cNvSpPr txBox="1"/>
            <p:nvPr/>
          </p:nvSpPr>
          <p:spPr>
            <a:xfrm>
              <a:off x="2700211" y="2831882"/>
              <a:ext cx="914675" cy="105135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Anonymous Behavioral Segments</a:t>
              </a:r>
              <a:endParaRPr/>
            </a:p>
          </p:txBody>
        </p:sp>
        <p:sp>
          <p:nvSpPr>
            <p:cNvPr id="223" name="Google Shape;223;p23"/>
            <p:cNvSpPr/>
            <p:nvPr/>
          </p:nvSpPr>
          <p:spPr>
            <a:xfrm rot="5400000">
              <a:off x="3108673" y="3989588"/>
              <a:ext cx="1527385" cy="1328825"/>
            </a:xfrm>
            <a:prstGeom prst="hexagon">
              <a:avLst>
                <a:gd fmla="val 25000" name="adj"/>
                <a:gd fmla="val 115470" name="vf"/>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3"/>
            <p:cNvSpPr txBox="1"/>
            <p:nvPr/>
          </p:nvSpPr>
          <p:spPr>
            <a:xfrm>
              <a:off x="3415028" y="4128327"/>
              <a:ext cx="914675" cy="1051350"/>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First Party Data</a:t>
              </a:r>
              <a:endParaRPr/>
            </a:p>
          </p:txBody>
        </p:sp>
        <p:sp>
          <p:nvSpPr>
            <p:cNvPr id="225" name="Google Shape;225;p23"/>
            <p:cNvSpPr/>
            <p:nvPr/>
          </p:nvSpPr>
          <p:spPr>
            <a:xfrm>
              <a:off x="1503390" y="4195785"/>
              <a:ext cx="1649576" cy="91643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3"/>
            <p:cNvSpPr/>
            <p:nvPr/>
          </p:nvSpPr>
          <p:spPr>
            <a:xfrm rot="5400000">
              <a:off x="4543805" y="3989588"/>
              <a:ext cx="1527385" cy="1328825"/>
            </a:xfrm>
            <a:prstGeom prst="hexagon">
              <a:avLst>
                <a:gd fmla="val 25000" name="adj"/>
                <a:gd fmla="val 115470" name="vf"/>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3"/>
            <p:cNvSpPr txBox="1"/>
            <p:nvPr/>
          </p:nvSpPr>
          <p:spPr>
            <a:xfrm>
              <a:off x="4850160" y="4128327"/>
              <a:ext cx="914675" cy="105135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Alternative IDs</a:t>
              </a:r>
              <a:endParaRPr/>
            </a:p>
          </p:txBody>
        </p:sp>
      </p:grpSp>
      <p:sp>
        <p:nvSpPr>
          <p:cNvPr id="228" name="Google Shape;228;p23"/>
          <p:cNvSpPr txBox="1"/>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6000"/>
              <a:buFont typeface="Calibri"/>
              <a:buNone/>
            </a:pPr>
            <a:r>
              <a:rPr lang="en-US" sz="6000">
                <a:solidFill>
                  <a:schemeClr val="dk1"/>
                </a:solidFill>
                <a:latin typeface="Calibri"/>
                <a:ea typeface="Calibri"/>
                <a:cs typeface="Calibri"/>
                <a:sym typeface="Calibri"/>
              </a:rPr>
              <a:t>Terra Incognita</a:t>
            </a:r>
            <a:endParaRPr/>
          </a:p>
        </p:txBody>
      </p:sp>
      <p:sp>
        <p:nvSpPr>
          <p:cNvPr id="229" name="Google Shape;229;p23"/>
          <p:cNvSpPr txBox="1"/>
          <p:nvPr/>
        </p:nvSpPr>
        <p:spPr>
          <a:xfrm>
            <a:off x="1463040" y="1690688"/>
            <a:ext cx="3997234" cy="2031325"/>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A patch-work of solutions will compete for market share</a:t>
            </a:r>
            <a:endParaRPr/>
          </a:p>
          <a:p>
            <a:pPr indent="-171450" lvl="0" marL="285750" marR="0" rtl="0" algn="l">
              <a:spcBef>
                <a:spcPts val="0"/>
              </a:spcBef>
              <a:spcAft>
                <a:spcPts val="0"/>
              </a:spcAft>
              <a:buClr>
                <a:schemeClr val="dk1"/>
              </a:buClr>
              <a:buSzPts val="1800"/>
              <a:buFont typeface="Noto Sans Symbols"/>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Marketers should demand transparency, measurement</a:t>
            </a:r>
            <a:endParaRPr/>
          </a:p>
          <a:p>
            <a:pPr indent="-171450" lvl="0" marL="285750" marR="0" rtl="0" algn="l">
              <a:spcBef>
                <a:spcPts val="0"/>
              </a:spcBef>
              <a:spcAft>
                <a:spcPts val="0"/>
              </a:spcAft>
              <a:buClr>
                <a:schemeClr val="dk1"/>
              </a:buClr>
              <a:buSzPts val="1800"/>
              <a:buFont typeface="Noto Sans Symbols"/>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No one-size fits all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r>
              <a:rPr lang="en-US"/>
              <a:t>Thank You! </a:t>
            </a:r>
            <a:endParaRPr/>
          </a:p>
        </p:txBody>
      </p:sp>
      <p:sp>
        <p:nvSpPr>
          <p:cNvPr id="236" name="Google Shape;236;p2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t/>
            </a:r>
            <a:endParaRPr/>
          </a:p>
          <a:p>
            <a:pPr indent="0" lvl="0" marL="0" rtl="0" algn="ctr">
              <a:lnSpc>
                <a:spcPct val="90000"/>
              </a:lnSpc>
              <a:spcBef>
                <a:spcPts val="1000"/>
              </a:spcBef>
              <a:spcAft>
                <a:spcPts val="0"/>
              </a:spcAft>
              <a:buClr>
                <a:schemeClr val="dk1"/>
              </a:buClr>
              <a:buSzPts val="2400"/>
              <a:buNone/>
            </a:pPr>
            <a:r>
              <a:rPr lang="en-US"/>
              <a:t>James Purtle, Sr. Director Digital Strategy</a:t>
            </a:r>
            <a:endParaRPr/>
          </a:p>
          <a:p>
            <a:pPr indent="0" lvl="0" marL="0" rtl="0" algn="ctr">
              <a:lnSpc>
                <a:spcPct val="90000"/>
              </a:lnSpc>
              <a:spcBef>
                <a:spcPts val="1000"/>
              </a:spcBef>
              <a:spcAft>
                <a:spcPts val="0"/>
              </a:spcAft>
              <a:buClr>
                <a:schemeClr val="dk1"/>
              </a:buClr>
              <a:buSzPts val="2400"/>
              <a:buNone/>
            </a:pPr>
            <a:r>
              <a:rPr lang="en-US"/>
              <a:t>James.purtle@infogroup.com</a:t>
            </a:r>
            <a:endParaRPr/>
          </a:p>
        </p:txBody>
      </p:sp>
      <p:pic>
        <p:nvPicPr>
          <p:cNvPr descr="infogroup" id="237" name="Google Shape;237;p24"/>
          <p:cNvPicPr preferRelativeResize="0"/>
          <p:nvPr/>
        </p:nvPicPr>
        <p:blipFill rotWithShape="1">
          <a:blip r:embed="rId3">
            <a:alphaModFix/>
          </a:blip>
          <a:srcRect b="0" l="0" r="0" t="0"/>
          <a:stretch/>
        </p:blipFill>
        <p:spPr>
          <a:xfrm>
            <a:off x="10321153" y="5902235"/>
            <a:ext cx="1285875" cy="628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Happy Birthday Cookie Monster! | Martha Stewart" id="98" name="Google Shape;98;p14"/>
          <p:cNvPicPr preferRelativeResize="0"/>
          <p:nvPr/>
        </p:nvPicPr>
        <p:blipFill rotWithShape="1">
          <a:blip r:embed="rId3">
            <a:alphaModFix/>
          </a:blip>
          <a:srcRect b="0" l="0" r="0" t="0"/>
          <a:stretch/>
        </p:blipFill>
        <p:spPr>
          <a:xfrm>
            <a:off x="1320646" y="4452545"/>
            <a:ext cx="1319605" cy="1319605"/>
          </a:xfrm>
          <a:prstGeom prst="rect">
            <a:avLst/>
          </a:prstGeom>
          <a:noFill/>
          <a:ln>
            <a:noFill/>
          </a:ln>
        </p:spPr>
      </p:pic>
      <p:pic>
        <p:nvPicPr>
          <p:cNvPr id="99" name="Google Shape;99;p14"/>
          <p:cNvPicPr preferRelativeResize="0"/>
          <p:nvPr/>
        </p:nvPicPr>
        <p:blipFill rotWithShape="1">
          <a:blip r:embed="rId4">
            <a:alphaModFix/>
          </a:blip>
          <a:srcRect b="0" l="71646" r="9289" t="57485"/>
          <a:stretch/>
        </p:blipFill>
        <p:spPr>
          <a:xfrm>
            <a:off x="9418841" y="713529"/>
            <a:ext cx="1176288" cy="2352908"/>
          </a:xfrm>
          <a:prstGeom prst="rect">
            <a:avLst/>
          </a:prstGeom>
          <a:noFill/>
          <a:ln>
            <a:noFill/>
          </a:ln>
        </p:spPr>
      </p:pic>
      <p:pic>
        <p:nvPicPr>
          <p:cNvPr id="100" name="Google Shape;100;p14"/>
          <p:cNvPicPr preferRelativeResize="0"/>
          <p:nvPr/>
        </p:nvPicPr>
        <p:blipFill rotWithShape="1">
          <a:blip r:embed="rId5">
            <a:alphaModFix/>
          </a:blip>
          <a:srcRect b="48396" l="0" r="0" t="0"/>
          <a:stretch/>
        </p:blipFill>
        <p:spPr>
          <a:xfrm>
            <a:off x="1738062" y="1439817"/>
            <a:ext cx="4357938" cy="2050425"/>
          </a:xfrm>
          <a:prstGeom prst="rect">
            <a:avLst/>
          </a:prstGeom>
          <a:noFill/>
          <a:ln>
            <a:noFill/>
          </a:ln>
          <a:effectLst>
            <a:outerShdw blurRad="292100" rotWithShape="0" algn="tl" dir="2700000" dist="139700">
              <a:srgbClr val="333333">
                <a:alpha val="64705"/>
              </a:srgbClr>
            </a:outerShdw>
          </a:effectLst>
        </p:spPr>
      </p:pic>
      <p:grpSp>
        <p:nvGrpSpPr>
          <p:cNvPr id="101" name="Google Shape;101;p14"/>
          <p:cNvGrpSpPr/>
          <p:nvPr/>
        </p:nvGrpSpPr>
        <p:grpSpPr>
          <a:xfrm>
            <a:off x="3456897" y="2936177"/>
            <a:ext cx="5570784" cy="1513130"/>
            <a:chOff x="1075715" y="1074200"/>
            <a:chExt cx="10040570" cy="3030534"/>
          </a:xfrm>
        </p:grpSpPr>
        <p:pic>
          <p:nvPicPr>
            <p:cNvPr id="102" name="Google Shape;102;p14"/>
            <p:cNvPicPr preferRelativeResize="0"/>
            <p:nvPr/>
          </p:nvPicPr>
          <p:blipFill rotWithShape="1">
            <a:blip r:embed="rId6">
              <a:alphaModFix/>
            </a:blip>
            <a:srcRect b="74372" l="0" r="0" t="0"/>
            <a:stretch/>
          </p:blipFill>
          <p:spPr>
            <a:xfrm>
              <a:off x="1075715" y="1074200"/>
              <a:ext cx="10040570" cy="1206988"/>
            </a:xfrm>
            <a:prstGeom prst="rect">
              <a:avLst/>
            </a:prstGeom>
            <a:noFill/>
            <a:ln>
              <a:noFill/>
            </a:ln>
            <a:effectLst>
              <a:outerShdw blurRad="292100" rotWithShape="0" algn="tl" dir="2700000" dist="139700">
                <a:srgbClr val="333333">
                  <a:alpha val="64705"/>
                </a:srgbClr>
              </a:outerShdw>
            </a:effectLst>
          </p:spPr>
        </p:pic>
        <p:pic>
          <p:nvPicPr>
            <p:cNvPr id="103" name="Google Shape;103;p14"/>
            <p:cNvPicPr preferRelativeResize="0"/>
            <p:nvPr/>
          </p:nvPicPr>
          <p:blipFill rotWithShape="1">
            <a:blip r:embed="rId7">
              <a:alphaModFix/>
            </a:blip>
            <a:srcRect b="0" l="0" r="0" t="61979"/>
            <a:stretch/>
          </p:blipFill>
          <p:spPr>
            <a:xfrm>
              <a:off x="1075715" y="2314107"/>
              <a:ext cx="10040570" cy="1790627"/>
            </a:xfrm>
            <a:prstGeom prst="rect">
              <a:avLst/>
            </a:prstGeom>
            <a:noFill/>
            <a:ln>
              <a:noFill/>
            </a:ln>
            <a:effectLst>
              <a:outerShdw blurRad="292100" rotWithShape="0" algn="tl" dir="2700000" dist="139700">
                <a:srgbClr val="333333">
                  <a:alpha val="64705"/>
                </a:srgbClr>
              </a:outerShdw>
            </a:effectLst>
          </p:spPr>
        </p:pic>
      </p:grpSp>
      <p:pic>
        <p:nvPicPr>
          <p:cNvPr id="104" name="Google Shape;104;p14"/>
          <p:cNvPicPr preferRelativeResize="0"/>
          <p:nvPr/>
        </p:nvPicPr>
        <p:blipFill rotWithShape="1">
          <a:blip r:embed="rId8">
            <a:alphaModFix/>
          </a:blip>
          <a:srcRect b="0" l="0" r="0" t="51431"/>
          <a:stretch/>
        </p:blipFill>
        <p:spPr>
          <a:xfrm>
            <a:off x="5795762" y="4290661"/>
            <a:ext cx="4682340" cy="1391882"/>
          </a:xfrm>
          <a:prstGeom prst="rect">
            <a:avLst/>
          </a:prstGeom>
          <a:noFill/>
          <a:ln>
            <a:noFill/>
          </a:ln>
        </p:spPr>
      </p:pic>
      <p:sp>
        <p:nvSpPr>
          <p:cNvPr id="105" name="Google Shape;105;p14"/>
          <p:cNvSpPr txBox="1"/>
          <p:nvPr/>
        </p:nvSpPr>
        <p:spPr>
          <a:xfrm>
            <a:off x="636320" y="206581"/>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800"/>
              <a:buFont typeface="Calibri"/>
              <a:buNone/>
            </a:pPr>
            <a:r>
              <a:rPr b="0" i="0" lang="en-US" sz="4800" u="none" cap="none" strike="noStrike">
                <a:solidFill>
                  <a:schemeClr val="dk1"/>
                </a:solidFill>
                <a:latin typeface="Calibri"/>
                <a:ea typeface="Calibri"/>
                <a:cs typeface="Calibri"/>
                <a:sym typeface="Calibri"/>
              </a:rPr>
              <a:t>“Cookie Apocalypse”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descr="Home Alone': Why it's a holiday classic - CSMonitor.com" id="111" name="Google Shape;111;p15"/>
          <p:cNvPicPr preferRelativeResize="0"/>
          <p:nvPr/>
        </p:nvPicPr>
        <p:blipFill rotWithShape="1">
          <a:blip r:embed="rId3">
            <a:alphaModFix/>
          </a:blip>
          <a:srcRect b="0" l="0" r="0" t="0"/>
          <a:stretch/>
        </p:blipFill>
        <p:spPr>
          <a:xfrm>
            <a:off x="4257947" y="2415540"/>
            <a:ext cx="2857500" cy="1905000"/>
          </a:xfrm>
          <a:prstGeom prst="rect">
            <a:avLst/>
          </a:prstGeom>
          <a:noFill/>
          <a:ln>
            <a:noFill/>
          </a:ln>
        </p:spPr>
      </p:pic>
      <p:pic>
        <p:nvPicPr>
          <p:cNvPr descr="Display LUMAscape" id="112" name="Google Shape;112;p15"/>
          <p:cNvPicPr preferRelativeResize="0"/>
          <p:nvPr/>
        </p:nvPicPr>
        <p:blipFill rotWithShape="1">
          <a:blip r:embed="rId4">
            <a:alphaModFix/>
          </a:blip>
          <a:srcRect b="0" l="0" r="0" t="0"/>
          <a:stretch/>
        </p:blipFill>
        <p:spPr>
          <a:xfrm>
            <a:off x="1524000" y="0"/>
            <a:ext cx="9144000" cy="6858000"/>
          </a:xfrm>
          <a:prstGeom prst="rect">
            <a:avLst/>
          </a:prstGeom>
          <a:noFill/>
          <a:ln>
            <a:noFill/>
          </a:ln>
        </p:spPr>
      </p:pic>
      <p:sp>
        <p:nvSpPr>
          <p:cNvPr id="113" name="Google Shape;113;p15"/>
          <p:cNvSpPr txBox="1"/>
          <p:nvPr/>
        </p:nvSpPr>
        <p:spPr>
          <a:xfrm>
            <a:off x="285007" y="3107169"/>
            <a:ext cx="1128157"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800" u="none" cap="none" strike="noStrike">
                <a:solidFill>
                  <a:srgbClr val="FF0000"/>
                </a:solidFill>
                <a:latin typeface="Calibri"/>
                <a:ea typeface="Calibri"/>
                <a:cs typeface="Calibri"/>
                <a:sym typeface="Calibri"/>
              </a:rPr>
              <a:t>$250B</a:t>
            </a:r>
            <a:endParaRPr/>
          </a:p>
        </p:txBody>
      </p:sp>
      <p:sp>
        <p:nvSpPr>
          <p:cNvPr id="114" name="Google Shape;114;p15"/>
          <p:cNvSpPr txBox="1"/>
          <p:nvPr/>
        </p:nvSpPr>
        <p:spPr>
          <a:xfrm>
            <a:off x="10668000" y="2924091"/>
            <a:ext cx="1128157"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FF0000"/>
                </a:solidFill>
                <a:latin typeface="Calibri"/>
                <a:ea typeface="Calibri"/>
                <a:cs typeface="Calibri"/>
                <a:sym typeface="Calibri"/>
              </a:rPr>
              <a:t>-50%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112"/>
                                        </p:tgtEl>
                                      </p:cBhvr>
                                    </p:animEffect>
                                    <p:set>
                                      <p:cBhvr>
                                        <p:cTn dur="1" fill="hold">
                                          <p:stCondLst>
                                            <p:cond delay="2000"/>
                                          </p:stCondLst>
                                        </p:cTn>
                                        <p:tgtEl>
                                          <p:spTgt spid="11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13"/>
                                        </p:tgtEl>
                                      </p:cBhvr>
                                    </p:animEffect>
                                    <p:set>
                                      <p:cBhvr>
                                        <p:cTn dur="1" fill="hold">
                                          <p:stCondLst>
                                            <p:cond delay="500"/>
                                          </p:stCondLst>
                                        </p:cTn>
                                        <p:tgtEl>
                                          <p:spTgt spid="11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14"/>
                                        </p:tgtEl>
                                      </p:cBhvr>
                                    </p:animEffect>
                                    <p:set>
                                      <p:cBhvr>
                                        <p:cTn dur="1" fill="hold">
                                          <p:stCondLst>
                                            <p:cond delay="500"/>
                                          </p:stCondLst>
                                        </p:cTn>
                                        <p:tgtEl>
                                          <p:spTgt spid="11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Don’t Panic</a:t>
            </a:r>
            <a:endParaRPr/>
          </a:p>
        </p:txBody>
      </p:sp>
      <p:sp>
        <p:nvSpPr>
          <p:cNvPr id="120" name="Google Shape;120;p16"/>
          <p:cNvSpPr txBox="1"/>
          <p:nvPr/>
        </p:nvSpPr>
        <p:spPr>
          <a:xfrm>
            <a:off x="1531917" y="1531917"/>
            <a:ext cx="9128166" cy="2610843"/>
          </a:xfrm>
          <a:prstGeom prst="rect">
            <a:avLst/>
          </a:prstGeom>
          <a:noFill/>
          <a:ln>
            <a:noFill/>
          </a:ln>
        </p:spPr>
        <p:txBody>
          <a:bodyPr anchorCtr="0" anchor="t" bIns="45700" lIns="91425" spcFirstLastPara="1" rIns="91425" wrap="square" tIns="45700">
            <a:noAutofit/>
          </a:bodyPr>
          <a:lstStyle/>
          <a:p>
            <a:pPr indent="-457200" lvl="0" marL="457200" marR="0" rtl="0" algn="l">
              <a:lnSpc>
                <a:spcPct val="150000"/>
              </a:lnSpc>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Demand drives the ecosystem</a:t>
            </a:r>
            <a:endParaRPr/>
          </a:p>
          <a:p>
            <a:pPr indent="-457200" lvl="0" marL="457200" marR="0" rtl="0" algn="l">
              <a:lnSpc>
                <a:spcPct val="150000"/>
              </a:lnSpc>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AdTech has anticipated this change</a:t>
            </a:r>
            <a:endParaRPr/>
          </a:p>
          <a:p>
            <a:pPr indent="-457200" lvl="0" marL="457200" marR="0" rtl="0" algn="l">
              <a:lnSpc>
                <a:spcPct val="150000"/>
              </a:lnSpc>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3</a:t>
            </a:r>
            <a:r>
              <a:rPr baseline="30000" lang="en-US" sz="2800">
                <a:solidFill>
                  <a:schemeClr val="dk1"/>
                </a:solidFill>
                <a:latin typeface="Calibri"/>
                <a:ea typeface="Calibri"/>
                <a:cs typeface="Calibri"/>
                <a:sym typeface="Calibri"/>
              </a:rPr>
              <a:t>rd</a:t>
            </a:r>
            <a:r>
              <a:rPr lang="en-US" sz="2800">
                <a:solidFill>
                  <a:schemeClr val="dk1"/>
                </a:solidFill>
                <a:latin typeface="Calibri"/>
                <a:ea typeface="Calibri"/>
                <a:cs typeface="Calibri"/>
                <a:sym typeface="Calibri"/>
              </a:rPr>
              <a:t> Party Cookies will be phased out responsibly</a:t>
            </a:r>
            <a:endParaRPr/>
          </a:p>
          <a:p>
            <a:pPr indent="-457200" lvl="0" marL="457200" marR="0" rtl="0" algn="l">
              <a:lnSpc>
                <a:spcPct val="150000"/>
              </a:lnSpc>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This is good for consumers AND good for marketers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17"/>
          <p:cNvPicPr preferRelativeResize="0"/>
          <p:nvPr/>
        </p:nvPicPr>
        <p:blipFill rotWithShape="1">
          <a:blip r:embed="rId3">
            <a:alphaModFix/>
          </a:blip>
          <a:srcRect b="0" l="0" r="0" t="0"/>
          <a:stretch/>
        </p:blipFill>
        <p:spPr>
          <a:xfrm>
            <a:off x="8276677" y="4463757"/>
            <a:ext cx="3042376" cy="2108654"/>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descr="User" id="127" name="Google Shape;127;p17"/>
          <p:cNvPicPr preferRelativeResize="0"/>
          <p:nvPr/>
        </p:nvPicPr>
        <p:blipFill rotWithShape="1">
          <a:blip r:embed="rId4">
            <a:alphaModFix/>
          </a:blip>
          <a:srcRect b="0" l="0" r="0" t="0"/>
          <a:stretch/>
        </p:blipFill>
        <p:spPr>
          <a:xfrm>
            <a:off x="4324531" y="2106350"/>
            <a:ext cx="914400" cy="914400"/>
          </a:xfrm>
          <a:prstGeom prst="rect">
            <a:avLst/>
          </a:prstGeom>
          <a:noFill/>
          <a:ln>
            <a:noFill/>
          </a:ln>
        </p:spPr>
      </p:pic>
      <p:sp>
        <p:nvSpPr>
          <p:cNvPr id="128" name="Google Shape;128;p17"/>
          <p:cNvSpPr/>
          <p:nvPr/>
        </p:nvSpPr>
        <p:spPr>
          <a:xfrm>
            <a:off x="5213058" y="2463516"/>
            <a:ext cx="330199" cy="248512"/>
          </a:xfrm>
          <a:prstGeom prst="rightArrow">
            <a:avLst>
              <a:gd fmla="val 50000" name="adj1"/>
              <a:gd fmla="val 50000" name="adj2"/>
            </a:avLst>
          </a:prstGeom>
          <a:solidFill>
            <a:schemeClr val="dk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7"/>
          <p:cNvSpPr/>
          <p:nvPr/>
        </p:nvSpPr>
        <p:spPr>
          <a:xfrm rot="5400000">
            <a:off x="5930900" y="3172835"/>
            <a:ext cx="330199" cy="248512"/>
          </a:xfrm>
          <a:prstGeom prst="rightArrow">
            <a:avLst>
              <a:gd fmla="val 50000" name="adj1"/>
              <a:gd fmla="val 50000" name="adj2"/>
            </a:avLst>
          </a:prstGeom>
          <a:solidFill>
            <a:schemeClr val="dk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7"/>
          <p:cNvSpPr/>
          <p:nvPr/>
        </p:nvSpPr>
        <p:spPr>
          <a:xfrm rot="-5710521">
            <a:off x="5339541" y="3170306"/>
            <a:ext cx="638423" cy="716762"/>
          </a:xfrm>
          <a:custGeom>
            <a:rect b="b" l="l" r="r" t="t"/>
            <a:pathLst>
              <a:path extrusionOk="0" h="120000" w="120000">
                <a:moveTo>
                  <a:pt x="7500" y="60000"/>
                </a:moveTo>
                <a:lnTo>
                  <a:pt x="7500" y="60000"/>
                </a:lnTo>
                <a:cubicBezTo>
                  <a:pt x="7500" y="33136"/>
                  <a:pt x="27178" y="10468"/>
                  <a:pt x="53420" y="7101"/>
                </a:cubicBezTo>
                <a:cubicBezTo>
                  <a:pt x="79662" y="3734"/>
                  <a:pt x="104272" y="20720"/>
                  <a:pt x="110850" y="46739"/>
                </a:cubicBezTo>
                <a:lnTo>
                  <a:pt x="118143" y="46739"/>
                </a:lnTo>
                <a:lnTo>
                  <a:pt x="105000" y="60000"/>
                </a:lnTo>
                <a:lnTo>
                  <a:pt x="88143" y="46739"/>
                </a:lnTo>
                <a:lnTo>
                  <a:pt x="95375" y="46739"/>
                </a:lnTo>
                <a:lnTo>
                  <a:pt x="95375" y="46739"/>
                </a:lnTo>
                <a:cubicBezTo>
                  <a:pt x="89310" y="28370"/>
                  <a:pt x="71702" y="17333"/>
                  <a:pt x="53688" y="20611"/>
                </a:cubicBezTo>
                <a:cubicBezTo>
                  <a:pt x="35673" y="23889"/>
                  <a:pt x="22500" y="40527"/>
                  <a:pt x="22500" y="60000"/>
                </a:cubicBezTo>
                <a:close/>
              </a:path>
            </a:pathLst>
          </a:cu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nvGrpSpPr>
          <p:cNvPr id="131" name="Google Shape;131;p17"/>
          <p:cNvGrpSpPr/>
          <p:nvPr/>
        </p:nvGrpSpPr>
        <p:grpSpPr>
          <a:xfrm>
            <a:off x="5619171" y="2218358"/>
            <a:ext cx="914400" cy="914400"/>
            <a:chOff x="5619171" y="2218358"/>
            <a:chExt cx="914400" cy="914400"/>
          </a:xfrm>
        </p:grpSpPr>
        <p:pic>
          <p:nvPicPr>
            <p:cNvPr descr="Laptop" id="132" name="Google Shape;132;p17"/>
            <p:cNvPicPr preferRelativeResize="0"/>
            <p:nvPr/>
          </p:nvPicPr>
          <p:blipFill rotWithShape="1">
            <a:blip r:embed="rId5">
              <a:alphaModFix/>
            </a:blip>
            <a:srcRect b="0" l="0" r="0" t="0"/>
            <a:stretch/>
          </p:blipFill>
          <p:spPr>
            <a:xfrm>
              <a:off x="5619171" y="2218358"/>
              <a:ext cx="914400" cy="914400"/>
            </a:xfrm>
            <a:prstGeom prst="rect">
              <a:avLst/>
            </a:prstGeom>
            <a:noFill/>
            <a:ln>
              <a:noFill/>
            </a:ln>
          </p:spPr>
        </p:pic>
        <p:sp>
          <p:nvSpPr>
            <p:cNvPr id="133" name="Google Shape;133;p17"/>
            <p:cNvSpPr/>
            <p:nvPr/>
          </p:nvSpPr>
          <p:spPr>
            <a:xfrm>
              <a:off x="5913393" y="2500449"/>
              <a:ext cx="333806" cy="257301"/>
            </a:xfrm>
            <a:prstGeom prst="hear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34" name="Google Shape;134;p17"/>
          <p:cNvGrpSpPr/>
          <p:nvPr/>
        </p:nvGrpSpPr>
        <p:grpSpPr>
          <a:xfrm>
            <a:off x="5619171" y="3375699"/>
            <a:ext cx="914400" cy="914400"/>
            <a:chOff x="5619171" y="3375699"/>
            <a:chExt cx="914400" cy="914400"/>
          </a:xfrm>
        </p:grpSpPr>
        <p:pic>
          <p:nvPicPr>
            <p:cNvPr descr="Internet" id="135" name="Google Shape;135;p17"/>
            <p:cNvPicPr preferRelativeResize="0"/>
            <p:nvPr/>
          </p:nvPicPr>
          <p:blipFill rotWithShape="1">
            <a:blip r:embed="rId6">
              <a:alphaModFix/>
            </a:blip>
            <a:srcRect b="0" l="0" r="0" t="0"/>
            <a:stretch/>
          </p:blipFill>
          <p:spPr>
            <a:xfrm>
              <a:off x="5619171" y="3375699"/>
              <a:ext cx="914400" cy="914400"/>
            </a:xfrm>
            <a:prstGeom prst="rect">
              <a:avLst/>
            </a:prstGeom>
            <a:noFill/>
            <a:ln>
              <a:noFill/>
            </a:ln>
          </p:spPr>
        </p:pic>
        <p:sp>
          <p:nvSpPr>
            <p:cNvPr id="136" name="Google Shape;136;p17"/>
            <p:cNvSpPr/>
            <p:nvPr/>
          </p:nvSpPr>
          <p:spPr>
            <a:xfrm>
              <a:off x="5846477" y="3659441"/>
              <a:ext cx="181837" cy="128651"/>
            </a:xfrm>
            <a:prstGeom prst="hear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Your Cookies Are Stale, So What's Next For Digital Marketers ..." id="137" name="Google Shape;137;p17"/>
          <p:cNvPicPr preferRelativeResize="0"/>
          <p:nvPr/>
        </p:nvPicPr>
        <p:blipFill rotWithShape="1">
          <a:blip r:embed="rId7">
            <a:alphaModFix/>
          </a:blip>
          <a:srcRect b="0" l="0" r="0" t="0"/>
          <a:stretch/>
        </p:blipFill>
        <p:spPr>
          <a:xfrm>
            <a:off x="8007588" y="441380"/>
            <a:ext cx="3448050" cy="2943225"/>
          </a:xfrm>
          <a:prstGeom prst="rect">
            <a:avLst/>
          </a:prstGeom>
          <a:noFill/>
          <a:ln>
            <a:noFill/>
          </a:ln>
        </p:spPr>
      </p:pic>
      <p:sp>
        <p:nvSpPr>
          <p:cNvPr id="138" name="Google Shape;138;p17"/>
          <p:cNvSpPr/>
          <p:nvPr/>
        </p:nvSpPr>
        <p:spPr>
          <a:xfrm>
            <a:off x="9411340" y="3528687"/>
            <a:ext cx="640545" cy="761412"/>
          </a:xfrm>
          <a:prstGeom prst="down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Getting Cookie Consent Right - Lexology" id="139" name="Google Shape;139;p17"/>
          <p:cNvPicPr preferRelativeResize="0"/>
          <p:nvPr/>
        </p:nvPicPr>
        <p:blipFill rotWithShape="1">
          <a:blip r:embed="rId8">
            <a:alphaModFix/>
          </a:blip>
          <a:srcRect b="0" l="0" r="0" t="0"/>
          <a:stretch/>
        </p:blipFill>
        <p:spPr>
          <a:xfrm>
            <a:off x="865321" y="3655499"/>
            <a:ext cx="2933700" cy="1562100"/>
          </a:xfrm>
          <a:prstGeom prst="rect">
            <a:avLst/>
          </a:prstGeom>
          <a:noFill/>
          <a:ln>
            <a:noFill/>
          </a:ln>
        </p:spPr>
      </p:pic>
      <p:grpSp>
        <p:nvGrpSpPr>
          <p:cNvPr id="140" name="Google Shape;140;p17"/>
          <p:cNvGrpSpPr/>
          <p:nvPr/>
        </p:nvGrpSpPr>
        <p:grpSpPr>
          <a:xfrm>
            <a:off x="1379671" y="1559008"/>
            <a:ext cx="1905000" cy="2140181"/>
            <a:chOff x="1668645" y="2159443"/>
            <a:chExt cx="1905000" cy="2140181"/>
          </a:xfrm>
        </p:grpSpPr>
        <p:pic>
          <p:nvPicPr>
            <p:cNvPr descr="California Consumer Privacy Act of 2018 vs. GDPR | First San ..." id="141" name="Google Shape;141;p17"/>
            <p:cNvPicPr preferRelativeResize="0"/>
            <p:nvPr/>
          </p:nvPicPr>
          <p:blipFill rotWithShape="1">
            <a:blip r:embed="rId9">
              <a:alphaModFix/>
            </a:blip>
            <a:srcRect b="0" l="0" r="0" t="0"/>
            <a:stretch/>
          </p:blipFill>
          <p:spPr>
            <a:xfrm>
              <a:off x="1668645" y="2394624"/>
              <a:ext cx="1905000" cy="1905000"/>
            </a:xfrm>
            <a:prstGeom prst="rect">
              <a:avLst/>
            </a:prstGeom>
            <a:noFill/>
            <a:ln>
              <a:noFill/>
            </a:ln>
          </p:spPr>
        </p:pic>
        <p:pic>
          <p:nvPicPr>
            <p:cNvPr descr="Checkmark" id="142" name="Google Shape;142;p17"/>
            <p:cNvPicPr preferRelativeResize="0"/>
            <p:nvPr/>
          </p:nvPicPr>
          <p:blipFill rotWithShape="1">
            <a:blip r:embed="rId10">
              <a:alphaModFix/>
            </a:blip>
            <a:srcRect b="0" l="0" r="0" t="0"/>
            <a:stretch/>
          </p:blipFill>
          <p:spPr>
            <a:xfrm>
              <a:off x="1668645" y="2159443"/>
              <a:ext cx="914400" cy="914400"/>
            </a:xfrm>
            <a:prstGeom prst="rect">
              <a:avLst/>
            </a:prstGeom>
            <a:noFill/>
            <a:ln>
              <a:noFill/>
            </a:ln>
          </p:spPr>
        </p:pic>
      </p:grpSp>
      <p:sp>
        <p:nvSpPr>
          <p:cNvPr id="143" name="Google Shape;143;p17"/>
          <p:cNvSpPr/>
          <p:nvPr/>
        </p:nvSpPr>
        <p:spPr>
          <a:xfrm>
            <a:off x="3605349" y="2829517"/>
            <a:ext cx="3753394" cy="407699"/>
          </a:xfrm>
          <a:prstGeom prst="mathMinus">
            <a:avLst>
              <a:gd fmla="val 23520" name="adj1"/>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7"/>
          <p:cNvSpPr txBox="1"/>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800"/>
              <a:buFont typeface="Calibri"/>
              <a:buNone/>
            </a:pPr>
            <a:r>
              <a:rPr lang="en-US" sz="4800">
                <a:solidFill>
                  <a:schemeClr val="dk1"/>
                </a:solidFill>
                <a:latin typeface="Calibri"/>
                <a:ea typeface="Calibri"/>
                <a:cs typeface="Calibri"/>
                <a:sym typeface="Calibri"/>
              </a:rPr>
              <a:t>Privacy by design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5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5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Pros and Cons for Marketers</a:t>
            </a:r>
            <a:endParaRPr/>
          </a:p>
        </p:txBody>
      </p:sp>
      <p:sp>
        <p:nvSpPr>
          <p:cNvPr id="150" name="Google Shape;150;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US"/>
              <a:t>Pros </a:t>
            </a:r>
            <a:endParaRPr/>
          </a:p>
        </p:txBody>
      </p:sp>
      <p:sp>
        <p:nvSpPr>
          <p:cNvPr id="151" name="Google Shape;151;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1:1 customer interaction </a:t>
            </a:r>
            <a:endParaRPr/>
          </a:p>
          <a:p>
            <a:pPr indent="-228600" lvl="0" marL="228600" rtl="0" algn="l">
              <a:lnSpc>
                <a:spcPct val="90000"/>
              </a:lnSpc>
              <a:spcBef>
                <a:spcPts val="1000"/>
              </a:spcBef>
              <a:spcAft>
                <a:spcPts val="0"/>
              </a:spcAft>
              <a:buClr>
                <a:schemeClr val="dk1"/>
              </a:buClr>
              <a:buSzPts val="2800"/>
              <a:buChar char="•"/>
            </a:pPr>
            <a:r>
              <a:rPr lang="en-US"/>
              <a:t>Transparency </a:t>
            </a:r>
            <a:endParaRPr/>
          </a:p>
          <a:p>
            <a:pPr indent="-228600" lvl="0" marL="228600" rtl="0" algn="l">
              <a:lnSpc>
                <a:spcPct val="90000"/>
              </a:lnSpc>
              <a:spcBef>
                <a:spcPts val="1000"/>
              </a:spcBef>
              <a:spcAft>
                <a:spcPts val="0"/>
              </a:spcAft>
              <a:buClr>
                <a:schemeClr val="dk1"/>
              </a:buClr>
              <a:buSzPts val="2800"/>
              <a:buChar char="•"/>
            </a:pPr>
            <a:r>
              <a:rPr lang="en-US"/>
              <a:t>Trust</a:t>
            </a:r>
            <a:endParaRPr/>
          </a:p>
          <a:p>
            <a:pPr indent="-228600" lvl="0" marL="228600" rtl="0" algn="l">
              <a:lnSpc>
                <a:spcPct val="90000"/>
              </a:lnSpc>
              <a:spcBef>
                <a:spcPts val="1000"/>
              </a:spcBef>
              <a:spcAft>
                <a:spcPts val="0"/>
              </a:spcAft>
              <a:buClr>
                <a:schemeClr val="dk1"/>
              </a:buClr>
              <a:buSzPts val="2800"/>
              <a:buChar char="•"/>
            </a:pPr>
            <a:r>
              <a:rPr lang="en-US"/>
              <a:t>Collaboration </a:t>
            </a:r>
            <a:endParaRPr/>
          </a:p>
        </p:txBody>
      </p:sp>
      <p:sp>
        <p:nvSpPr>
          <p:cNvPr id="152" name="Google Shape;152;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US"/>
              <a:t>Cons</a:t>
            </a:r>
            <a:endParaRPr/>
          </a:p>
        </p:txBody>
      </p:sp>
      <p:sp>
        <p:nvSpPr>
          <p:cNvPr id="153" name="Google Shape;153;p18"/>
          <p:cNvSpPr txBox="1"/>
          <p:nvPr>
            <p:ph idx="4" type="body"/>
          </p:nvPr>
        </p:nvSpPr>
        <p:spPr>
          <a:xfrm>
            <a:off x="6172199" y="2505075"/>
            <a:ext cx="5654041" cy="368458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Behavioral targeting/segmentation</a:t>
            </a:r>
            <a:endParaRPr/>
          </a:p>
          <a:p>
            <a:pPr indent="-228600" lvl="1" marL="685800" rtl="0" algn="l">
              <a:lnSpc>
                <a:spcPct val="90000"/>
              </a:lnSpc>
              <a:spcBef>
                <a:spcPts val="500"/>
              </a:spcBef>
              <a:spcAft>
                <a:spcPts val="0"/>
              </a:spcAft>
              <a:buClr>
                <a:schemeClr val="dk1"/>
              </a:buClr>
              <a:buSzPts val="2400"/>
              <a:buChar char="•"/>
            </a:pPr>
            <a:r>
              <a:rPr lang="en-US"/>
              <a:t>Web retargeting </a:t>
            </a:r>
            <a:endParaRPr/>
          </a:p>
          <a:p>
            <a:pPr indent="-228600" lvl="1" marL="685800" rtl="0" algn="l">
              <a:lnSpc>
                <a:spcPct val="90000"/>
              </a:lnSpc>
              <a:spcBef>
                <a:spcPts val="500"/>
              </a:spcBef>
              <a:spcAft>
                <a:spcPts val="0"/>
              </a:spcAft>
              <a:buClr>
                <a:schemeClr val="dk1"/>
              </a:buClr>
              <a:buSzPts val="2400"/>
              <a:buChar char="•"/>
            </a:pPr>
            <a:r>
              <a:rPr lang="en-US"/>
              <a:t>Direct response (customer acquisition)</a:t>
            </a:r>
            <a:endParaRPr/>
          </a:p>
          <a:p>
            <a:pPr indent="-228600" lvl="1" marL="685800" rtl="0" algn="l">
              <a:lnSpc>
                <a:spcPct val="90000"/>
              </a:lnSpc>
              <a:spcBef>
                <a:spcPts val="500"/>
              </a:spcBef>
              <a:spcAft>
                <a:spcPts val="0"/>
              </a:spcAft>
              <a:buClr>
                <a:schemeClr val="dk1"/>
              </a:buClr>
              <a:buSzPts val="2400"/>
              <a:buChar char="•"/>
            </a:pPr>
            <a:r>
              <a:rPr lang="en-US"/>
              <a:t>Exclusion</a:t>
            </a:r>
            <a:endParaRPr/>
          </a:p>
          <a:p>
            <a:pPr indent="-228600" lvl="0" marL="228600" rtl="0" algn="l">
              <a:lnSpc>
                <a:spcPct val="90000"/>
              </a:lnSpc>
              <a:spcBef>
                <a:spcPts val="1000"/>
              </a:spcBef>
              <a:spcAft>
                <a:spcPts val="0"/>
              </a:spcAft>
              <a:buClr>
                <a:schemeClr val="dk1"/>
              </a:buClr>
              <a:buSzPts val="2800"/>
              <a:buChar char="•"/>
            </a:pPr>
            <a:r>
              <a:rPr lang="en-US"/>
              <a:t>Frequency</a:t>
            </a:r>
            <a:endParaRPr/>
          </a:p>
          <a:p>
            <a:pPr indent="-228600" lvl="0" marL="228600" rtl="0" algn="l">
              <a:lnSpc>
                <a:spcPct val="90000"/>
              </a:lnSpc>
              <a:spcBef>
                <a:spcPts val="1000"/>
              </a:spcBef>
              <a:spcAft>
                <a:spcPts val="0"/>
              </a:spcAft>
              <a:buClr>
                <a:schemeClr val="dk1"/>
              </a:buClr>
              <a:buSzPts val="2800"/>
              <a:buChar char="•"/>
            </a:pPr>
            <a:r>
              <a:rPr lang="en-US"/>
              <a:t>Measurement/Attribution</a:t>
            </a:r>
            <a:endParaRPr/>
          </a:p>
          <a:p>
            <a:pPr indent="-228600" lvl="0" marL="228600" rtl="0" algn="l">
              <a:lnSpc>
                <a:spcPct val="90000"/>
              </a:lnSpc>
              <a:spcBef>
                <a:spcPts val="1000"/>
              </a:spcBef>
              <a:spcAft>
                <a:spcPts val="0"/>
              </a:spcAft>
              <a:buClr>
                <a:schemeClr val="dk1"/>
              </a:buClr>
              <a:buSzPts val="2800"/>
              <a:buChar char="•"/>
            </a:pPr>
            <a:r>
              <a:rPr lang="en-US"/>
              <a:t>Partnerships </a:t>
            </a:r>
            <a:endParaRPr/>
          </a:p>
        </p:txBody>
      </p:sp>
      <p:pic>
        <p:nvPicPr>
          <p:cNvPr descr="Research" id="154" name="Google Shape;154;p18"/>
          <p:cNvPicPr preferRelativeResize="0"/>
          <p:nvPr/>
        </p:nvPicPr>
        <p:blipFill rotWithShape="1">
          <a:blip r:embed="rId3">
            <a:alphaModFix/>
          </a:blip>
          <a:srcRect b="0" l="0" r="0" t="0"/>
          <a:stretch/>
        </p:blipFill>
        <p:spPr>
          <a:xfrm>
            <a:off x="3251259" y="3288101"/>
            <a:ext cx="1066024" cy="1066024"/>
          </a:xfrm>
          <a:prstGeom prst="rect">
            <a:avLst/>
          </a:prstGeom>
          <a:noFill/>
          <a:ln>
            <a:noFill/>
          </a:ln>
        </p:spPr>
      </p:pic>
      <p:pic>
        <p:nvPicPr>
          <p:cNvPr descr="Question mark" id="155" name="Google Shape;155;p18"/>
          <p:cNvPicPr preferRelativeResize="0"/>
          <p:nvPr/>
        </p:nvPicPr>
        <p:blipFill rotWithShape="1">
          <a:blip r:embed="rId4">
            <a:alphaModFix/>
          </a:blip>
          <a:srcRect b="0" l="0" r="0" t="0"/>
          <a:stretch/>
        </p:blipFill>
        <p:spPr>
          <a:xfrm>
            <a:off x="10911841" y="5131117"/>
            <a:ext cx="914400" cy="9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descr="MAWO-41+World+1565+Antique+Framed+Maps.jpg" id="161" name="Google Shape;161;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2" name="Google Shape;162;p19"/>
          <p:cNvSpPr/>
          <p:nvPr/>
        </p:nvSpPr>
        <p:spPr>
          <a:xfrm>
            <a:off x="1262743" y="4458789"/>
            <a:ext cx="435428" cy="426720"/>
          </a:xfrm>
          <a:prstGeom prst="ellipse">
            <a:avLst/>
          </a:prstGeom>
          <a:noFill/>
          <a:ln cap="flat" cmpd="sng" w="127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9"/>
          <p:cNvSpPr/>
          <p:nvPr/>
        </p:nvSpPr>
        <p:spPr>
          <a:xfrm>
            <a:off x="7180217" y="5490755"/>
            <a:ext cx="435428" cy="426720"/>
          </a:xfrm>
          <a:prstGeom prst="ellipse">
            <a:avLst/>
          </a:prstGeom>
          <a:noFill/>
          <a:ln cap="flat" cmpd="sng" w="127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9"/>
          <p:cNvSpPr/>
          <p:nvPr/>
        </p:nvSpPr>
        <p:spPr>
          <a:xfrm>
            <a:off x="8769532" y="5625738"/>
            <a:ext cx="435428" cy="426720"/>
          </a:xfrm>
          <a:prstGeom prst="ellipse">
            <a:avLst/>
          </a:prstGeom>
          <a:noFill/>
          <a:ln cap="flat" cmpd="sng" w="127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9"/>
          <p:cNvSpPr/>
          <p:nvPr/>
        </p:nvSpPr>
        <p:spPr>
          <a:xfrm>
            <a:off x="9468394" y="5111933"/>
            <a:ext cx="435428" cy="426720"/>
          </a:xfrm>
          <a:prstGeom prst="ellipse">
            <a:avLst/>
          </a:prstGeom>
          <a:noFill/>
          <a:ln cap="flat" cmpd="sng" w="127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9"/>
          <p:cNvSpPr/>
          <p:nvPr/>
        </p:nvSpPr>
        <p:spPr>
          <a:xfrm>
            <a:off x="2908663" y="5704115"/>
            <a:ext cx="1071154" cy="130628"/>
          </a:xfrm>
          <a:prstGeom prst="rect">
            <a:avLst/>
          </a:prstGeom>
          <a:noFill/>
          <a:ln cap="flat" cmpd="sng" w="28575">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4"/>
                                        </p:tgtEl>
                                        <p:attrNameLst>
                                          <p:attrName>style.visibility</p:attrName>
                                        </p:attrNameLst>
                                      </p:cBhvr>
                                      <p:to>
                                        <p:strVal val="visible"/>
                                      </p:to>
                                    </p:set>
                                    <p:anim calcmode="lin" valueType="num">
                                      <p:cBhvr additive="base">
                                        <p:cTn dur="500"/>
                                        <p:tgtEl>
                                          <p:spTgt spid="16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lang="en-US"/>
              <a:t>Contextual Targeting</a:t>
            </a:r>
            <a:endParaRPr/>
          </a:p>
        </p:txBody>
      </p:sp>
      <p:grpSp>
        <p:nvGrpSpPr>
          <p:cNvPr id="173" name="Google Shape;173;p20"/>
          <p:cNvGrpSpPr/>
          <p:nvPr/>
        </p:nvGrpSpPr>
        <p:grpSpPr>
          <a:xfrm>
            <a:off x="5301142" y="1328707"/>
            <a:ext cx="5420306" cy="4111383"/>
            <a:chOff x="1422400" y="1627195"/>
            <a:chExt cx="5339283" cy="4060866"/>
          </a:xfrm>
        </p:grpSpPr>
        <p:pic>
          <p:nvPicPr>
            <p:cNvPr id="174" name="Google Shape;174;p20"/>
            <p:cNvPicPr preferRelativeResize="0"/>
            <p:nvPr/>
          </p:nvPicPr>
          <p:blipFill rotWithShape="1">
            <a:blip r:embed="rId3">
              <a:alphaModFix/>
            </a:blip>
            <a:srcRect b="2004" l="448" r="1774" t="-1"/>
            <a:stretch/>
          </p:blipFill>
          <p:spPr>
            <a:xfrm>
              <a:off x="1422400" y="1627195"/>
              <a:ext cx="5339283" cy="4060866"/>
            </a:xfrm>
            <a:prstGeom prst="rect">
              <a:avLst/>
            </a:prstGeom>
            <a:noFill/>
            <a:ln>
              <a:noFill/>
            </a:ln>
          </p:spPr>
        </p:pic>
        <p:pic>
          <p:nvPicPr>
            <p:cNvPr descr="http://moatsearch-data.s3.amazonaws.com/creatives/0448d1ba3d3370559858dedad3d9944dc53de3f7.jpg" id="175" name="Google Shape;175;p20"/>
            <p:cNvPicPr preferRelativeResize="0"/>
            <p:nvPr/>
          </p:nvPicPr>
          <p:blipFill rotWithShape="1">
            <a:blip r:embed="rId4">
              <a:alphaModFix/>
            </a:blip>
            <a:srcRect b="0" l="0" r="0" t="0"/>
            <a:stretch/>
          </p:blipFill>
          <p:spPr>
            <a:xfrm>
              <a:off x="5051491" y="2628509"/>
              <a:ext cx="1677582" cy="1366729"/>
            </a:xfrm>
            <a:prstGeom prst="rect">
              <a:avLst/>
            </a:prstGeom>
            <a:noFill/>
            <a:ln>
              <a:noFill/>
            </a:ln>
          </p:spPr>
        </p:pic>
        <p:sp>
          <p:nvSpPr>
            <p:cNvPr id="176" name="Google Shape;176;p20"/>
            <p:cNvSpPr/>
            <p:nvPr/>
          </p:nvSpPr>
          <p:spPr>
            <a:xfrm>
              <a:off x="4875250" y="1938470"/>
              <a:ext cx="1833648" cy="23703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7" name="Google Shape;177;p20"/>
            <p:cNvSpPr/>
            <p:nvPr/>
          </p:nvSpPr>
          <p:spPr>
            <a:xfrm>
              <a:off x="5056909" y="5363621"/>
              <a:ext cx="1690474" cy="32444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pic>
        <p:nvPicPr>
          <p:cNvPr descr="Bullseye" id="178" name="Google Shape;178;p20"/>
          <p:cNvPicPr preferRelativeResize="0"/>
          <p:nvPr/>
        </p:nvPicPr>
        <p:blipFill rotWithShape="1">
          <a:blip r:embed="rId5">
            <a:alphaModFix/>
          </a:blip>
          <a:srcRect b="0" l="0" r="0" t="0"/>
          <a:stretch/>
        </p:blipFill>
        <p:spPr>
          <a:xfrm>
            <a:off x="2174534" y="2255519"/>
            <a:ext cx="1262743" cy="1262743"/>
          </a:xfrm>
          <a:prstGeom prst="rect">
            <a:avLst/>
          </a:prstGeom>
          <a:noFill/>
          <a:ln>
            <a:noFill/>
          </a:ln>
        </p:spPr>
      </p:pic>
      <p:pic>
        <p:nvPicPr>
          <p:cNvPr descr="Eye" id="179" name="Google Shape;179;p20"/>
          <p:cNvPicPr preferRelativeResize="0"/>
          <p:nvPr/>
        </p:nvPicPr>
        <p:blipFill rotWithShape="1">
          <a:blip r:embed="rId6">
            <a:alphaModFix/>
          </a:blip>
          <a:srcRect b="0" l="0" r="0" t="0"/>
          <a:stretch/>
        </p:blipFill>
        <p:spPr>
          <a:xfrm>
            <a:off x="2174533" y="3848871"/>
            <a:ext cx="1262743" cy="126274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1"/>
          <p:cNvSpPr txBox="1"/>
          <p:nvPr/>
        </p:nvSpPr>
        <p:spPr>
          <a:xfrm>
            <a:off x="968656" y="1799168"/>
            <a:ext cx="9036117" cy="3539430"/>
          </a:xfrm>
          <a:prstGeom prst="rect">
            <a:avLst/>
          </a:prstGeom>
          <a:noFill/>
          <a:ln>
            <a:noFill/>
          </a:ln>
        </p:spPr>
        <p:txBody>
          <a:bodyPr anchorCtr="0" anchor="t" bIns="45700" lIns="91425" spcFirstLastPara="1" rIns="91425" wrap="square" tIns="45700">
            <a:noAutofit/>
          </a:bodyPr>
          <a:lstStyle/>
          <a:p>
            <a:pPr indent="-457200" lvl="1" marL="914400" marR="0" rtl="0" algn="l">
              <a:spcBef>
                <a:spcPts val="0"/>
              </a:spcBef>
              <a:spcAft>
                <a:spcPts val="0"/>
              </a:spcAft>
              <a:buClr>
                <a:schemeClr val="dk1"/>
              </a:buClr>
              <a:buSzPts val="3200"/>
              <a:buFont typeface="Noto Sans Symbols"/>
              <a:buChar char="❖"/>
            </a:pPr>
            <a:r>
              <a:rPr b="0" i="0" lang="en-US" sz="3200" u="none" cap="none" strike="noStrike">
                <a:solidFill>
                  <a:schemeClr val="dk1"/>
                </a:solidFill>
                <a:latin typeface="Calibri"/>
                <a:ea typeface="Calibri"/>
                <a:cs typeface="Calibri"/>
                <a:sym typeface="Calibri"/>
              </a:rPr>
              <a:t>Existing Alternatives – IP Address, Device IDs</a:t>
            </a:r>
            <a:endParaRPr/>
          </a:p>
          <a:p>
            <a:pPr indent="-457200" lvl="1" marL="914400" marR="0" rtl="0" algn="l">
              <a:spcBef>
                <a:spcPts val="0"/>
              </a:spcBef>
              <a:spcAft>
                <a:spcPts val="0"/>
              </a:spcAft>
              <a:buClr>
                <a:schemeClr val="dk1"/>
              </a:buClr>
              <a:buSzPts val="3200"/>
              <a:buFont typeface="Noto Sans Symbols"/>
              <a:buChar char="❖"/>
            </a:pPr>
            <a:r>
              <a:rPr b="0" i="0" lang="en-US" sz="3200" u="none" cap="none" strike="noStrike">
                <a:solidFill>
                  <a:schemeClr val="dk1"/>
                </a:solidFill>
                <a:latin typeface="Calibri"/>
                <a:ea typeface="Calibri"/>
                <a:cs typeface="Calibri"/>
                <a:sym typeface="Calibri"/>
              </a:rPr>
              <a:t>Alternative ID solutions </a:t>
            </a:r>
            <a:endParaRPr/>
          </a:p>
          <a:p>
            <a:pPr indent="-254000" lvl="1" marL="914400" marR="0" rtl="0" algn="l">
              <a:spcBef>
                <a:spcPts val="0"/>
              </a:spcBef>
              <a:spcAft>
                <a:spcPts val="0"/>
              </a:spcAft>
              <a:buClr>
                <a:schemeClr val="dk1"/>
              </a:buClr>
              <a:buSzPts val="3200"/>
              <a:buFont typeface="Noto Sans Symbols"/>
              <a:buNone/>
            </a:pPr>
            <a:r>
              <a:t/>
            </a:r>
            <a:endParaRPr b="0" i="0" sz="3200" u="none" cap="none" strike="noStrike">
              <a:solidFill>
                <a:schemeClr val="dk1"/>
              </a:solidFill>
              <a:latin typeface="Calibri"/>
              <a:ea typeface="Calibri"/>
              <a:cs typeface="Calibri"/>
              <a:sym typeface="Calibri"/>
            </a:endParaRPr>
          </a:p>
          <a:p>
            <a:pPr indent="-254000" lvl="1" marL="914400" marR="0" rtl="0" algn="l">
              <a:spcBef>
                <a:spcPts val="0"/>
              </a:spcBef>
              <a:spcAft>
                <a:spcPts val="0"/>
              </a:spcAft>
              <a:buClr>
                <a:schemeClr val="dk1"/>
              </a:buClr>
              <a:buSzPts val="3200"/>
              <a:buFont typeface="Noto Sans Symbols"/>
              <a:buNone/>
            </a:pPr>
            <a:r>
              <a:t/>
            </a:r>
            <a:endParaRPr b="0" i="0" sz="3200" u="none" cap="none" strike="noStrike">
              <a:solidFill>
                <a:schemeClr val="dk1"/>
              </a:solidFill>
              <a:latin typeface="Calibri"/>
              <a:ea typeface="Calibri"/>
              <a:cs typeface="Calibri"/>
              <a:sym typeface="Calibri"/>
            </a:endParaRPr>
          </a:p>
          <a:p>
            <a:pPr indent="-457200" lvl="1" marL="914400" marR="0" rtl="0" algn="l">
              <a:spcBef>
                <a:spcPts val="0"/>
              </a:spcBef>
              <a:spcAft>
                <a:spcPts val="0"/>
              </a:spcAft>
              <a:buClr>
                <a:schemeClr val="dk1"/>
              </a:buClr>
              <a:buSzPts val="3200"/>
              <a:buFont typeface="Noto Sans Symbols"/>
              <a:buChar char="❖"/>
            </a:pPr>
            <a:r>
              <a:rPr b="0" i="0" lang="en-US" sz="3200" u="none" cap="none" strike="noStrike">
                <a:solidFill>
                  <a:schemeClr val="dk1"/>
                </a:solidFill>
                <a:latin typeface="Calibri"/>
                <a:ea typeface="Calibri"/>
                <a:cs typeface="Calibri"/>
                <a:sym typeface="Calibri"/>
              </a:rPr>
              <a:t>Anonymous behavioral targeting work-arounds</a:t>
            </a:r>
            <a:endParaRPr/>
          </a:p>
          <a:p>
            <a:pPr indent="-457200" lvl="2" marL="1371600" marR="0" rtl="0" algn="l">
              <a:spcBef>
                <a:spcPts val="0"/>
              </a:spcBef>
              <a:spcAft>
                <a:spcPts val="0"/>
              </a:spcAft>
              <a:buClr>
                <a:schemeClr val="dk1"/>
              </a:buClr>
              <a:buSzPts val="3200"/>
              <a:buFont typeface="Noto Sans Symbols"/>
              <a:buChar char="❖"/>
            </a:pPr>
            <a:r>
              <a:rPr b="0" i="0" lang="en-US" sz="3200" u="none" cap="none" strike="noStrike">
                <a:solidFill>
                  <a:schemeClr val="dk1"/>
                </a:solidFill>
                <a:latin typeface="Calibri"/>
                <a:ea typeface="Calibri"/>
                <a:cs typeface="Calibri"/>
                <a:sym typeface="Calibri"/>
              </a:rPr>
              <a:t>FLoC</a:t>
            </a:r>
            <a:endParaRPr b="0" i="0" sz="3200" u="none" cap="none" strike="noStrike">
              <a:solidFill>
                <a:schemeClr val="dk1"/>
              </a:solidFill>
              <a:latin typeface="Calibri"/>
              <a:ea typeface="Calibri"/>
              <a:cs typeface="Calibri"/>
              <a:sym typeface="Calibri"/>
            </a:endParaRPr>
          </a:p>
          <a:p>
            <a:pPr indent="-457200" lvl="2" marL="1371600" marR="0" rtl="0" algn="l">
              <a:spcBef>
                <a:spcPts val="0"/>
              </a:spcBef>
              <a:spcAft>
                <a:spcPts val="0"/>
              </a:spcAft>
              <a:buClr>
                <a:schemeClr val="dk1"/>
              </a:buClr>
              <a:buSzPts val="3200"/>
              <a:buFont typeface="Noto Sans Symbols"/>
              <a:buChar char="❖"/>
            </a:pPr>
            <a:r>
              <a:rPr b="0" i="0" lang="en-US" sz="3200" u="none" cap="none" strike="noStrike">
                <a:solidFill>
                  <a:schemeClr val="dk1"/>
                </a:solidFill>
                <a:latin typeface="Calibri"/>
                <a:ea typeface="Calibri"/>
                <a:cs typeface="Calibri"/>
                <a:sym typeface="Calibri"/>
              </a:rPr>
              <a:t>TURTLEDOV</a:t>
            </a:r>
            <a:endParaRPr/>
          </a:p>
        </p:txBody>
      </p:sp>
      <p:pic>
        <p:nvPicPr>
          <p:cNvPr descr="Image result for liveramp logo" id="186" name="Google Shape;186;p21"/>
          <p:cNvPicPr preferRelativeResize="0"/>
          <p:nvPr/>
        </p:nvPicPr>
        <p:blipFill rotWithShape="1">
          <a:blip r:embed="rId3">
            <a:alphaModFix/>
          </a:blip>
          <a:srcRect b="0" l="0" r="0" t="0"/>
          <a:stretch/>
        </p:blipFill>
        <p:spPr>
          <a:xfrm>
            <a:off x="2908662" y="2921536"/>
            <a:ext cx="1833065" cy="642050"/>
          </a:xfrm>
          <a:prstGeom prst="rect">
            <a:avLst/>
          </a:prstGeom>
          <a:noFill/>
          <a:ln>
            <a:noFill/>
          </a:ln>
        </p:spPr>
      </p:pic>
      <p:pic>
        <p:nvPicPr>
          <p:cNvPr descr="The Trade Desk Logo Vector - (.SVG + .PNG) - FindLogoVector.Com" id="187" name="Google Shape;187;p21"/>
          <p:cNvPicPr preferRelativeResize="0"/>
          <p:nvPr/>
        </p:nvPicPr>
        <p:blipFill rotWithShape="1">
          <a:blip r:embed="rId4">
            <a:alphaModFix/>
          </a:blip>
          <a:srcRect b="38114" l="0" r="0" t="35143"/>
          <a:stretch/>
        </p:blipFill>
        <p:spPr>
          <a:xfrm>
            <a:off x="5329645" y="3031824"/>
            <a:ext cx="2673303" cy="397176"/>
          </a:xfrm>
          <a:prstGeom prst="rect">
            <a:avLst/>
          </a:prstGeom>
          <a:noFill/>
          <a:ln>
            <a:noFill/>
          </a:ln>
        </p:spPr>
      </p:pic>
      <p:sp>
        <p:nvSpPr>
          <p:cNvPr id="188" name="Google Shape;188;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A better cookie?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