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21" r:id="rId2"/>
    <p:sldId id="881" r:id="rId3"/>
    <p:sldId id="883" r:id="rId4"/>
    <p:sldId id="258" r:id="rId5"/>
    <p:sldId id="882" r:id="rId6"/>
    <p:sldId id="915" r:id="rId7"/>
    <p:sldId id="892" r:id="rId8"/>
    <p:sldId id="8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26"/>
  </p:normalViewPr>
  <p:slideViewPr>
    <p:cSldViewPr snapToGrid="0" snapToObjects="1">
      <p:cViewPr varScale="1">
        <p:scale>
          <a:sx n="90" d="100"/>
          <a:sy n="90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9E9A63-DFCC-EFD9-1F1B-D77773DB3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COVID Changed Everything</a:t>
            </a:r>
          </a:p>
          <a:p>
            <a:r>
              <a:rPr lang="en-US" dirty="0"/>
              <a:t>Jim Perry, Market Insights, Inc.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52015-03DF-8F7A-8D69-FB8261640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D1E2F-7CD9-6946-96A0-87D589BF57CC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C2913-869D-318E-6C09-73E0CBD610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2022 Market Insights,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6606A-2BA5-BD98-7D18-921F57A6D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AEE65-4558-1846-8A18-A8B36754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COVID Changed Everything –</a:t>
            </a:r>
          </a:p>
          <a:p>
            <a:r>
              <a:rPr lang="en-US" dirty="0"/>
              <a:t>Jim Perry, Market Insights, Inc.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D03-2535-1345-9F37-BCBF1093C673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2022 Market Insights,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8E19-82A5-754A-8726-B8D24F64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2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894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5C260-A651-9B48-8C21-E14DF182E3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53EB-EBA4-C1E5-6589-E7135B89D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9F91B-BD26-4076-35A4-68275F4FF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3B695-7F75-F71B-1581-A1D99530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F2884-4FE0-C880-35B6-93AD5016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5177-55E0-AB49-2F45-F19E6F7D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3C8C-C25A-0BBF-1AD2-2E26BD83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8AE41-2E91-F7CB-C983-54C3E730A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56A2-A13D-0418-BF02-328721C9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95E68-7891-5F1F-300F-A2CCD291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4124B-9D35-B7FC-FA99-18947042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E0334-B5E9-1B7E-E517-FA1AEDAE7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52AE0-B3FE-0DC5-89BA-7231638B6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B320-66C4-D443-E436-8DF0506E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E052-095B-ED5C-E47E-F733213A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D249-9A4E-B688-92B7-4D1B2034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78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0B1CD7C-4842-F543-9F99-1AB98D20F1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25058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31DE-3CBE-D9FA-1BDD-93AAFC70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EF70-5ECC-155B-2E95-02DEABB2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AAC6-8D11-5D61-498E-6C38C19B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8F23-A284-C177-ADC8-EE74ECEF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EBA-0BA6-324F-7F6B-BE2C4868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393F-BD87-91E0-C0CD-CD119491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1FCA6-4E5C-0CA9-C88A-C22159A6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CF12-942E-FA90-EED6-1A0996E7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B9C4D-FE54-0B92-A77E-B89C7089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305B8-B8C7-29F1-D747-C8B1C1E8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9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5003-38AF-3BEC-4DD1-C808F1D8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DDD0-34A8-AB08-4034-B10ABE207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DC614-1415-CBB6-2B5E-ACD8DA5D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EDEAB-DCAE-866F-53A2-85DD5A65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A13D4-A8F0-2D8D-C16F-2D9F0FAB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BB79E-5C07-1E01-F5E9-AF8551EE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D663-AC23-8D77-B3AA-AA7B06FD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50359-E9F5-93A6-5D45-00A0D5BD8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B314F-7A1B-8670-A0EB-1D5D925A6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A4A44-035A-36CE-01D5-35D689AC0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D4D80-9F29-202E-5DB6-EE47F8C11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17BA3-B78A-9DE5-7A8C-4129604E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6FADE-22DD-DF1E-D451-15532CF0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F920B-7C44-8B58-8912-E5E607A7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33DB-F88B-136A-4DDE-B8880FFE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EFF3C-5AF5-FDDA-C7D3-9FC8E40A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93D0B-C722-E1D4-09AF-127647D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4F66A-DCEF-F6BF-941B-EB587175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B5400-8CA6-DEAF-E3FA-6577A7CA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5F91A-4B28-3809-26AE-F4C21007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C82A-C47A-185D-393E-0F2AB02C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324B-962D-4671-3EE2-F091A4E7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7DF9-0251-28D8-B7CB-17A54C8E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E2936-108C-04BB-2E17-5733A5555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583FB-9431-D874-9DB6-11EB1846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992DD-5954-C973-6506-12B7994A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4F875-0E08-5C71-0612-21EF94BF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D9C6-AC50-8281-3404-D14CEE95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1C4B2-1D5C-DA0B-1C43-55DB5F070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51CAB-2991-FF3D-B3AC-3FB8FB13E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2C68E-074D-A4D7-67B8-C4D71E0C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0EE1A-6C6C-402C-6BDD-547F9EB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9A66A-9D60-0B21-50ED-2C8410F5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9C4A9-F32B-F7C9-80FB-674721F9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B8CFB-D3E9-E3ED-E6D9-697BDDC3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0306-580A-1B5F-CE3A-73DC06F4B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0484-27EA-AE49-82EA-AF1FF3AA16E4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AE46-C291-885B-E26E-49587A72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A825B-4BAD-7F1A-8D90-31DA04DC2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7F2F-CFD1-DC42-8DC7-3A3BBF2D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, floor, wall, indoor&#10;&#10;Description automatically generated">
            <a:extLst>
              <a:ext uri="{FF2B5EF4-FFF2-40B4-BE49-F238E27FC236}">
                <a16:creationId xmlns:a16="http://schemas.microsoft.com/office/drawing/2014/main" id="{DBDBA6A3-D18A-F344-8B61-968F6EA42C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D2BF93-9ABB-A443-9A73-DDAB7DBE19AD}"/>
              </a:ext>
            </a:extLst>
          </p:cNvPr>
          <p:cNvSpPr/>
          <p:nvPr/>
        </p:nvSpPr>
        <p:spPr>
          <a:xfrm>
            <a:off x="0" y="1133861"/>
            <a:ext cx="111134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spc="-267" dirty="0">
                <a:solidFill>
                  <a:schemeClr val="bg1"/>
                </a:solidFill>
                <a:latin typeface="Arial"/>
                <a:cs typeface="Arial"/>
              </a:rPr>
              <a:t>for those who think</a:t>
            </a:r>
          </a:p>
          <a:p>
            <a:pPr algn="r"/>
            <a:r>
              <a:rPr lang="en-US" sz="4800" b="1" spc="-267" dirty="0">
                <a:solidFill>
                  <a:schemeClr val="bg1"/>
                </a:solidFill>
                <a:latin typeface="Arial"/>
                <a:cs typeface="Arial"/>
              </a:rPr>
              <a:t>and hope things will</a:t>
            </a:r>
            <a:br>
              <a:rPr lang="en-US" sz="4800" b="1" spc="-267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b="1" spc="-267" dirty="0">
                <a:solidFill>
                  <a:schemeClr val="bg1"/>
                </a:solidFill>
                <a:latin typeface="Arial"/>
                <a:cs typeface="Arial"/>
              </a:rPr>
              <a:t>basically go back</a:t>
            </a:r>
          </a:p>
          <a:p>
            <a:pPr algn="r"/>
            <a:r>
              <a:rPr lang="en-US" sz="4800" b="1" spc="-267" dirty="0">
                <a:solidFill>
                  <a:schemeClr val="bg1"/>
                </a:solidFill>
                <a:latin typeface="Arial"/>
                <a:cs typeface="Arial"/>
              </a:rPr>
              <a:t>to the way they were: </a:t>
            </a:r>
          </a:p>
          <a:p>
            <a:pPr algn="r"/>
            <a:r>
              <a:rPr lang="en-US" sz="4800" b="1" spc="-267" dirty="0">
                <a:solidFill>
                  <a:srgbClr val="7F0C0E"/>
                </a:solidFill>
                <a:latin typeface="Arial"/>
                <a:cs typeface="Arial"/>
              </a:rPr>
              <a:t>stop.</a:t>
            </a:r>
            <a:r>
              <a:rPr lang="en-US" sz="4800" b="1" spc="-267" dirty="0">
                <a:solidFill>
                  <a:schemeClr val="bg1"/>
                </a:solidFill>
                <a:latin typeface="Arial"/>
                <a:cs typeface="Arial"/>
              </a:rPr>
              <a:t> they won’t.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662AF-24E3-2C48-8780-1879E60A990C}"/>
              </a:ext>
            </a:extLst>
          </p:cNvPr>
          <p:cNvSpPr/>
          <p:nvPr/>
        </p:nvSpPr>
        <p:spPr>
          <a:xfrm>
            <a:off x="7174523" y="4950291"/>
            <a:ext cx="3938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6B3AAF-AABB-3B4E-9895-7C9E54FE02FC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US" sz="14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dboard box with a sign on it&#10;&#10;Description automatically generated with low confidence">
            <a:extLst>
              <a:ext uri="{FF2B5EF4-FFF2-40B4-BE49-F238E27FC236}">
                <a16:creationId xmlns:a16="http://schemas.microsoft.com/office/drawing/2014/main" id="{EAD944FF-F01E-7F4C-9BEB-55EDB8082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600" y="0"/>
            <a:ext cx="9804400" cy="6858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73F0FE-C93E-C848-9598-83D0023412D4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-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7163F03A-55FF-6F4C-B176-7539AFC46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1344" cy="6858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A06221-036B-744F-9EBA-EF2D27BDF91F}"/>
              </a:ext>
            </a:extLst>
          </p:cNvPr>
          <p:cNvSpPr txBox="1">
            <a:spLocks/>
          </p:cNvSpPr>
          <p:nvPr/>
        </p:nvSpPr>
        <p:spPr>
          <a:xfrm rot="5400000">
            <a:off x="-53004" y="1925319"/>
            <a:ext cx="3113371" cy="3007363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3733" b="1" dirty="0">
                <a:solidFill>
                  <a:schemeClr val="bg1"/>
                </a:solidFill>
              </a:rPr>
              <a:t>changed consumer expectations of the experience</a:t>
            </a:r>
            <a:endParaRPr lang="en-US" sz="5333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1DD384-E5F2-0F4F-9EF9-47F7C082AF01}"/>
              </a:ext>
            </a:extLst>
          </p:cNvPr>
          <p:cNvCxnSpPr>
            <a:cxnSpLocks/>
          </p:cNvCxnSpPr>
          <p:nvPr/>
        </p:nvCxnSpPr>
        <p:spPr>
          <a:xfrm>
            <a:off x="3332480" y="1969575"/>
            <a:ext cx="0" cy="3048623"/>
          </a:xfrm>
          <a:prstGeom prst="line">
            <a:avLst/>
          </a:prstGeom>
          <a:ln w="25400">
            <a:solidFill>
              <a:srgbClr val="7DC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, hand&#10;&#10;Description automatically generated">
            <a:extLst>
              <a:ext uri="{FF2B5EF4-FFF2-40B4-BE49-F238E27FC236}">
                <a16:creationId xmlns:a16="http://schemas.microsoft.com/office/drawing/2014/main" id="{0D5D652A-CB99-E44F-8184-958C74360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19577" y="0"/>
            <a:ext cx="8672424" cy="6858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73F0FE-C93E-C848-9598-83D0023412D4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 -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79E67DC2-2A46-574C-A75B-82273B704A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1344" cy="6858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EF525BD-15D9-B44D-8FFF-CF97889E9B6C}"/>
              </a:ext>
            </a:extLst>
          </p:cNvPr>
          <p:cNvSpPr txBox="1">
            <a:spLocks/>
          </p:cNvSpPr>
          <p:nvPr/>
        </p:nvSpPr>
        <p:spPr>
          <a:xfrm rot="5400000">
            <a:off x="-53004" y="1925319"/>
            <a:ext cx="3113371" cy="3007363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3733" b="1" dirty="0">
                <a:solidFill>
                  <a:schemeClr val="bg1"/>
                </a:solidFill>
              </a:rPr>
              <a:t>changed our relationship  to cash and credit</a:t>
            </a:r>
            <a:endParaRPr lang="en-US" sz="5333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CE4B94-2812-CB49-BC08-0F76E1EBB0D9}"/>
              </a:ext>
            </a:extLst>
          </p:cNvPr>
          <p:cNvCxnSpPr>
            <a:cxnSpLocks/>
          </p:cNvCxnSpPr>
          <p:nvPr/>
        </p:nvCxnSpPr>
        <p:spPr>
          <a:xfrm>
            <a:off x="3332480" y="1969575"/>
            <a:ext cx="0" cy="3048623"/>
          </a:xfrm>
          <a:prstGeom prst="line">
            <a:avLst/>
          </a:prstGeom>
          <a:ln w="25400">
            <a:solidFill>
              <a:srgbClr val="7DC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370BF656-5A35-944B-A28C-CC19C0CF5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345" y="0"/>
            <a:ext cx="8550656" cy="6858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73F0FE-C93E-C848-9598-83D0023412D4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 -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9C121C78-2F69-0442-9EDE-1C510408F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1344" cy="6858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FDC70-D156-234D-9099-52FC95C9A576}"/>
              </a:ext>
            </a:extLst>
          </p:cNvPr>
          <p:cNvSpPr txBox="1">
            <a:spLocks/>
          </p:cNvSpPr>
          <p:nvPr/>
        </p:nvSpPr>
        <p:spPr>
          <a:xfrm rot="5400000">
            <a:off x="-53004" y="1925319"/>
            <a:ext cx="3113371" cy="3007363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3733" b="1" dirty="0">
                <a:solidFill>
                  <a:schemeClr val="bg1"/>
                </a:solidFill>
              </a:rPr>
              <a:t>changed the geography of competition</a:t>
            </a:r>
            <a:endParaRPr lang="en-US" sz="5333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8182A-EB6E-F842-B04B-9F5623343DC2}"/>
              </a:ext>
            </a:extLst>
          </p:cNvPr>
          <p:cNvCxnSpPr>
            <a:cxnSpLocks/>
          </p:cNvCxnSpPr>
          <p:nvPr/>
        </p:nvCxnSpPr>
        <p:spPr>
          <a:xfrm>
            <a:off x="3332480" y="1969575"/>
            <a:ext cx="0" cy="3048623"/>
          </a:xfrm>
          <a:prstGeom prst="line">
            <a:avLst/>
          </a:prstGeom>
          <a:ln w="25400">
            <a:solidFill>
              <a:srgbClr val="7DC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building&#10;&#10;Description automatically generated">
            <a:extLst>
              <a:ext uri="{FF2B5EF4-FFF2-40B4-BE49-F238E27FC236}">
                <a16:creationId xmlns:a16="http://schemas.microsoft.com/office/drawing/2014/main" id="{8E962D1A-C67B-F69C-3016-602965D1B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345" y="0"/>
            <a:ext cx="8550656" cy="6858000"/>
          </a:xfrm>
          <a:prstGeom prst="rect">
            <a:avLst/>
          </a:prstGeom>
        </p:spPr>
      </p:pic>
      <p:pic>
        <p:nvPicPr>
          <p:cNvPr id="8" name="Picture 7" descr="A close -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3B016377-2563-6642-A806-6F6469A85C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1344" cy="6858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73F0FE-C93E-C848-9598-83D0023412D4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7604634-1E6E-A342-9872-65CF5AF71560}"/>
              </a:ext>
            </a:extLst>
          </p:cNvPr>
          <p:cNvSpPr txBox="1">
            <a:spLocks/>
          </p:cNvSpPr>
          <p:nvPr/>
        </p:nvSpPr>
        <p:spPr>
          <a:xfrm rot="5400000">
            <a:off x="-53004" y="1925319"/>
            <a:ext cx="3113371" cy="3007363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3733" b="1" dirty="0">
                <a:solidFill>
                  <a:schemeClr val="bg1"/>
                </a:solidFill>
              </a:rPr>
              <a:t>changed the relevance of brick and mortar</a:t>
            </a:r>
            <a:endParaRPr lang="en-US" sz="5333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7EFA7-A2EE-B741-90AA-86764C6D838D}"/>
              </a:ext>
            </a:extLst>
          </p:cNvPr>
          <p:cNvCxnSpPr>
            <a:cxnSpLocks/>
          </p:cNvCxnSpPr>
          <p:nvPr/>
        </p:nvCxnSpPr>
        <p:spPr>
          <a:xfrm>
            <a:off x="3332480" y="1969575"/>
            <a:ext cx="0" cy="3048623"/>
          </a:xfrm>
          <a:prstGeom prst="line">
            <a:avLst/>
          </a:prstGeom>
          <a:ln w="25400">
            <a:solidFill>
              <a:srgbClr val="7DC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8BC1D21-A2D7-DD48-904B-6DB2E8E496C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01"/>
          <a:stretch/>
        </p:blipFill>
        <p:spPr>
          <a:xfrm>
            <a:off x="896828" y="0"/>
            <a:ext cx="11295173" cy="6858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73F0FE-C93E-C848-9598-83D0023412D4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-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7163F03A-55FF-6F4C-B176-7539AFC46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1344" cy="6858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A06221-036B-744F-9EBA-EF2D27BDF91F}"/>
              </a:ext>
            </a:extLst>
          </p:cNvPr>
          <p:cNvSpPr txBox="1">
            <a:spLocks/>
          </p:cNvSpPr>
          <p:nvPr/>
        </p:nvSpPr>
        <p:spPr>
          <a:xfrm rot="5400000">
            <a:off x="-53004" y="1925319"/>
            <a:ext cx="3113371" cy="3007363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3733" b="1" dirty="0">
                <a:solidFill>
                  <a:schemeClr val="bg1"/>
                </a:solidFill>
              </a:rPr>
              <a:t>changed the workforce</a:t>
            </a:r>
            <a:br>
              <a:rPr lang="en-US" sz="3733" b="1" dirty="0">
                <a:solidFill>
                  <a:schemeClr val="bg1"/>
                </a:solidFill>
              </a:rPr>
            </a:br>
            <a:r>
              <a:rPr lang="en-US" sz="3733" b="1" dirty="0">
                <a:solidFill>
                  <a:schemeClr val="bg1"/>
                </a:solidFill>
              </a:rPr>
              <a:t>and the workplace</a:t>
            </a:r>
            <a:endParaRPr lang="en-US" sz="5333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1DD384-E5F2-0F4F-9EF9-47F7C082AF01}"/>
              </a:ext>
            </a:extLst>
          </p:cNvPr>
          <p:cNvCxnSpPr>
            <a:cxnSpLocks/>
          </p:cNvCxnSpPr>
          <p:nvPr/>
        </p:nvCxnSpPr>
        <p:spPr>
          <a:xfrm>
            <a:off x="3332480" y="1969575"/>
            <a:ext cx="0" cy="3048623"/>
          </a:xfrm>
          <a:prstGeom prst="line">
            <a:avLst/>
          </a:prstGeom>
          <a:ln w="25400">
            <a:solidFill>
              <a:srgbClr val="7DC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floor&#10;&#10;Description automatically generated">
            <a:extLst>
              <a:ext uri="{FF2B5EF4-FFF2-40B4-BE49-F238E27FC236}">
                <a16:creationId xmlns:a16="http://schemas.microsoft.com/office/drawing/2014/main" id="{E4016335-3E1E-5EFC-B15A-5907BF2625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9964D37-CA80-E24F-9167-BCF4C6604A6D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© 2022 Market Insights</a:t>
            </a:r>
            <a:r>
              <a:rPr lang="en-US" sz="1467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1B540-7DA4-9DF4-650B-FA2CF6A4DFF7}"/>
              </a:ext>
            </a:extLst>
          </p:cNvPr>
          <p:cNvSpPr txBox="1"/>
          <p:nvPr/>
        </p:nvSpPr>
        <p:spPr>
          <a:xfrm>
            <a:off x="4433976" y="1236703"/>
            <a:ext cx="6642339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recalibrate strategies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reimagine CX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reshape culture</a:t>
            </a:r>
          </a:p>
        </p:txBody>
      </p:sp>
    </p:spTree>
    <p:extLst>
      <p:ext uri="{BB962C8B-B14F-4D97-AF65-F5344CB8AC3E}">
        <p14:creationId xmlns:p14="http://schemas.microsoft.com/office/powerpoint/2010/main" val="18122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chair, child, little&#10;&#10;Description automatically generated">
            <a:extLst>
              <a:ext uri="{FF2B5EF4-FFF2-40B4-BE49-F238E27FC236}">
                <a16:creationId xmlns:a16="http://schemas.microsoft.com/office/drawing/2014/main" id="{9BDB180D-5EFA-C540-A677-44977410FF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ACF50-F558-E046-B482-EE8E620F5621}"/>
              </a:ext>
            </a:extLst>
          </p:cNvPr>
          <p:cNvSpPr txBox="1">
            <a:spLocks/>
          </p:cNvSpPr>
          <p:nvPr/>
        </p:nvSpPr>
        <p:spPr>
          <a:xfrm>
            <a:off x="9184640" y="6176406"/>
            <a:ext cx="2610529" cy="407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© 2022 Market Insights </a:t>
            </a:r>
            <a:r>
              <a:rPr lang="en-US" sz="1467" dirty="0">
                <a:solidFill>
                  <a:srgbClr val="7DC61F"/>
                </a:solidFill>
                <a:latin typeface="Arial" panose="020B0604020202020204" pitchFamily="34" charset="0"/>
                <a:cs typeface="Arial" pitchFamily="34" charset="0"/>
              </a:rPr>
              <a:t>| </a:t>
            </a:r>
            <a:fld id="{E261CF0E-CD39-4CA6-8CFE-9389745BDD91}" type="slidenum">
              <a:rPr lang="en-US" sz="1467">
                <a:solidFill>
                  <a:srgbClr val="7DC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US" sz="1467" dirty="0">
              <a:solidFill>
                <a:srgbClr val="7DC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49;p42">
            <a:extLst>
              <a:ext uri="{FF2B5EF4-FFF2-40B4-BE49-F238E27FC236}">
                <a16:creationId xmlns:a16="http://schemas.microsoft.com/office/drawing/2014/main" id="{12C591F9-7429-992D-3165-4CBE01A3DE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817" y="383353"/>
            <a:ext cx="2743200" cy="624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2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120</Words>
  <Application>Microsoft Macintosh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Adams</dc:creator>
  <cp:lastModifiedBy>Charlie Adams</cp:lastModifiedBy>
  <cp:revision>6</cp:revision>
  <dcterms:created xsi:type="dcterms:W3CDTF">2022-05-13T14:15:13Z</dcterms:created>
  <dcterms:modified xsi:type="dcterms:W3CDTF">2022-05-13T15:30:38Z</dcterms:modified>
</cp:coreProperties>
</file>